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notesMasterIdLst>
    <p:notesMasterId r:id="rId46"/>
  </p:notesMasterIdLst>
  <p:sldIdLst>
    <p:sldId id="256" r:id="rId2"/>
    <p:sldId id="302" r:id="rId3"/>
    <p:sldId id="273" r:id="rId4"/>
    <p:sldId id="258" r:id="rId5"/>
    <p:sldId id="294" r:id="rId6"/>
    <p:sldId id="278" r:id="rId7"/>
    <p:sldId id="295" r:id="rId8"/>
    <p:sldId id="274" r:id="rId9"/>
    <p:sldId id="275" r:id="rId10"/>
    <p:sldId id="298" r:id="rId11"/>
    <p:sldId id="279" r:id="rId12"/>
    <p:sldId id="280" r:id="rId13"/>
    <p:sldId id="277" r:id="rId14"/>
    <p:sldId id="291" r:id="rId15"/>
    <p:sldId id="259" r:id="rId16"/>
    <p:sldId id="257" r:id="rId17"/>
    <p:sldId id="260" r:id="rId18"/>
    <p:sldId id="261" r:id="rId19"/>
    <p:sldId id="262" r:id="rId20"/>
    <p:sldId id="263" r:id="rId21"/>
    <p:sldId id="264" r:id="rId22"/>
    <p:sldId id="290" r:id="rId23"/>
    <p:sldId id="265" r:id="rId24"/>
    <p:sldId id="266" r:id="rId25"/>
    <p:sldId id="276" r:id="rId26"/>
    <p:sldId id="267" r:id="rId27"/>
    <p:sldId id="268" r:id="rId28"/>
    <p:sldId id="270" r:id="rId29"/>
    <p:sldId id="271" r:id="rId30"/>
    <p:sldId id="272" r:id="rId31"/>
    <p:sldId id="281" r:id="rId32"/>
    <p:sldId id="289" r:id="rId33"/>
    <p:sldId id="282" r:id="rId34"/>
    <p:sldId id="283" r:id="rId35"/>
    <p:sldId id="292" r:id="rId36"/>
    <p:sldId id="285" r:id="rId37"/>
    <p:sldId id="300" r:id="rId38"/>
    <p:sldId id="301" r:id="rId39"/>
    <p:sldId id="299" r:id="rId40"/>
    <p:sldId id="297" r:id="rId41"/>
    <p:sldId id="296" r:id="rId42"/>
    <p:sldId id="293" r:id="rId43"/>
    <p:sldId id="303" r:id="rId44"/>
    <p:sldId id="304" r:id="rId4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7" d="100"/>
          <a:sy n="97" d="100"/>
        </p:scale>
        <p:origin x="38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385C78-68B0-1E4B-9855-CB0861FB2FEB}" type="datetimeFigureOut">
              <a:rPr lang="en-US" smtClean="0"/>
              <a:t>9/19/2017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CCEE2C-9239-254D-85BD-287CC36D6397}" type="slidenum">
              <a:rPr lang="en-US" smtClean="0"/>
              <a:t>‹#›</a:t>
            </a:fld>
            <a:endParaRPr lang="en-US"/>
          </a:p>
        </p:txBody>
      </p:sp>
    </p:spTree>
    <p:extLst>
      <p:ext uri="{BB962C8B-B14F-4D97-AF65-F5344CB8AC3E}">
        <p14:creationId xmlns:p14="http://schemas.microsoft.com/office/powerpoint/2010/main" val="242957667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848">
              <a:defRPr sz="2000">
                <a:solidFill>
                  <a:schemeClr val="tx1"/>
                </a:solidFill>
                <a:latin typeface="Arial" charset="0"/>
                <a:ea typeface="ＭＳ Ｐゴシック" charset="0"/>
              </a:defRPr>
            </a:lvl1pPr>
            <a:lvl2pPr marL="727348" indent="-279749" defTabSz="913848">
              <a:defRPr sz="2000">
                <a:solidFill>
                  <a:schemeClr val="tx1"/>
                </a:solidFill>
                <a:latin typeface="Arial" charset="0"/>
                <a:ea typeface="ＭＳ Ｐゴシック" charset="0"/>
              </a:defRPr>
            </a:lvl2pPr>
            <a:lvl3pPr marL="1118997" indent="-223799" defTabSz="913848">
              <a:defRPr sz="2000">
                <a:solidFill>
                  <a:schemeClr val="tx1"/>
                </a:solidFill>
                <a:latin typeface="Arial" charset="0"/>
                <a:ea typeface="ＭＳ Ｐゴシック" charset="0"/>
              </a:defRPr>
            </a:lvl3pPr>
            <a:lvl4pPr marL="1566596" indent="-223799" defTabSz="913848">
              <a:defRPr sz="2000">
                <a:solidFill>
                  <a:schemeClr val="tx1"/>
                </a:solidFill>
                <a:latin typeface="Arial" charset="0"/>
                <a:ea typeface="ＭＳ Ｐゴシック" charset="0"/>
              </a:defRPr>
            </a:lvl4pPr>
            <a:lvl5pPr marL="2014195" indent="-223799" defTabSz="913848">
              <a:defRPr sz="2000">
                <a:solidFill>
                  <a:schemeClr val="tx1"/>
                </a:solidFill>
                <a:latin typeface="Arial" charset="0"/>
                <a:ea typeface="ＭＳ Ｐゴシック" charset="0"/>
              </a:defRPr>
            </a:lvl5pPr>
            <a:lvl6pPr marL="2461793" indent="-223799" algn="ctr" defTabSz="913848" eaLnBrk="0" fontAlgn="base" hangingPunct="0">
              <a:lnSpc>
                <a:spcPct val="90000"/>
              </a:lnSpc>
              <a:spcBef>
                <a:spcPct val="0"/>
              </a:spcBef>
              <a:spcAft>
                <a:spcPct val="0"/>
              </a:spcAft>
              <a:defRPr sz="2000">
                <a:solidFill>
                  <a:schemeClr val="tx1"/>
                </a:solidFill>
                <a:latin typeface="Arial" charset="0"/>
                <a:ea typeface="ＭＳ Ｐゴシック" charset="0"/>
              </a:defRPr>
            </a:lvl6pPr>
            <a:lvl7pPr marL="2909392" indent="-223799" algn="ctr" defTabSz="913848" eaLnBrk="0" fontAlgn="base" hangingPunct="0">
              <a:lnSpc>
                <a:spcPct val="90000"/>
              </a:lnSpc>
              <a:spcBef>
                <a:spcPct val="0"/>
              </a:spcBef>
              <a:spcAft>
                <a:spcPct val="0"/>
              </a:spcAft>
              <a:defRPr sz="2000">
                <a:solidFill>
                  <a:schemeClr val="tx1"/>
                </a:solidFill>
                <a:latin typeface="Arial" charset="0"/>
                <a:ea typeface="ＭＳ Ｐゴシック" charset="0"/>
              </a:defRPr>
            </a:lvl7pPr>
            <a:lvl8pPr marL="3356991" indent="-223799" algn="ctr" defTabSz="913848" eaLnBrk="0" fontAlgn="base" hangingPunct="0">
              <a:lnSpc>
                <a:spcPct val="90000"/>
              </a:lnSpc>
              <a:spcBef>
                <a:spcPct val="0"/>
              </a:spcBef>
              <a:spcAft>
                <a:spcPct val="0"/>
              </a:spcAft>
              <a:defRPr sz="2000">
                <a:solidFill>
                  <a:schemeClr val="tx1"/>
                </a:solidFill>
                <a:latin typeface="Arial" charset="0"/>
                <a:ea typeface="ＭＳ Ｐゴシック" charset="0"/>
              </a:defRPr>
            </a:lvl8pPr>
            <a:lvl9pPr marL="3804590" indent="-223799" algn="ctr" defTabSz="913848" eaLnBrk="0" fontAlgn="base" hangingPunct="0">
              <a:lnSpc>
                <a:spcPct val="90000"/>
              </a:lnSpc>
              <a:spcBef>
                <a:spcPct val="0"/>
              </a:spcBef>
              <a:spcAft>
                <a:spcPct val="0"/>
              </a:spcAft>
              <a:defRPr sz="2000">
                <a:solidFill>
                  <a:schemeClr val="tx1"/>
                </a:solidFill>
                <a:latin typeface="Arial" charset="0"/>
                <a:ea typeface="ＭＳ Ｐゴシック" charset="0"/>
              </a:defRPr>
            </a:lvl9pPr>
          </a:lstStyle>
          <a:p>
            <a:fld id="{05C99736-0306-0A45-A254-A54ED1A3BF81}" type="slidenum">
              <a:rPr lang="en-US" sz="1200"/>
              <a:pPr/>
              <a:t>10</a:t>
            </a:fld>
            <a:endParaRPr lang="en-US" sz="1200"/>
          </a:p>
        </p:txBody>
      </p:sp>
      <p:sp>
        <p:nvSpPr>
          <p:cNvPr id="147459" name="Rectangle 2"/>
          <p:cNvSpPr>
            <a:spLocks noGrp="1" noRot="1" noChangeAspect="1" noChangeArrowheads="1" noTextEdit="1"/>
          </p:cNvSpPr>
          <p:nvPr>
            <p:ph type="sldImg"/>
          </p:nvPr>
        </p:nvSpPr>
        <p:spPr>
          <a:xfrm>
            <a:off x="1139825" y="684213"/>
            <a:ext cx="4578350" cy="3433762"/>
          </a:xfrm>
          <a:ln/>
        </p:spPr>
      </p:sp>
      <p:sp>
        <p:nvSpPr>
          <p:cNvPr id="147460" name="Rectangle 3"/>
          <p:cNvSpPr>
            <a:spLocks noGrp="1" noChangeArrowheads="1"/>
          </p:cNvSpPr>
          <p:nvPr>
            <p:ph type="body" idx="1"/>
          </p:nvPr>
        </p:nvSpPr>
        <p:spPr>
          <a:xfrm>
            <a:off x="915449" y="4344016"/>
            <a:ext cx="5027103" cy="41160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sz="900" b="1">
                <a:latin typeface="Arial" charset="0"/>
                <a:cs typeface="ＭＳ Ｐゴシック" charset="0"/>
              </a:rPr>
              <a:t>Pros of Swiss Cheese Model</a:t>
            </a:r>
          </a:p>
          <a:p>
            <a:r>
              <a:rPr lang="en-US" altLang="ja-JP">
                <a:latin typeface="Arial" charset="0"/>
                <a:cs typeface="ＭＳ Ｐゴシック" charset="0"/>
              </a:rPr>
              <a:t>Lots of people use the model in their slides</a:t>
            </a:r>
          </a:p>
          <a:p>
            <a:r>
              <a:rPr lang="en-US" altLang="ja-JP">
                <a:latin typeface="Arial" charset="0"/>
                <a:cs typeface="ＭＳ Ｐゴシック" charset="0"/>
              </a:rPr>
              <a:t>Depicts complexity well</a:t>
            </a:r>
          </a:p>
          <a:p>
            <a:pPr lvl="1"/>
            <a:r>
              <a:rPr lang="en-US" altLang="ja-JP">
                <a:latin typeface="Arial" charset="0"/>
                <a:cs typeface="ＭＳ Ｐゴシック" charset="0"/>
              </a:rPr>
              <a:t>Many causes linked together</a:t>
            </a:r>
          </a:p>
          <a:p>
            <a:r>
              <a:rPr lang="en-US" altLang="ja-JP">
                <a:latin typeface="Arial" charset="0"/>
                <a:cs typeface="ＭＳ Ｐゴシック" charset="0"/>
              </a:rPr>
              <a:t>Helps (somewhat) broaden discussion beyond blame and train</a:t>
            </a:r>
          </a:p>
          <a:p>
            <a:r>
              <a:rPr lang="en-US" altLang="ja-JP">
                <a:latin typeface="Arial" charset="0"/>
                <a:cs typeface="ＭＳ Ｐゴシック" charset="0"/>
              </a:rPr>
              <a:t>Helps Wisconsin dairy farmers</a:t>
            </a:r>
          </a:p>
          <a:p>
            <a:endParaRPr lang="en-US" altLang="ja-JP" sz="900">
              <a:latin typeface="Arial" charset="0"/>
              <a:cs typeface="ＭＳ Ｐゴシック" charset="0"/>
            </a:endParaRPr>
          </a:p>
          <a:p>
            <a:r>
              <a:rPr lang="en-US" altLang="ja-JP" sz="900" b="1">
                <a:latin typeface="Arial" charset="0"/>
                <a:cs typeface="ＭＳ Ｐゴシック" charset="0"/>
              </a:rPr>
              <a:t>Cons of Swiss Cheese Model</a:t>
            </a:r>
          </a:p>
          <a:p>
            <a:r>
              <a:rPr lang="en-US" altLang="ja-JP">
                <a:latin typeface="Arial" charset="0"/>
                <a:cs typeface="ＭＳ Ｐゴシック" charset="0"/>
              </a:rPr>
              <a:t>All barriers look the same, but aren</a:t>
            </a:r>
            <a:r>
              <a:rPr lang="en-US" altLang="ja-JP">
                <a:latin typeface="Times New Roman" charset="0"/>
                <a:cs typeface="ＭＳ Ｐゴシック" charset="0"/>
              </a:rPr>
              <a:t>’</a:t>
            </a:r>
            <a:r>
              <a:rPr lang="en-US" altLang="ja-JP">
                <a:latin typeface="Arial" charset="0"/>
                <a:cs typeface="ＭＳ Ｐゴシック" charset="0"/>
              </a:rPr>
              <a:t>t</a:t>
            </a:r>
          </a:p>
          <a:p>
            <a:r>
              <a:rPr lang="en-US" altLang="ja-JP">
                <a:latin typeface="Arial" charset="0"/>
                <a:cs typeface="ＭＳ Ｐゴシック" charset="0"/>
              </a:rPr>
              <a:t>Appears like </a:t>
            </a:r>
            <a:r>
              <a:rPr lang="en-US" altLang="ja-JP">
                <a:latin typeface="Times New Roman" charset="0"/>
                <a:cs typeface="ＭＳ Ｐゴシック" charset="0"/>
              </a:rPr>
              <a:t>“</a:t>
            </a:r>
            <a:r>
              <a:rPr lang="en-US" altLang="ja-JP">
                <a:latin typeface="Arial" charset="0"/>
                <a:cs typeface="ＭＳ Ｐゴシック" charset="0"/>
              </a:rPr>
              <a:t>plugging</a:t>
            </a:r>
            <a:r>
              <a:rPr lang="en-US" altLang="ja-JP">
                <a:latin typeface="Times New Roman" charset="0"/>
                <a:cs typeface="ＭＳ Ｐゴシック" charset="0"/>
              </a:rPr>
              <a:t>”</a:t>
            </a:r>
            <a:r>
              <a:rPr lang="en-US" altLang="ja-JP">
                <a:latin typeface="Arial" charset="0"/>
                <a:cs typeface="ＭＳ Ｐゴシック" charset="0"/>
              </a:rPr>
              <a:t> each hole is the same, but isn</a:t>
            </a:r>
            <a:r>
              <a:rPr lang="en-US" altLang="ja-JP">
                <a:latin typeface="Times New Roman" charset="0"/>
                <a:cs typeface="ＭＳ Ｐゴシック" charset="0"/>
              </a:rPr>
              <a:t>’</a:t>
            </a:r>
            <a:r>
              <a:rPr lang="en-US" altLang="ja-JP">
                <a:latin typeface="Arial" charset="0"/>
                <a:cs typeface="ＭＳ Ｐゴシック" charset="0"/>
              </a:rPr>
              <a:t>t</a:t>
            </a:r>
          </a:p>
          <a:p>
            <a:pPr lvl="1"/>
            <a:r>
              <a:rPr lang="en-US" altLang="ja-JP">
                <a:latin typeface="Arial" charset="0"/>
                <a:cs typeface="ＭＳ Ｐゴシック" charset="0"/>
              </a:rPr>
              <a:t>- Stronger versus weaker</a:t>
            </a:r>
          </a:p>
          <a:p>
            <a:r>
              <a:rPr lang="en-US" altLang="ja-JP">
                <a:latin typeface="Arial" charset="0"/>
                <a:cs typeface="ＭＳ Ｐゴシック" charset="0"/>
              </a:rPr>
              <a:t>In practice with 163 VA hospitals, hundreds of RCAs</a:t>
            </a:r>
          </a:p>
          <a:p>
            <a:pPr lvl="1"/>
            <a:r>
              <a:rPr lang="en-US" altLang="ja-JP">
                <a:latin typeface="Arial" charset="0"/>
                <a:cs typeface="ＭＳ Ｐゴシック" charset="0"/>
              </a:rPr>
              <a:t>- Not useful helping dissect problems</a:t>
            </a:r>
          </a:p>
          <a:p>
            <a:pPr lvl="1"/>
            <a:r>
              <a:rPr lang="en-US" altLang="ja-JP">
                <a:latin typeface="Arial" charset="0"/>
                <a:cs typeface="ＭＳ Ｐゴシック" charset="0"/>
              </a:rPr>
              <a:t>- Not accurate in developing remedies</a:t>
            </a:r>
          </a:p>
          <a:p>
            <a:r>
              <a:rPr lang="en-US" altLang="ja-JP">
                <a:latin typeface="Arial" charset="0"/>
                <a:cs typeface="ＭＳ Ｐゴシック" charset="0"/>
              </a:rPr>
              <a:t>Leaves out important principles to fix messy systems (+/- incentives)</a:t>
            </a:r>
          </a:p>
          <a:p>
            <a:endParaRPr lang="ja-JP" altLang="en-US">
              <a:latin typeface="Arial"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2AAA32-5064-EF42-A671-F11C30C6E19B}" type="slidenum">
              <a:rPr lang="en-GB"/>
              <a:pPr/>
              <a:t>33</a:t>
            </a:fld>
            <a:endParaRPr lang="en-GB"/>
          </a:p>
        </p:txBody>
      </p:sp>
      <p:sp>
        <p:nvSpPr>
          <p:cNvPr id="2253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2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ヒラギノ角ゴ Pro W3" charset="0"/>
                <a:cs typeface="ヒラギノ角ゴ Pro W3" charset="0"/>
              </a:defRPr>
            </a:lvl1pPr>
            <a:lvl2pPr marL="742950" indent="-285750" eaLnBrk="0" hangingPunct="0">
              <a:defRPr>
                <a:solidFill>
                  <a:schemeClr val="tx1"/>
                </a:solidFill>
                <a:latin typeface="Arial" charset="0"/>
                <a:ea typeface="ヒラギノ角ゴ Pro W3" charset="0"/>
                <a:cs typeface="ヒラギノ角ゴ Pro W3" charset="0"/>
              </a:defRPr>
            </a:lvl2pPr>
            <a:lvl3pPr marL="1143000" indent="-228600" eaLnBrk="0" hangingPunct="0">
              <a:defRPr>
                <a:solidFill>
                  <a:schemeClr val="tx1"/>
                </a:solidFill>
                <a:latin typeface="Arial" charset="0"/>
                <a:ea typeface="ヒラギノ角ゴ Pro W3" charset="0"/>
                <a:cs typeface="ヒラギノ角ゴ Pro W3" charset="0"/>
              </a:defRPr>
            </a:lvl3pPr>
            <a:lvl4pPr marL="1600200" indent="-228600" eaLnBrk="0" hangingPunct="0">
              <a:defRPr>
                <a:solidFill>
                  <a:schemeClr val="tx1"/>
                </a:solidFill>
                <a:latin typeface="Arial" charset="0"/>
                <a:ea typeface="ヒラギノ角ゴ Pro W3" charset="0"/>
                <a:cs typeface="ヒラギノ角ゴ Pro W3" charset="0"/>
              </a:defRPr>
            </a:lvl4pPr>
            <a:lvl5pPr marL="2057400" indent="-228600" eaLnBrk="0" hangingPunct="0">
              <a:defRPr>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a:solidFill>
                  <a:schemeClr val="tx1"/>
                </a:solidFill>
                <a:latin typeface="Arial" charset="0"/>
                <a:ea typeface="ヒラギノ角ゴ Pro W3" charset="0"/>
                <a:cs typeface="ヒラギノ角ゴ Pro W3" charset="0"/>
              </a:defRPr>
            </a:lvl9pPr>
          </a:lstStyle>
          <a:p>
            <a:pPr eaLnBrk="1" hangingPunct="1"/>
            <a:fld id="{08F65C0F-696A-1D4A-B697-105839921097}" type="slidenum">
              <a:rPr lang="en-US">
                <a:latin typeface="Calibri" charset="0"/>
              </a:rPr>
              <a:pPr eaLnBrk="1" hangingPunct="1"/>
              <a:t>39</a:t>
            </a:fld>
            <a:endParaRPr lang="en-US">
              <a:latin typeface="Calibri" charset="0"/>
            </a:endParaRPr>
          </a:p>
        </p:txBody>
      </p:sp>
      <p:sp>
        <p:nvSpPr>
          <p:cNvPr id="64515" name="Rectangle 1"/>
          <p:cNvSpPr>
            <a:spLocks noGrp="1" noRot="1" noChangeAspect="1" noChangeArrowheads="1" noTextEdit="1"/>
          </p:cNvSpPr>
          <p:nvPr>
            <p:ph type="sldImg"/>
          </p:nvPr>
        </p:nvSpPr>
        <p:spPr bwMode="auto">
          <a:solidFill>
            <a:srgbClr val="FFFFFF"/>
          </a:solidFill>
          <a:ln>
            <a:solidFill>
              <a:srgbClr val="000000"/>
            </a:solidFill>
            <a:miter lim="800000"/>
            <a:headEnd/>
            <a:tailEnd/>
          </a:ln>
          <a:extLst>
            <a:ext uri="{FAA26D3D-D897-4be2-8F04-BA451C77F1D7}">
              <ma14:placeholderFlag xmlns="" xmlns:ma14="http://schemas.microsoft.com/office/mac/drawingml/2011/main" val="1"/>
            </a:ext>
          </a:extLst>
        </p:spPr>
      </p:sp>
      <p:sp>
        <p:nvSpPr>
          <p:cNvPr id="64516" name="Rectangle 2"/>
          <p:cNvSpPr>
            <a:spLocks noGrp="1" noChangeArrowheads="1"/>
          </p:cNvSpPr>
          <p:nvPr>
            <p:ph type="body" idx="1"/>
          </p:nvPr>
        </p:nvSpPr>
        <p:spPr bwMode="auto">
          <a:xfrm>
            <a:off x="685800" y="4343400"/>
            <a:ext cx="5486400" cy="2514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39688" eaLnBrk="1" hangingPunct="1">
              <a:spcBef>
                <a:spcPts val="413"/>
              </a:spcBef>
            </a:pPr>
            <a:r>
              <a:rPr lang="en-US" b="1">
                <a:solidFill>
                  <a:srgbClr val="000000"/>
                </a:solidFill>
                <a:latin typeface="Calibri" charset="0"/>
                <a:cs typeface="Arial" charset="0"/>
                <a:sym typeface="Arial" charset="0"/>
              </a:rPr>
              <a:t>Learning objective:</a:t>
            </a:r>
          </a:p>
          <a:p>
            <a:pPr marL="39688" eaLnBrk="1" hangingPunct="1">
              <a:spcBef>
                <a:spcPts val="413"/>
              </a:spcBef>
            </a:pPr>
            <a:r>
              <a:rPr lang="en-US">
                <a:solidFill>
                  <a:srgbClr val="000000"/>
                </a:solidFill>
                <a:latin typeface="Calibri" charset="0"/>
                <a:cs typeface="Arial" charset="0"/>
                <a:sym typeface="Arial" charset="0"/>
              </a:rPr>
              <a:t>On one end of the spectrum, we have Lord Denning and the punitive culture where one failure is enough to justify dismissal.  This creates an environment where no one reports anything.  You would just be in a place of fear all of the time.  It would require that we not be human, because as humans, you and I are going to make mistakes.</a:t>
            </a:r>
          </a:p>
          <a:p>
            <a:pPr marL="39688" eaLnBrk="1" hangingPunct="1">
              <a:spcBef>
                <a:spcPts val="413"/>
              </a:spcBef>
            </a:pPr>
            <a:r>
              <a:rPr lang="en-US">
                <a:solidFill>
                  <a:srgbClr val="000000"/>
                </a:solidFill>
                <a:latin typeface="Calibri" charset="0"/>
                <a:cs typeface="Arial" charset="0"/>
                <a:sym typeface="Arial" charset="0"/>
              </a:rPr>
              <a:t>At the other end of the spectrum is Don Norman and the blame-free culture.  It</a:t>
            </a:r>
            <a:r>
              <a:rPr lang="ja-JP" altLang="en-US">
                <a:solidFill>
                  <a:srgbClr val="000000"/>
                </a:solidFill>
                <a:latin typeface="Calibri" charset="0"/>
                <a:cs typeface="Arial" charset="0"/>
                <a:sym typeface="Arial" charset="0"/>
              </a:rPr>
              <a:t>’</a:t>
            </a:r>
            <a:r>
              <a:rPr lang="en-US">
                <a:solidFill>
                  <a:srgbClr val="000000"/>
                </a:solidFill>
                <a:latin typeface="Calibri" charset="0"/>
                <a:cs typeface="Arial" charset="0"/>
                <a:sym typeface="Arial" charset="0"/>
              </a:rPr>
              <a:t>s not the fault of the individual; it is all the system.  What does that say to our employees?  Just do what you want to do, it</a:t>
            </a:r>
            <a:r>
              <a:rPr lang="ja-JP" altLang="en-US">
                <a:solidFill>
                  <a:srgbClr val="000000"/>
                </a:solidFill>
                <a:latin typeface="Calibri" charset="0"/>
                <a:cs typeface="Arial" charset="0"/>
                <a:sym typeface="Arial" charset="0"/>
              </a:rPr>
              <a:t>’</a:t>
            </a:r>
            <a:r>
              <a:rPr lang="en-US">
                <a:solidFill>
                  <a:srgbClr val="000000"/>
                </a:solidFill>
                <a:latin typeface="Calibri" charset="0"/>
                <a:cs typeface="Arial" charset="0"/>
                <a:sym typeface="Arial" charset="0"/>
              </a:rPr>
              <a:t>s all a system issue.</a:t>
            </a:r>
          </a:p>
          <a:p>
            <a:pPr marL="39688" eaLnBrk="1" hangingPunct="1">
              <a:spcBef>
                <a:spcPts val="413"/>
              </a:spcBef>
            </a:pPr>
            <a:r>
              <a:rPr lang="en-US">
                <a:solidFill>
                  <a:srgbClr val="000000"/>
                </a:solidFill>
                <a:latin typeface="Calibri" charset="0"/>
                <a:cs typeface="Arial" charset="0"/>
                <a:sym typeface="Arial" charset="0"/>
              </a:rPr>
              <a:t>Some where in the middle is a system of accountability that bests supports a system of safety as applied to providers, managers, institutions, and regulators.  </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DB36337-2B08-8747-942B-C46EE8594C9A}" type="datetimeFigureOut">
              <a:rPr lang="en-US" smtClean="0"/>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952FF-0B8D-A54A-8006-0EE3CE9F551D}" type="slidenum">
              <a:rPr lang="en-US" smtClean="0"/>
              <a:t>‹#›</a:t>
            </a:fld>
            <a:endParaRPr lang="en-US"/>
          </a:p>
        </p:txBody>
      </p:sp>
      <p:pic>
        <p:nvPicPr>
          <p:cNvPr id="11" name="Picture 4" descr="C:\Documents and Settings\All Users\Documents\AKIN\colabo1 2.jpg"/>
          <p:cNvPicPr>
            <a:picLocks noChangeAspect="1" noChangeArrowheads="1"/>
          </p:cNvPicPr>
          <p:nvPr/>
        </p:nvPicPr>
        <p:blipFill>
          <a:blip r:embed="rId2" cstate="print"/>
          <a:srcRect r="18"/>
          <a:stretch>
            <a:fillRect/>
          </a:stretch>
        </p:blipFill>
        <p:spPr bwMode="auto">
          <a:xfrm>
            <a:off x="0" y="0"/>
            <a:ext cx="9144000" cy="6858000"/>
          </a:xfrm>
          <a:prstGeom prst="rect">
            <a:avLst/>
          </a:prstGeom>
          <a:noFill/>
        </p:spPr>
      </p:pic>
      <p:pic>
        <p:nvPicPr>
          <p:cNvPr id="7" name="Picture 4" descr="C:\Documents and Settings\All Users\Documents\AKIN\colabo1 2.jpg"/>
          <p:cNvPicPr>
            <a:picLocks noChangeAspect="1" noChangeArrowheads="1"/>
          </p:cNvPicPr>
          <p:nvPr/>
        </p:nvPicPr>
        <p:blipFill>
          <a:blip r:embed="rId2" cstate="print"/>
          <a:srcRect r="18"/>
          <a:stretch>
            <a:fillRect/>
          </a:stretch>
        </p:blipFill>
        <p:spPr bwMode="auto">
          <a:xfrm>
            <a:off x="0" y="0"/>
            <a:ext cx="9144000" cy="685800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B36337-2B08-8747-942B-C46EE8594C9A}" type="datetimeFigureOut">
              <a:rPr lang="en-US" smtClean="0"/>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952FF-0B8D-A54A-8006-0EE3CE9F551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B36337-2B08-8747-942B-C46EE8594C9A}" type="datetimeFigureOut">
              <a:rPr lang="en-US" smtClean="0"/>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952FF-0B8D-A54A-8006-0EE3CE9F551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DB36337-2B08-8747-942B-C46EE8594C9A}" type="datetimeFigureOut">
              <a:rPr lang="en-US" smtClean="0"/>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952FF-0B8D-A54A-8006-0EE3CE9F551D}" type="slidenum">
              <a:rPr lang="en-US" smtClean="0"/>
              <a:t>‹#›</a:t>
            </a:fld>
            <a:endParaRPr lang="en-US"/>
          </a:p>
        </p:txBody>
      </p:sp>
      <p:pic>
        <p:nvPicPr>
          <p:cNvPr id="11" name="Picture 4" descr="C:\Documents and Settings\All Users\Documents\AKIN\colabo1 2.jpg"/>
          <p:cNvPicPr>
            <a:picLocks noChangeAspect="1" noChangeArrowheads="1"/>
          </p:cNvPicPr>
          <p:nvPr/>
        </p:nvPicPr>
        <p:blipFill>
          <a:blip r:embed="rId2" cstate="print"/>
          <a:srcRect r="18"/>
          <a:stretch>
            <a:fillRect/>
          </a:stretch>
        </p:blipFill>
        <p:spPr bwMode="auto">
          <a:xfrm>
            <a:off x="0" y="0"/>
            <a:ext cx="9144000" cy="6858000"/>
          </a:xfrm>
          <a:prstGeom prst="rect">
            <a:avLst/>
          </a:prstGeom>
          <a:noFill/>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pic>
        <p:nvPicPr>
          <p:cNvPr id="10" name="Picture 3" descr="C:\Documents and Settings\All Users\Documents\AKIN\colabo.jpg"/>
          <p:cNvPicPr>
            <a:picLocks noChangeAspect="1" noChangeArrowheads="1"/>
          </p:cNvPicPr>
          <p:nvPr/>
        </p:nvPicPr>
        <p:blipFill>
          <a:blip r:embed="rId2" cstate="print"/>
          <a:stretch>
            <a:fillRect/>
          </a:stretch>
        </p:blipFill>
        <p:spPr bwMode="auto">
          <a:xfrm>
            <a:off x="0" y="0"/>
            <a:ext cx="9144000" cy="6858000"/>
          </a:xfrm>
          <a:prstGeom prst="rect">
            <a:avLst/>
          </a:prstGeom>
          <a:noFill/>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B36337-2B08-8747-942B-C46EE8594C9A}" type="datetimeFigureOut">
              <a:rPr lang="en-US" smtClean="0"/>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952FF-0B8D-A54A-8006-0EE3CE9F551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087EE61A-DF7E-214C-A749-884EEF8A0016}" type="datetimeFigureOut">
              <a:rPr lang="en-US" smtClean="0"/>
              <a:pPr/>
              <a:t>9/19/2017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BF743A-8F45-A14C-890B-3E7CF1EC3372}" type="slidenum">
              <a:rPr lang="en-US" smtClean="0"/>
              <a:pPr/>
              <a:t>‹#›</a:t>
            </a:fld>
            <a:endParaRPr lang="en-US"/>
          </a:p>
        </p:txBody>
      </p:sp>
    </p:spTree>
    <p:extLst>
      <p:ext uri="{BB962C8B-B14F-4D97-AF65-F5344CB8AC3E}">
        <p14:creationId xmlns:p14="http://schemas.microsoft.com/office/powerpoint/2010/main" val="32972995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369888"/>
            <a:ext cx="7772400" cy="74295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485900"/>
            <a:ext cx="3810000" cy="3886200"/>
          </a:xfrm>
        </p:spPr>
        <p:txBody>
          <a:bodyPr/>
          <a:lstStyle/>
          <a:p>
            <a:pPr lvl="0"/>
            <a:endParaRPr lang="en-US" noProof="0" smtClean="0"/>
          </a:p>
        </p:txBody>
      </p:sp>
      <p:sp>
        <p:nvSpPr>
          <p:cNvPr id="4" name="Text Placeholder 3"/>
          <p:cNvSpPr>
            <a:spLocks noGrp="1"/>
          </p:cNvSpPr>
          <p:nvPr>
            <p:ph type="body" sz="half" idx="2"/>
          </p:nvPr>
        </p:nvSpPr>
        <p:spPr>
          <a:xfrm>
            <a:off x="4648200" y="1485900"/>
            <a:ext cx="38100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0"/>
          </p:nvPr>
        </p:nvSpPr>
        <p:spPr>
          <a:ln/>
        </p:spPr>
        <p:txBody>
          <a:bodyPr/>
          <a:lstStyle>
            <a:lvl1pPr>
              <a:defRPr/>
            </a:lvl1pPr>
          </a:lstStyle>
          <a:p>
            <a:fld id="{C1D5F640-9A28-C348-9F83-736BE097AD13}" type="slidenum">
              <a:rPr lang="en-US"/>
              <a:pPr/>
              <a:t>‹#›</a:t>
            </a:fld>
            <a:endParaRPr lang="en-US"/>
          </a:p>
        </p:txBody>
      </p:sp>
    </p:spTree>
    <p:extLst>
      <p:ext uri="{BB962C8B-B14F-4D97-AF65-F5344CB8AC3E}">
        <p14:creationId xmlns:p14="http://schemas.microsoft.com/office/powerpoint/2010/main" val="1531198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page_hygeia.jpg"/>
          <p:cNvPicPr>
            <a:picLocks noChangeAspect="1"/>
          </p:cNvPicPr>
          <p:nvPr/>
        </p:nvPicPr>
        <p:blipFill>
          <a:blip r:embed="rId2" cstate="print"/>
          <a:srcRect b="18"/>
          <a:stretch>
            <a:fillRect/>
          </a:stretch>
        </p:blipFill>
        <p:spPr>
          <a:xfrm>
            <a:off x="-1" y="0"/>
            <a:ext cx="9144001" cy="6858000"/>
          </a:xfrm>
          <a:prstGeom prst="rect">
            <a:avLst/>
          </a:prstGeom>
        </p:spPr>
      </p:pic>
      <p:sp>
        <p:nvSpPr>
          <p:cNvPr id="2" name="Title 1"/>
          <p:cNvSpPr>
            <a:spLocks noGrp="1"/>
          </p:cNvSpPr>
          <p:nvPr>
            <p:ph type="title"/>
          </p:nvPr>
        </p:nvSpPr>
        <p:spPr/>
        <p:txBody>
          <a:bodyPr>
            <a:normAutofit/>
          </a:bodyPr>
          <a:lstStyle>
            <a:lvl1pPr algn="l">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lgn="just">
              <a:defRPr/>
            </a:lvl1pPr>
            <a:lvl2pPr algn="just">
              <a:defRPr/>
            </a:lvl2pPr>
            <a:lvl3pPr algn="just">
              <a:defRPr/>
            </a:lvl3pPr>
            <a:lvl4pPr algn="just">
              <a:defRPr/>
            </a:lvl4pPr>
            <a:lvl5pPr algn="ju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B36337-2B08-8747-942B-C46EE8594C9A}" type="datetimeFigureOut">
              <a:rPr lang="en-US" smtClean="0"/>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952FF-0B8D-A54A-8006-0EE3CE9F551D}" type="slidenum">
              <a:rPr lang="en-US" smtClean="0"/>
              <a:t>‹#›</a:t>
            </a:fld>
            <a:endParaRPr lang="en-US"/>
          </a:p>
        </p:txBody>
      </p:sp>
      <p:pic>
        <p:nvPicPr>
          <p:cNvPr id="8" name="Picture 7" descr="page_hygeia.jpg"/>
          <p:cNvPicPr>
            <a:picLocks noChangeAspect="1"/>
          </p:cNvPicPr>
          <p:nvPr/>
        </p:nvPicPr>
        <p:blipFill>
          <a:blip r:embed="rId2" cstate="print"/>
          <a:srcRect b="18"/>
          <a:stretch>
            <a:fillRect/>
          </a:stretch>
        </p:blipFill>
        <p:spPr>
          <a:xfrm>
            <a:off x="-1" y="0"/>
            <a:ext cx="9144001" cy="6858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section title_Hygeia.jpg"/>
          <p:cNvPicPr>
            <a:picLocks noChangeAspect="1"/>
          </p:cNvPicPr>
          <p:nvPr/>
        </p:nvPicPr>
        <p:blipFill>
          <a:blip r:embed="rId2" cstate="print"/>
          <a:stretch>
            <a:fillRect/>
          </a:stretch>
        </p:blipFill>
        <p:spPr>
          <a:xfrm>
            <a:off x="0" y="-69525"/>
            <a:ext cx="9144000" cy="6997046"/>
          </a:xfrm>
          <a:prstGeom prst="rect">
            <a:avLst/>
          </a:prstGeom>
        </p:spPr>
      </p:pic>
      <p:sp>
        <p:nvSpPr>
          <p:cNvPr id="2" name="Title 1"/>
          <p:cNvSpPr>
            <a:spLocks noGrp="1"/>
          </p:cNvSpPr>
          <p:nvPr>
            <p:ph type="title" hasCustomPrompt="1"/>
          </p:nvPr>
        </p:nvSpPr>
        <p:spPr>
          <a:xfrm>
            <a:off x="1676400" y="1676401"/>
            <a:ext cx="7315200" cy="990600"/>
          </a:xfrm>
        </p:spPr>
        <p:txBody>
          <a:bodyPr anchor="t">
            <a:normAutofit/>
          </a:bodyPr>
          <a:lstStyle>
            <a:lvl1pPr algn="ctr">
              <a:defRPr sz="5400" b="1" cap="all" baseline="0">
                <a:solidFill>
                  <a:schemeClr val="bg1"/>
                </a:solidFill>
              </a:defRPr>
            </a:lvl1pPr>
          </a:lstStyle>
          <a:p>
            <a:r>
              <a:rPr lang="en-US" dirty="0" smtClean="0"/>
              <a:t>SECTION TITLE</a:t>
            </a:r>
            <a:endParaRPr lang="en-US" dirty="0"/>
          </a:p>
        </p:txBody>
      </p:sp>
      <p:sp>
        <p:nvSpPr>
          <p:cNvPr id="3" name="Text Placeholder 2"/>
          <p:cNvSpPr>
            <a:spLocks noGrp="1"/>
          </p:cNvSpPr>
          <p:nvPr>
            <p:ph type="body" idx="1" hasCustomPrompt="1"/>
          </p:nvPr>
        </p:nvSpPr>
        <p:spPr>
          <a:xfrm>
            <a:off x="1676400" y="2667000"/>
            <a:ext cx="7315200" cy="457200"/>
          </a:xfrm>
        </p:spPr>
        <p:txBody>
          <a:bodyPr anchor="b">
            <a:normAutofit/>
          </a:bodyPr>
          <a:lstStyle>
            <a:lvl1pPr marL="0" indent="0" algn="ctr">
              <a:buNone/>
              <a:defRPr sz="1800" baseline="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Insert introductory note about section</a:t>
            </a:r>
          </a:p>
        </p:txBody>
      </p:sp>
      <p:sp>
        <p:nvSpPr>
          <p:cNvPr id="4" name="Date Placeholder 3"/>
          <p:cNvSpPr>
            <a:spLocks noGrp="1"/>
          </p:cNvSpPr>
          <p:nvPr>
            <p:ph type="dt" sz="half" idx="10"/>
          </p:nvPr>
        </p:nvSpPr>
        <p:spPr/>
        <p:txBody>
          <a:bodyPr/>
          <a:lstStyle/>
          <a:p>
            <a:fld id="{3DB36337-2B08-8747-942B-C46EE8594C9A}" type="datetimeFigureOut">
              <a:rPr lang="en-US" smtClean="0"/>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952FF-0B8D-A54A-8006-0EE3CE9F551D}" type="slidenum">
              <a:rPr lang="en-US" smtClean="0"/>
              <a:t>‹#›</a:t>
            </a:fld>
            <a:endParaRPr lang="en-US"/>
          </a:p>
        </p:txBody>
      </p:sp>
      <p:pic>
        <p:nvPicPr>
          <p:cNvPr id="8" name="Picture 7" descr="section title_Hygeia.jpg"/>
          <p:cNvPicPr>
            <a:picLocks noChangeAspect="1"/>
          </p:cNvPicPr>
          <p:nvPr/>
        </p:nvPicPr>
        <p:blipFill>
          <a:blip r:embed="rId2" cstate="print"/>
          <a:stretch>
            <a:fillRect/>
          </a:stretch>
        </p:blipFill>
        <p:spPr>
          <a:xfrm>
            <a:off x="0" y="-69525"/>
            <a:ext cx="9144000" cy="6997046"/>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pic>
        <p:nvPicPr>
          <p:cNvPr id="10" name="Picture 3" descr="C:\Documents and Settings\All Users\Documents\AKIN\colabo.jpg"/>
          <p:cNvPicPr>
            <a:picLocks noChangeAspect="1" noChangeArrowheads="1"/>
          </p:cNvPicPr>
          <p:nvPr/>
        </p:nvPicPr>
        <p:blipFill>
          <a:blip r:embed="rId2" cstate="print"/>
          <a:stretch>
            <a:fillRect/>
          </a:stretch>
        </p:blipFill>
        <p:spPr bwMode="auto">
          <a:xfrm>
            <a:off x="0" y="0"/>
            <a:ext cx="9144000" cy="6858000"/>
          </a:xfrm>
          <a:prstGeom prst="rect">
            <a:avLst/>
          </a:prstGeom>
          <a:noFill/>
        </p:spPr>
      </p:pic>
      <p:pic>
        <p:nvPicPr>
          <p:cNvPr id="3" name="Picture 3" descr="C:\Documents and Settings\All Users\Documents\AKIN\colabo.jpg"/>
          <p:cNvPicPr>
            <a:picLocks noChangeAspect="1" noChangeArrowheads="1"/>
          </p:cNvPicPr>
          <p:nvPr/>
        </p:nvPicPr>
        <p:blipFill>
          <a:blip r:embed="rId2" cstate="print"/>
          <a:stretch>
            <a:fillRect/>
          </a:stretch>
        </p:blipFill>
        <p:spPr bwMode="auto">
          <a:xfrm>
            <a:off x="0" y="0"/>
            <a:ext cx="9144000" cy="6858000"/>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B36337-2B08-8747-942B-C46EE8594C9A}" type="datetimeFigureOut">
              <a:rPr lang="en-US" smtClean="0"/>
              <a:t>9/19/2017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9952FF-0B8D-A54A-8006-0EE3CE9F551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B36337-2B08-8747-942B-C46EE8594C9A}" type="datetimeFigureOut">
              <a:rPr lang="en-US" smtClean="0"/>
              <a:t>9/19/2017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9952FF-0B8D-A54A-8006-0EE3CE9F551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B36337-2B08-8747-942B-C46EE8594C9A}" type="datetimeFigureOut">
              <a:rPr lang="en-US" smtClean="0"/>
              <a:t>9/19/2017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9952FF-0B8D-A54A-8006-0EE3CE9F551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B36337-2B08-8747-942B-C46EE8594C9A}" type="datetimeFigureOut">
              <a:rPr lang="en-US" smtClean="0"/>
              <a:t>9/19/2017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9952FF-0B8D-A54A-8006-0EE3CE9F551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B36337-2B08-8747-942B-C46EE8594C9A}" type="datetimeFigureOut">
              <a:rPr lang="en-US" smtClean="0"/>
              <a:t>9/19/2017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9952FF-0B8D-A54A-8006-0EE3CE9F551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B36337-2B08-8747-942B-C46EE8594C9A}" type="datetimeFigureOut">
              <a:rPr lang="en-US" smtClean="0"/>
              <a:t>9/19/2017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9952FF-0B8D-A54A-8006-0EE3CE9F551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books.nap.edu/catalog.php?record_id=972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Critical incidents &amp; </a:t>
            </a:r>
            <a:r>
              <a:rPr lang="en-US" smtClean="0"/>
              <a:t>reporting Training</a:t>
            </a:r>
            <a:endParaRPr lang="en-US" dirty="0"/>
          </a:p>
        </p:txBody>
      </p:sp>
      <p:sp>
        <p:nvSpPr>
          <p:cNvPr id="3" name="Text Placeholder 2"/>
          <p:cNvSpPr>
            <a:spLocks noGrp="1"/>
          </p:cNvSpPr>
          <p:nvPr>
            <p:ph type="body" idx="1"/>
          </p:nvPr>
        </p:nvSpPr>
        <p:spPr>
          <a:xfrm>
            <a:off x="1585688" y="5634373"/>
            <a:ext cx="7315200" cy="457200"/>
          </a:xfrm>
        </p:spPr>
        <p:txBody>
          <a:bodyPr>
            <a:noAutofit/>
          </a:bodyPr>
          <a:lstStyle/>
          <a:p>
            <a:r>
              <a:rPr lang="en-US" sz="2800" dirty="0" smtClean="0">
                <a:solidFill>
                  <a:srgbClr val="FFFF00"/>
                </a:solidFill>
              </a:rPr>
              <a:t>Fountain of Hope Family Service</a:t>
            </a:r>
          </a:p>
          <a:p>
            <a:endParaRPr lang="en-US" sz="2800" dirty="0" smtClean="0">
              <a:solidFill>
                <a:srgbClr val="FFFF00"/>
              </a:solidFill>
            </a:endParaRPr>
          </a:p>
          <a:p>
            <a:endParaRPr lang="en-US" sz="2800" dirty="0">
              <a:solidFill>
                <a:srgbClr val="FFFF00"/>
              </a:solidFill>
            </a:endParaRPr>
          </a:p>
        </p:txBody>
      </p:sp>
      <p:sp>
        <p:nvSpPr>
          <p:cNvPr id="4" name="TextBox 3"/>
          <p:cNvSpPr txBox="1"/>
          <p:nvPr/>
        </p:nvSpPr>
        <p:spPr>
          <a:xfrm>
            <a:off x="8455742" y="6263148"/>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4132639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charset="0"/>
                <a:ea typeface="ＭＳ Ｐゴシック" charset="0"/>
              </a:defRPr>
            </a:lvl1pPr>
            <a:lvl2pPr marL="742950" indent="-285750">
              <a:defRPr sz="2000">
                <a:solidFill>
                  <a:schemeClr val="tx1"/>
                </a:solidFill>
                <a:latin typeface="Arial" charset="0"/>
                <a:ea typeface="ＭＳ Ｐゴシック" charset="0"/>
              </a:defRPr>
            </a:lvl2pPr>
            <a:lvl3pPr marL="1143000" indent="-228600">
              <a:defRPr sz="2000">
                <a:solidFill>
                  <a:schemeClr val="tx1"/>
                </a:solidFill>
                <a:latin typeface="Arial" charset="0"/>
                <a:ea typeface="ＭＳ Ｐゴシック" charset="0"/>
              </a:defRPr>
            </a:lvl3pPr>
            <a:lvl4pPr marL="1600200" indent="-228600">
              <a:defRPr sz="2000">
                <a:solidFill>
                  <a:schemeClr val="tx1"/>
                </a:solidFill>
                <a:latin typeface="Arial" charset="0"/>
                <a:ea typeface="ＭＳ Ｐゴシック" charset="0"/>
              </a:defRPr>
            </a:lvl4pPr>
            <a:lvl5pPr marL="2057400" indent="-228600">
              <a:defRPr sz="2000">
                <a:solidFill>
                  <a:schemeClr val="tx1"/>
                </a:solidFill>
                <a:latin typeface="Arial" charset="0"/>
                <a:ea typeface="ＭＳ Ｐゴシック" charset="0"/>
              </a:defRPr>
            </a:lvl5pPr>
            <a:lvl6pPr marL="2514600" indent="-228600" algn="ctr" eaLnBrk="0" fontAlgn="base" hangingPunct="0">
              <a:lnSpc>
                <a:spcPct val="90000"/>
              </a:lnSpc>
              <a:spcBef>
                <a:spcPct val="0"/>
              </a:spcBef>
              <a:spcAft>
                <a:spcPct val="0"/>
              </a:spcAft>
              <a:defRPr sz="2000">
                <a:solidFill>
                  <a:schemeClr val="tx1"/>
                </a:solidFill>
                <a:latin typeface="Arial" charset="0"/>
                <a:ea typeface="ＭＳ Ｐゴシック" charset="0"/>
              </a:defRPr>
            </a:lvl6pPr>
            <a:lvl7pPr marL="2971800" indent="-228600" algn="ctr" eaLnBrk="0" fontAlgn="base" hangingPunct="0">
              <a:lnSpc>
                <a:spcPct val="90000"/>
              </a:lnSpc>
              <a:spcBef>
                <a:spcPct val="0"/>
              </a:spcBef>
              <a:spcAft>
                <a:spcPct val="0"/>
              </a:spcAft>
              <a:defRPr sz="2000">
                <a:solidFill>
                  <a:schemeClr val="tx1"/>
                </a:solidFill>
                <a:latin typeface="Arial" charset="0"/>
                <a:ea typeface="ＭＳ Ｐゴシック" charset="0"/>
              </a:defRPr>
            </a:lvl7pPr>
            <a:lvl8pPr marL="3429000" indent="-228600" algn="ctr" eaLnBrk="0" fontAlgn="base" hangingPunct="0">
              <a:lnSpc>
                <a:spcPct val="90000"/>
              </a:lnSpc>
              <a:spcBef>
                <a:spcPct val="0"/>
              </a:spcBef>
              <a:spcAft>
                <a:spcPct val="0"/>
              </a:spcAft>
              <a:defRPr sz="2000">
                <a:solidFill>
                  <a:schemeClr val="tx1"/>
                </a:solidFill>
                <a:latin typeface="Arial" charset="0"/>
                <a:ea typeface="ＭＳ Ｐゴシック" charset="0"/>
              </a:defRPr>
            </a:lvl8pPr>
            <a:lvl9pPr marL="3886200" indent="-228600" algn="ctr" eaLnBrk="0" fontAlgn="base" hangingPunct="0">
              <a:lnSpc>
                <a:spcPct val="90000"/>
              </a:lnSpc>
              <a:spcBef>
                <a:spcPct val="0"/>
              </a:spcBef>
              <a:spcAft>
                <a:spcPct val="0"/>
              </a:spcAft>
              <a:defRPr sz="2000">
                <a:solidFill>
                  <a:schemeClr val="tx1"/>
                </a:solidFill>
                <a:latin typeface="Arial" charset="0"/>
                <a:ea typeface="ＭＳ Ｐゴシック" charset="0"/>
              </a:defRPr>
            </a:lvl9pPr>
          </a:lstStyle>
          <a:p>
            <a:fld id="{D779AF98-3830-F848-B1A0-31F690E67256}" type="slidenum">
              <a:rPr lang="en-US" sz="800">
                <a:solidFill>
                  <a:srgbClr val="CCCCCC"/>
                </a:solidFill>
              </a:rPr>
              <a:pPr/>
              <a:t>10</a:t>
            </a:fld>
            <a:endParaRPr lang="en-US" sz="800">
              <a:solidFill>
                <a:srgbClr val="CCCCCC"/>
              </a:solidFill>
            </a:endParaRPr>
          </a:p>
        </p:txBody>
      </p:sp>
      <p:sp>
        <p:nvSpPr>
          <p:cNvPr id="68611" name="Rectangle 2"/>
          <p:cNvSpPr>
            <a:spLocks noGrp="1" noChangeArrowheads="1"/>
          </p:cNvSpPr>
          <p:nvPr>
            <p:ph type="title"/>
          </p:nvPr>
        </p:nvSpPr>
        <p:spPr>
          <a:xfrm>
            <a:off x="284163" y="338138"/>
            <a:ext cx="8655050" cy="841375"/>
          </a:xfrm>
        </p:spPr>
        <p:txBody>
          <a:bodyPr>
            <a:normAutofit fontScale="90000"/>
          </a:bodyPr>
          <a:lstStyle/>
          <a:p>
            <a:r>
              <a:rPr lang="en-US" altLang="ja-JP" sz="2800">
                <a:latin typeface="Times New Roman" charset="0"/>
                <a:cs typeface="ＭＳ Ｐゴシック" charset="0"/>
              </a:rPr>
              <a:t>Multi-Causal Theory “Swiss Cheese” diagram (Reason, 1991)</a:t>
            </a:r>
          </a:p>
        </p:txBody>
      </p:sp>
      <p:pic>
        <p:nvPicPr>
          <p:cNvPr id="686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125" y="1201738"/>
            <a:ext cx="8626475" cy="517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12177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77836FA-04DD-E245-BD6C-09302543B4D2}" type="slidenum">
              <a:rPr lang="en-GB"/>
              <a:pPr/>
              <a:t>11</a:t>
            </a:fld>
            <a:endParaRPr lang="en-GB"/>
          </a:p>
        </p:txBody>
      </p:sp>
      <p:sp>
        <p:nvSpPr>
          <p:cNvPr id="61442" name="Rectangle 2"/>
          <p:cNvSpPr>
            <a:spLocks noGrp="1" noChangeArrowheads="1"/>
          </p:cNvSpPr>
          <p:nvPr>
            <p:ph type="title"/>
          </p:nvPr>
        </p:nvSpPr>
        <p:spPr/>
        <p:txBody>
          <a:bodyPr/>
          <a:lstStyle/>
          <a:p>
            <a:r>
              <a:rPr lang="en-GB" sz="4000"/>
              <a:t>Factors Contributing to Human Error</a:t>
            </a:r>
          </a:p>
        </p:txBody>
      </p:sp>
      <p:sp>
        <p:nvSpPr>
          <p:cNvPr id="61443" name="Rectangle 3"/>
          <p:cNvSpPr>
            <a:spLocks noGrp="1" noChangeArrowheads="1"/>
          </p:cNvSpPr>
          <p:nvPr>
            <p:ph type="body" idx="1"/>
          </p:nvPr>
        </p:nvSpPr>
        <p:spPr/>
        <p:txBody>
          <a:bodyPr/>
          <a:lstStyle/>
          <a:p>
            <a:r>
              <a:rPr lang="en-GB" sz="2800"/>
              <a:t>Environmental Factors</a:t>
            </a:r>
          </a:p>
          <a:p>
            <a:pPr lvl="1"/>
            <a:r>
              <a:rPr lang="en-GB"/>
              <a:t>Light</a:t>
            </a:r>
          </a:p>
          <a:p>
            <a:pPr lvl="1"/>
            <a:r>
              <a:rPr lang="en-GB"/>
              <a:t>Noise and Vibration- Alarms!</a:t>
            </a:r>
          </a:p>
          <a:p>
            <a:pPr lvl="1"/>
            <a:r>
              <a:rPr lang="en-GB"/>
              <a:t>Temperature</a:t>
            </a:r>
          </a:p>
          <a:p>
            <a:pPr lvl="1"/>
            <a:r>
              <a:rPr lang="en-GB"/>
              <a:t>Humidity</a:t>
            </a:r>
          </a:p>
          <a:p>
            <a:pPr lvl="1"/>
            <a:r>
              <a:rPr lang="en-GB"/>
              <a:t>Restrictive/ protective clothing</a:t>
            </a:r>
          </a:p>
          <a:p>
            <a:pPr lvl="1"/>
            <a:r>
              <a:rPr lang="en-GB"/>
              <a:t>Equipment layout and design</a:t>
            </a:r>
          </a:p>
          <a:p>
            <a:pPr lvl="1"/>
            <a:r>
              <a:rPr lang="en-GB"/>
              <a:t>Physical environment</a:t>
            </a:r>
          </a:p>
          <a:p>
            <a:pPr lvl="1"/>
            <a:endParaRPr lang="en-GB"/>
          </a:p>
        </p:txBody>
      </p:sp>
    </p:spTree>
    <p:extLst>
      <p:ext uri="{BB962C8B-B14F-4D97-AF65-F5344CB8AC3E}">
        <p14:creationId xmlns:p14="http://schemas.microsoft.com/office/powerpoint/2010/main" val="18059120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34843F4-6966-784B-BE2E-2850E0C8A557}" type="slidenum">
              <a:rPr lang="en-GB"/>
              <a:pPr/>
              <a:t>12</a:t>
            </a:fld>
            <a:endParaRPr lang="en-GB"/>
          </a:p>
        </p:txBody>
      </p:sp>
      <p:sp>
        <p:nvSpPr>
          <p:cNvPr id="39938" name="Rectangle 2"/>
          <p:cNvSpPr>
            <a:spLocks noGrp="1" noChangeArrowheads="1"/>
          </p:cNvSpPr>
          <p:nvPr>
            <p:ph type="title"/>
          </p:nvPr>
        </p:nvSpPr>
        <p:spPr/>
        <p:txBody>
          <a:bodyPr/>
          <a:lstStyle/>
          <a:p>
            <a:r>
              <a:rPr lang="en-GB" sz="4000"/>
              <a:t>Factors Contributing to Human Error</a:t>
            </a:r>
          </a:p>
        </p:txBody>
      </p:sp>
      <p:sp>
        <p:nvSpPr>
          <p:cNvPr id="39939" name="Rectangle 3"/>
          <p:cNvSpPr>
            <a:spLocks noGrp="1" noChangeArrowheads="1"/>
          </p:cNvSpPr>
          <p:nvPr>
            <p:ph type="body" idx="1"/>
          </p:nvPr>
        </p:nvSpPr>
        <p:spPr/>
        <p:txBody>
          <a:bodyPr/>
          <a:lstStyle/>
          <a:p>
            <a:r>
              <a:rPr lang="en-GB" sz="2800" dirty="0"/>
              <a:t>Some examples of personal factors</a:t>
            </a:r>
          </a:p>
          <a:p>
            <a:pPr lvl="1"/>
            <a:r>
              <a:rPr lang="en-GB" dirty="0"/>
              <a:t>Fatigue</a:t>
            </a:r>
          </a:p>
          <a:p>
            <a:pPr lvl="1"/>
            <a:r>
              <a:rPr lang="en-GB" dirty="0"/>
              <a:t>Stress</a:t>
            </a:r>
          </a:p>
          <a:p>
            <a:pPr lvl="1"/>
            <a:r>
              <a:rPr lang="en-GB" dirty="0"/>
              <a:t>Workload</a:t>
            </a:r>
          </a:p>
          <a:p>
            <a:pPr lvl="1"/>
            <a:r>
              <a:rPr lang="en-GB" dirty="0"/>
              <a:t>Distraction</a:t>
            </a:r>
          </a:p>
          <a:p>
            <a:pPr lvl="1"/>
            <a:r>
              <a:rPr lang="en-GB" dirty="0"/>
              <a:t>Drugs/ Alcohol</a:t>
            </a:r>
          </a:p>
          <a:p>
            <a:pPr lvl="1"/>
            <a:r>
              <a:rPr lang="en-GB" dirty="0"/>
              <a:t>Hypoglycaemia</a:t>
            </a:r>
          </a:p>
          <a:p>
            <a:pPr lvl="1"/>
            <a:r>
              <a:rPr lang="en-GB" dirty="0" err="1"/>
              <a:t>Hypovolaemia</a:t>
            </a:r>
            <a:endParaRPr lang="en-GB" dirty="0"/>
          </a:p>
          <a:p>
            <a:pPr lvl="1"/>
            <a:endParaRPr lang="en-GB" dirty="0"/>
          </a:p>
        </p:txBody>
      </p:sp>
    </p:spTree>
    <p:extLst>
      <p:ext uri="{BB962C8B-B14F-4D97-AF65-F5344CB8AC3E}">
        <p14:creationId xmlns:p14="http://schemas.microsoft.com/office/powerpoint/2010/main" val="38125359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4976420-4A13-5A4F-B033-0637C17A83BA}" type="slidenum">
              <a:rPr lang="en-GB"/>
              <a:pPr/>
              <a:t>13</a:t>
            </a:fld>
            <a:endParaRPr lang="en-GB"/>
          </a:p>
        </p:txBody>
      </p:sp>
      <p:sp>
        <p:nvSpPr>
          <p:cNvPr id="14338" name="Rectangle 2"/>
          <p:cNvSpPr>
            <a:spLocks noGrp="1" noChangeArrowheads="1"/>
          </p:cNvSpPr>
          <p:nvPr>
            <p:ph type="title"/>
          </p:nvPr>
        </p:nvSpPr>
        <p:spPr/>
        <p:txBody>
          <a:bodyPr/>
          <a:lstStyle/>
          <a:p>
            <a:r>
              <a:rPr lang="en-GB" sz="4000"/>
              <a:t>Discussion</a:t>
            </a:r>
          </a:p>
        </p:txBody>
      </p:sp>
      <p:sp>
        <p:nvSpPr>
          <p:cNvPr id="14339" name="Rectangle 3"/>
          <p:cNvSpPr>
            <a:spLocks noGrp="1" noChangeArrowheads="1"/>
          </p:cNvSpPr>
          <p:nvPr>
            <p:ph type="body" idx="1"/>
          </p:nvPr>
        </p:nvSpPr>
        <p:spPr/>
        <p:txBody>
          <a:bodyPr/>
          <a:lstStyle/>
          <a:p>
            <a:r>
              <a:rPr lang="en-GB" dirty="0"/>
              <a:t>If people try hard enough they will not make any errors</a:t>
            </a:r>
          </a:p>
          <a:p>
            <a:endParaRPr lang="en-GB" dirty="0"/>
          </a:p>
          <a:p>
            <a:r>
              <a:rPr lang="en-GB" dirty="0">
                <a:solidFill>
                  <a:schemeClr val="bg2"/>
                </a:solidFill>
              </a:rPr>
              <a:t>If we punish people when they make errors, they will make fewer of them</a:t>
            </a:r>
          </a:p>
        </p:txBody>
      </p:sp>
    </p:spTree>
    <p:extLst>
      <p:ext uri="{BB962C8B-B14F-4D97-AF65-F5344CB8AC3E}">
        <p14:creationId xmlns:p14="http://schemas.microsoft.com/office/powerpoint/2010/main" val="14272189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4976420-4A13-5A4F-B033-0637C17A83BA}" type="slidenum">
              <a:rPr lang="en-GB"/>
              <a:pPr/>
              <a:t>14</a:t>
            </a:fld>
            <a:endParaRPr lang="en-GB"/>
          </a:p>
        </p:txBody>
      </p:sp>
      <p:sp>
        <p:nvSpPr>
          <p:cNvPr id="14338" name="Rectangle 2"/>
          <p:cNvSpPr>
            <a:spLocks noGrp="1" noChangeArrowheads="1"/>
          </p:cNvSpPr>
          <p:nvPr>
            <p:ph type="title"/>
          </p:nvPr>
        </p:nvSpPr>
        <p:spPr/>
        <p:txBody>
          <a:bodyPr/>
          <a:lstStyle/>
          <a:p>
            <a:r>
              <a:rPr lang="en-GB" sz="4000"/>
              <a:t>Discussion</a:t>
            </a:r>
          </a:p>
        </p:txBody>
      </p:sp>
      <p:sp>
        <p:nvSpPr>
          <p:cNvPr id="14339" name="Rectangle 3"/>
          <p:cNvSpPr>
            <a:spLocks noGrp="1" noChangeArrowheads="1"/>
          </p:cNvSpPr>
          <p:nvPr>
            <p:ph type="body" idx="1"/>
          </p:nvPr>
        </p:nvSpPr>
        <p:spPr/>
        <p:txBody>
          <a:bodyPr/>
          <a:lstStyle/>
          <a:p>
            <a:r>
              <a:rPr lang="en-GB" dirty="0">
                <a:solidFill>
                  <a:srgbClr val="EEECE1"/>
                </a:solidFill>
              </a:rPr>
              <a:t>If people try hard enough they will not make any errors</a:t>
            </a:r>
          </a:p>
          <a:p>
            <a:endParaRPr lang="en-GB" dirty="0"/>
          </a:p>
          <a:p>
            <a:r>
              <a:rPr lang="en-GB" dirty="0"/>
              <a:t>If we punish people when they make errors, they will make fewer of them</a:t>
            </a:r>
          </a:p>
        </p:txBody>
      </p:sp>
    </p:spTree>
    <p:extLst>
      <p:ext uri="{BB962C8B-B14F-4D97-AF65-F5344CB8AC3E}">
        <p14:creationId xmlns:p14="http://schemas.microsoft.com/office/powerpoint/2010/main" val="38008101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Risk</a:t>
            </a:r>
            <a:endParaRPr lang="en-US" dirty="0"/>
          </a:p>
        </p:txBody>
      </p:sp>
      <p:sp>
        <p:nvSpPr>
          <p:cNvPr id="3" name="Content Placeholder 2"/>
          <p:cNvSpPr>
            <a:spLocks noGrp="1"/>
          </p:cNvSpPr>
          <p:nvPr>
            <p:ph sz="half" idx="1"/>
          </p:nvPr>
        </p:nvSpPr>
        <p:spPr>
          <a:xfrm>
            <a:off x="15669" y="1222604"/>
            <a:ext cx="4038600" cy="4525963"/>
          </a:xfrm>
        </p:spPr>
        <p:txBody>
          <a:bodyPr>
            <a:normAutofit/>
          </a:bodyPr>
          <a:lstStyle/>
          <a:p>
            <a:r>
              <a:rPr lang="en-US" sz="2400" dirty="0" smtClean="0"/>
              <a:t>Likelihood, high or low, that some one or something will be harmed by a hazard, multiplied by the severity of the potential harm.</a:t>
            </a:r>
          </a:p>
          <a:p>
            <a:endParaRPr lang="en-US" sz="2400" dirty="0"/>
          </a:p>
          <a:p>
            <a:pPr marL="0" indent="0">
              <a:buNone/>
            </a:pPr>
            <a:r>
              <a:rPr lang="en-US" sz="2400" dirty="0" smtClean="0"/>
              <a:t>Risk = Severity x Likelihood</a:t>
            </a:r>
            <a:endParaRPr lang="en-US" sz="2400" dirty="0"/>
          </a:p>
        </p:txBody>
      </p:sp>
      <p:pic>
        <p:nvPicPr>
          <p:cNvPr id="7" name="Content Placeholder 6" descr="Palm wine tapper 2.jpg"/>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969512" y="110062"/>
            <a:ext cx="4038600" cy="4525963"/>
          </a:xfrm>
        </p:spPr>
      </p:pic>
      <p:pic>
        <p:nvPicPr>
          <p:cNvPr id="5" name="Picture 4"/>
          <p:cNvPicPr>
            <a:picLocks noChangeAspect="1"/>
          </p:cNvPicPr>
          <p:nvPr/>
        </p:nvPicPr>
        <p:blipFill>
          <a:blip r:embed="rId3"/>
          <a:stretch>
            <a:fillRect/>
          </a:stretch>
        </p:blipFill>
        <p:spPr>
          <a:xfrm>
            <a:off x="3715658" y="2990472"/>
            <a:ext cx="3777664" cy="3838552"/>
          </a:xfrm>
          <a:prstGeom prst="rect">
            <a:avLst/>
          </a:prstGeom>
        </p:spPr>
      </p:pic>
    </p:spTree>
    <p:extLst>
      <p:ext uri="{BB962C8B-B14F-4D97-AF65-F5344CB8AC3E}">
        <p14:creationId xmlns:p14="http://schemas.microsoft.com/office/powerpoint/2010/main" val="16783982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Risk Management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Systematic application of management policies, procedures and practices to enable the organization identify, assess, treat and monitor risk</a:t>
            </a:r>
          </a:p>
          <a:p>
            <a:endParaRPr lang="en-US" dirty="0" smtClean="0"/>
          </a:p>
          <a:p>
            <a:r>
              <a:rPr lang="en-US" dirty="0" smtClean="0"/>
              <a:t>Organizational culture – accepted as “normal practice”</a:t>
            </a:r>
          </a:p>
          <a:p>
            <a:endParaRPr lang="en-US" dirty="0" smtClean="0"/>
          </a:p>
          <a:p>
            <a:r>
              <a:rPr lang="en-US" dirty="0" smtClean="0"/>
              <a:t>“No one comes to work to make a mistake or hurt someone”</a:t>
            </a:r>
            <a:endParaRPr lang="en-US" dirty="0"/>
          </a:p>
        </p:txBody>
      </p:sp>
    </p:spTree>
    <p:extLst>
      <p:ext uri="{BB962C8B-B14F-4D97-AF65-F5344CB8AC3E}">
        <p14:creationId xmlns:p14="http://schemas.microsoft.com/office/powerpoint/2010/main" val="33157337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risk management</a:t>
            </a:r>
            <a:endParaRPr lang="en-US" dirty="0"/>
          </a:p>
        </p:txBody>
      </p:sp>
      <p:sp>
        <p:nvSpPr>
          <p:cNvPr id="3" name="Content Placeholder 2"/>
          <p:cNvSpPr>
            <a:spLocks noGrp="1"/>
          </p:cNvSpPr>
          <p:nvPr>
            <p:ph idx="1"/>
          </p:nvPr>
        </p:nvSpPr>
        <p:spPr/>
        <p:txBody>
          <a:bodyPr/>
          <a:lstStyle/>
          <a:p>
            <a:r>
              <a:rPr lang="en-US" dirty="0" smtClean="0"/>
              <a:t>Identification</a:t>
            </a:r>
          </a:p>
          <a:p>
            <a:r>
              <a:rPr lang="en-US" dirty="0" smtClean="0"/>
              <a:t>Analysis and evaluation</a:t>
            </a:r>
          </a:p>
          <a:p>
            <a:r>
              <a:rPr lang="en-US" dirty="0" smtClean="0"/>
              <a:t>Control</a:t>
            </a:r>
          </a:p>
          <a:p>
            <a:r>
              <a:rPr lang="en-US" dirty="0" smtClean="0"/>
              <a:t>Review</a:t>
            </a:r>
            <a:endParaRPr lang="en-US" dirty="0"/>
          </a:p>
        </p:txBody>
      </p:sp>
      <p:pic>
        <p:nvPicPr>
          <p:cNvPr id="4" name="Picture 3"/>
          <p:cNvPicPr>
            <a:picLocks noChangeAspect="1"/>
          </p:cNvPicPr>
          <p:nvPr/>
        </p:nvPicPr>
        <p:blipFill>
          <a:blip r:embed="rId2"/>
          <a:stretch>
            <a:fillRect/>
          </a:stretch>
        </p:blipFill>
        <p:spPr>
          <a:xfrm>
            <a:off x="5415550" y="1417638"/>
            <a:ext cx="2703078" cy="3789362"/>
          </a:xfrm>
          <a:prstGeom prst="rect">
            <a:avLst/>
          </a:prstGeom>
        </p:spPr>
      </p:pic>
    </p:spTree>
    <p:extLst>
      <p:ext uri="{BB962C8B-B14F-4D97-AF65-F5344CB8AC3E}">
        <p14:creationId xmlns:p14="http://schemas.microsoft.com/office/powerpoint/2010/main" val="24162218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risk management</a:t>
            </a:r>
            <a:endParaRPr lang="en-US" dirty="0"/>
          </a:p>
        </p:txBody>
      </p:sp>
      <p:sp>
        <p:nvSpPr>
          <p:cNvPr id="3" name="Content Placeholder 2"/>
          <p:cNvSpPr>
            <a:spLocks noGrp="1"/>
          </p:cNvSpPr>
          <p:nvPr>
            <p:ph idx="1"/>
          </p:nvPr>
        </p:nvSpPr>
        <p:spPr/>
        <p:txBody>
          <a:bodyPr/>
          <a:lstStyle/>
          <a:p>
            <a:r>
              <a:rPr lang="en-US" dirty="0" smtClean="0"/>
              <a:t>Identification</a:t>
            </a:r>
          </a:p>
          <a:p>
            <a:pPr lvl="1"/>
            <a:r>
              <a:rPr lang="en-US" dirty="0" smtClean="0">
                <a:solidFill>
                  <a:srgbClr val="FF0000"/>
                </a:solidFill>
              </a:rPr>
              <a:t>Incident reporting / Occurrence form</a:t>
            </a:r>
          </a:p>
          <a:p>
            <a:pPr lvl="1"/>
            <a:r>
              <a:rPr lang="en-US" dirty="0" smtClean="0"/>
              <a:t>Complaints</a:t>
            </a:r>
          </a:p>
          <a:p>
            <a:pPr lvl="1"/>
            <a:r>
              <a:rPr lang="en-US" dirty="0" smtClean="0"/>
              <a:t>Claims</a:t>
            </a:r>
          </a:p>
          <a:p>
            <a:pPr lvl="1"/>
            <a:r>
              <a:rPr lang="en-US" dirty="0" smtClean="0"/>
              <a:t>Training</a:t>
            </a:r>
          </a:p>
          <a:p>
            <a:r>
              <a:rPr lang="en-US" dirty="0" smtClean="0">
                <a:solidFill>
                  <a:schemeClr val="tx1">
                    <a:lumMod val="50000"/>
                    <a:lumOff val="50000"/>
                  </a:schemeClr>
                </a:solidFill>
              </a:rPr>
              <a:t>Analysis and evaluation</a:t>
            </a:r>
          </a:p>
          <a:p>
            <a:r>
              <a:rPr lang="en-US" dirty="0" smtClean="0">
                <a:solidFill>
                  <a:schemeClr val="tx1">
                    <a:lumMod val="50000"/>
                    <a:lumOff val="50000"/>
                  </a:schemeClr>
                </a:solidFill>
              </a:rPr>
              <a:t>Control</a:t>
            </a:r>
          </a:p>
          <a:p>
            <a:r>
              <a:rPr lang="en-US" dirty="0" smtClean="0">
                <a:solidFill>
                  <a:schemeClr val="tx1">
                    <a:lumMod val="50000"/>
                    <a:lumOff val="50000"/>
                  </a:schemeClr>
                </a:solidFill>
              </a:rPr>
              <a:t>Review</a:t>
            </a:r>
            <a:endParaRPr lang="en-US" dirty="0">
              <a:solidFill>
                <a:schemeClr val="tx1">
                  <a:lumMod val="50000"/>
                  <a:lumOff val="50000"/>
                </a:schemeClr>
              </a:solidFill>
            </a:endParaRPr>
          </a:p>
        </p:txBody>
      </p:sp>
    </p:spTree>
    <p:extLst>
      <p:ext uri="{BB962C8B-B14F-4D97-AF65-F5344CB8AC3E}">
        <p14:creationId xmlns:p14="http://schemas.microsoft.com/office/powerpoint/2010/main" val="14895255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risk management</a:t>
            </a:r>
            <a:endParaRPr lang="en-US" dirty="0"/>
          </a:p>
        </p:txBody>
      </p:sp>
      <p:sp>
        <p:nvSpPr>
          <p:cNvPr id="3" name="Content Placeholder 2"/>
          <p:cNvSpPr>
            <a:spLocks noGrp="1"/>
          </p:cNvSpPr>
          <p:nvPr>
            <p:ph idx="1"/>
          </p:nvPr>
        </p:nvSpPr>
        <p:spPr/>
        <p:txBody>
          <a:bodyPr/>
          <a:lstStyle/>
          <a:p>
            <a:r>
              <a:rPr lang="en-US" dirty="0" smtClean="0">
                <a:solidFill>
                  <a:srgbClr val="7F7F7F"/>
                </a:solidFill>
              </a:rPr>
              <a:t>Identification</a:t>
            </a:r>
          </a:p>
          <a:p>
            <a:r>
              <a:rPr lang="en-US" dirty="0" smtClean="0"/>
              <a:t>Analysis and evaluation</a:t>
            </a:r>
          </a:p>
          <a:p>
            <a:pPr lvl="1"/>
            <a:r>
              <a:rPr lang="en-US" dirty="0" smtClean="0"/>
              <a:t>Risk register</a:t>
            </a:r>
          </a:p>
          <a:p>
            <a:pPr lvl="1"/>
            <a:r>
              <a:rPr lang="en-US" dirty="0" smtClean="0"/>
              <a:t>Risk scoring system or safety assessment matrix</a:t>
            </a:r>
          </a:p>
          <a:p>
            <a:pPr lvl="1"/>
            <a:r>
              <a:rPr lang="en-US" dirty="0" smtClean="0"/>
              <a:t>Audit (M &amp; M)</a:t>
            </a:r>
          </a:p>
          <a:p>
            <a:pPr lvl="1"/>
            <a:r>
              <a:rPr lang="en-US" dirty="0" smtClean="0"/>
              <a:t>Root cause analysis</a:t>
            </a:r>
          </a:p>
          <a:p>
            <a:r>
              <a:rPr lang="en-US" dirty="0" smtClean="0">
                <a:solidFill>
                  <a:srgbClr val="7F7F7F"/>
                </a:solidFill>
              </a:rPr>
              <a:t>Control</a:t>
            </a:r>
          </a:p>
          <a:p>
            <a:r>
              <a:rPr lang="en-US" dirty="0" smtClean="0">
                <a:solidFill>
                  <a:srgbClr val="7F7F7F"/>
                </a:solidFill>
              </a:rPr>
              <a:t>Review</a:t>
            </a:r>
            <a:endParaRPr lang="en-US" dirty="0">
              <a:solidFill>
                <a:srgbClr val="7F7F7F"/>
              </a:solidFill>
            </a:endParaRPr>
          </a:p>
        </p:txBody>
      </p:sp>
    </p:spTree>
    <p:extLst>
      <p:ext uri="{BB962C8B-B14F-4D97-AF65-F5344CB8AC3E}">
        <p14:creationId xmlns:p14="http://schemas.microsoft.com/office/powerpoint/2010/main" val="2977271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Overview</a:t>
            </a:r>
            <a:endParaRPr lang="en-US" dirty="0"/>
          </a:p>
        </p:txBody>
      </p:sp>
      <p:sp>
        <p:nvSpPr>
          <p:cNvPr id="5" name="Content Placeholder 4"/>
          <p:cNvSpPr>
            <a:spLocks noGrp="1"/>
          </p:cNvSpPr>
          <p:nvPr>
            <p:ph idx="1"/>
          </p:nvPr>
        </p:nvSpPr>
        <p:spPr/>
        <p:txBody>
          <a:bodyPr/>
          <a:lstStyle/>
          <a:p>
            <a:r>
              <a:rPr lang="en-US" dirty="0" smtClean="0"/>
              <a:t>Medical errors / adverse events</a:t>
            </a:r>
          </a:p>
          <a:p>
            <a:pPr lvl="1"/>
            <a:r>
              <a:rPr lang="en-US" dirty="0" smtClean="0"/>
              <a:t>Factors contributing</a:t>
            </a:r>
          </a:p>
          <a:p>
            <a:pPr lvl="1"/>
            <a:r>
              <a:rPr lang="en-US" dirty="0" smtClean="0"/>
              <a:t>Swiss cheese model</a:t>
            </a:r>
          </a:p>
          <a:p>
            <a:r>
              <a:rPr lang="en-US" dirty="0" smtClean="0"/>
              <a:t>Risk</a:t>
            </a:r>
          </a:p>
          <a:p>
            <a:r>
              <a:rPr lang="en-US" dirty="0" smtClean="0"/>
              <a:t>Components of risk management</a:t>
            </a:r>
          </a:p>
          <a:p>
            <a:r>
              <a:rPr lang="en-US" dirty="0" smtClean="0"/>
              <a:t>Incident reporting</a:t>
            </a:r>
          </a:p>
          <a:p>
            <a:r>
              <a:rPr lang="en-US" dirty="0" smtClean="0"/>
              <a:t>Fair-blame or just culture</a:t>
            </a:r>
            <a:endParaRPr lang="en-US" dirty="0"/>
          </a:p>
        </p:txBody>
      </p:sp>
    </p:spTree>
    <p:extLst>
      <p:ext uri="{BB962C8B-B14F-4D97-AF65-F5344CB8AC3E}">
        <p14:creationId xmlns:p14="http://schemas.microsoft.com/office/powerpoint/2010/main" val="18656294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risk management</a:t>
            </a:r>
            <a:endParaRPr lang="en-US" dirty="0"/>
          </a:p>
        </p:txBody>
      </p:sp>
      <p:sp>
        <p:nvSpPr>
          <p:cNvPr id="3" name="Content Placeholder 2"/>
          <p:cNvSpPr>
            <a:spLocks noGrp="1"/>
          </p:cNvSpPr>
          <p:nvPr>
            <p:ph idx="1"/>
          </p:nvPr>
        </p:nvSpPr>
        <p:spPr/>
        <p:txBody>
          <a:bodyPr/>
          <a:lstStyle/>
          <a:p>
            <a:r>
              <a:rPr lang="en-US" dirty="0" smtClean="0">
                <a:solidFill>
                  <a:srgbClr val="7F7F7F"/>
                </a:solidFill>
              </a:rPr>
              <a:t>Identification</a:t>
            </a:r>
          </a:p>
          <a:p>
            <a:r>
              <a:rPr lang="en-US" dirty="0" smtClean="0">
                <a:solidFill>
                  <a:srgbClr val="7F7F7F"/>
                </a:solidFill>
              </a:rPr>
              <a:t>Analysis and evaluation</a:t>
            </a:r>
          </a:p>
          <a:p>
            <a:r>
              <a:rPr lang="en-US" dirty="0" smtClean="0"/>
              <a:t>Control</a:t>
            </a:r>
          </a:p>
          <a:p>
            <a:pPr lvl="1"/>
            <a:r>
              <a:rPr lang="en-US" dirty="0" smtClean="0"/>
              <a:t>Policies and procedures</a:t>
            </a:r>
          </a:p>
          <a:p>
            <a:pPr lvl="1"/>
            <a:r>
              <a:rPr lang="en-US" dirty="0" smtClean="0"/>
              <a:t>Audit of compliance</a:t>
            </a:r>
          </a:p>
          <a:p>
            <a:pPr lvl="1"/>
            <a:r>
              <a:rPr lang="en-US" dirty="0" smtClean="0"/>
              <a:t>Staff education (induction and updates)</a:t>
            </a:r>
          </a:p>
          <a:p>
            <a:r>
              <a:rPr lang="en-US" dirty="0" smtClean="0">
                <a:solidFill>
                  <a:srgbClr val="7F7F7F"/>
                </a:solidFill>
              </a:rPr>
              <a:t>Review</a:t>
            </a:r>
            <a:endParaRPr lang="en-US" dirty="0">
              <a:solidFill>
                <a:srgbClr val="7F7F7F"/>
              </a:solidFill>
            </a:endParaRPr>
          </a:p>
        </p:txBody>
      </p:sp>
    </p:spTree>
    <p:extLst>
      <p:ext uri="{BB962C8B-B14F-4D97-AF65-F5344CB8AC3E}">
        <p14:creationId xmlns:p14="http://schemas.microsoft.com/office/powerpoint/2010/main" val="40645288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Incidence reporting</a:t>
            </a:r>
            <a:endParaRPr lang="en-US" dirty="0"/>
          </a:p>
        </p:txBody>
      </p:sp>
      <p:sp>
        <p:nvSpPr>
          <p:cNvPr id="3" name="Content Placeholder 2"/>
          <p:cNvSpPr>
            <a:spLocks noGrp="1"/>
          </p:cNvSpPr>
          <p:nvPr>
            <p:ph idx="1"/>
          </p:nvPr>
        </p:nvSpPr>
        <p:spPr/>
        <p:txBody>
          <a:bodyPr>
            <a:normAutofit/>
          </a:bodyPr>
          <a:lstStyle/>
          <a:p>
            <a:r>
              <a:rPr lang="en-US" dirty="0" smtClean="0"/>
              <a:t>Record of events</a:t>
            </a:r>
          </a:p>
          <a:p>
            <a:r>
              <a:rPr lang="en-US" dirty="0" smtClean="0"/>
              <a:t>Sources of risk</a:t>
            </a:r>
          </a:p>
          <a:p>
            <a:r>
              <a:rPr lang="en-US" dirty="0" smtClean="0"/>
              <a:t>Pro-active process</a:t>
            </a:r>
          </a:p>
          <a:p>
            <a:pPr lvl="1"/>
            <a:r>
              <a:rPr lang="en-US" dirty="0" smtClean="0"/>
              <a:t>Near misses</a:t>
            </a:r>
          </a:p>
          <a:p>
            <a:r>
              <a:rPr lang="en-US" dirty="0" smtClean="0"/>
              <a:t>Responsibility of ALL staff in the organization</a:t>
            </a:r>
          </a:p>
        </p:txBody>
      </p:sp>
    </p:spTree>
    <p:extLst>
      <p:ext uri="{BB962C8B-B14F-4D97-AF65-F5344CB8AC3E}">
        <p14:creationId xmlns:p14="http://schemas.microsoft.com/office/powerpoint/2010/main" val="42412590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570"/>
            <a:ext cx="8229600" cy="1143000"/>
          </a:xfrm>
        </p:spPr>
        <p:txBody>
          <a:bodyPr>
            <a:normAutofit/>
          </a:bodyPr>
          <a:lstStyle/>
          <a:p>
            <a:pPr algn="l"/>
            <a:r>
              <a:rPr lang="en-US" dirty="0" smtClean="0"/>
              <a:t>Form</a:t>
            </a:r>
            <a:endParaRPr lang="en-US" dirty="0"/>
          </a:p>
        </p:txBody>
      </p:sp>
      <p:sp>
        <p:nvSpPr>
          <p:cNvPr id="3" name="Content Placeholder 2"/>
          <p:cNvSpPr>
            <a:spLocks noGrp="1"/>
          </p:cNvSpPr>
          <p:nvPr>
            <p:ph sz="half" idx="1"/>
          </p:nvPr>
        </p:nvSpPr>
        <p:spPr>
          <a:xfrm>
            <a:off x="211651" y="1298570"/>
            <a:ext cx="4391766" cy="5117885"/>
          </a:xfrm>
        </p:spPr>
        <p:txBody>
          <a:bodyPr>
            <a:normAutofit lnSpcReduction="10000"/>
          </a:bodyPr>
          <a:lstStyle/>
          <a:p>
            <a:r>
              <a:rPr lang="en-US" dirty="0" smtClean="0"/>
              <a:t>Type of incident</a:t>
            </a:r>
          </a:p>
          <a:p>
            <a:pPr lvl="1"/>
            <a:r>
              <a:rPr lang="en-US" dirty="0" smtClean="0"/>
              <a:t>Occurrence</a:t>
            </a:r>
          </a:p>
          <a:p>
            <a:pPr lvl="1"/>
            <a:r>
              <a:rPr lang="en-US" dirty="0" smtClean="0"/>
              <a:t>Accident</a:t>
            </a:r>
          </a:p>
          <a:p>
            <a:pPr lvl="1"/>
            <a:r>
              <a:rPr lang="en-US" dirty="0"/>
              <a:t>M</a:t>
            </a:r>
            <a:r>
              <a:rPr lang="en-US" dirty="0" smtClean="0"/>
              <a:t>edication error</a:t>
            </a:r>
          </a:p>
          <a:p>
            <a:pPr lvl="1"/>
            <a:r>
              <a:rPr lang="en-US" dirty="0" smtClean="0"/>
              <a:t>Equipment etc.</a:t>
            </a:r>
          </a:p>
          <a:p>
            <a:r>
              <a:rPr lang="en-US" dirty="0" smtClean="0"/>
              <a:t>Location </a:t>
            </a:r>
          </a:p>
          <a:p>
            <a:r>
              <a:rPr lang="en-US" dirty="0" smtClean="0"/>
              <a:t>Date and time </a:t>
            </a:r>
          </a:p>
          <a:p>
            <a:r>
              <a:rPr lang="en-US" b="1" u="sng" dirty="0" smtClean="0"/>
              <a:t>Observed</a:t>
            </a:r>
            <a:r>
              <a:rPr lang="en-US" dirty="0" smtClean="0"/>
              <a:t> contributing factors </a:t>
            </a:r>
          </a:p>
          <a:p>
            <a:r>
              <a:rPr lang="en-US" dirty="0" smtClean="0"/>
              <a:t>Observed or recorded attributable </a:t>
            </a:r>
            <a:r>
              <a:rPr lang="en-US" dirty="0"/>
              <a:t>injury</a:t>
            </a:r>
          </a:p>
          <a:p>
            <a:endParaRPr lang="en-US" dirty="0"/>
          </a:p>
        </p:txBody>
      </p:sp>
      <p:pic>
        <p:nvPicPr>
          <p:cNvPr id="5" name="Content Placeholder 4" descr="Critical incident form.jpg"/>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378536" y="926086"/>
            <a:ext cx="4640125" cy="5200078"/>
          </a:xfrm>
        </p:spPr>
      </p:pic>
    </p:spTree>
    <p:extLst>
      <p:ext uri="{BB962C8B-B14F-4D97-AF65-F5344CB8AC3E}">
        <p14:creationId xmlns:p14="http://schemas.microsoft.com/office/powerpoint/2010/main" val="2437613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Incidence reporting</a:t>
            </a:r>
            <a:endParaRPr lang="en-US" dirty="0"/>
          </a:p>
        </p:txBody>
      </p:sp>
      <p:sp>
        <p:nvSpPr>
          <p:cNvPr id="3" name="Content Placeholder 2"/>
          <p:cNvSpPr>
            <a:spLocks noGrp="1"/>
          </p:cNvSpPr>
          <p:nvPr>
            <p:ph idx="1"/>
          </p:nvPr>
        </p:nvSpPr>
        <p:spPr/>
        <p:txBody>
          <a:bodyPr/>
          <a:lstStyle/>
          <a:p>
            <a:r>
              <a:rPr lang="en-US" dirty="0" smtClean="0"/>
              <a:t>Timely</a:t>
            </a:r>
          </a:p>
          <a:p>
            <a:r>
              <a:rPr lang="en-US" dirty="0" smtClean="0"/>
              <a:t>Accurate</a:t>
            </a:r>
          </a:p>
          <a:p>
            <a:r>
              <a:rPr lang="en-US" dirty="0" smtClean="0"/>
              <a:t>Errors and near-misses</a:t>
            </a:r>
          </a:p>
          <a:p>
            <a:r>
              <a:rPr lang="en-US" dirty="0" smtClean="0"/>
              <a:t>Conducive environment by management</a:t>
            </a:r>
          </a:p>
          <a:p>
            <a:r>
              <a:rPr lang="en-US" dirty="0" smtClean="0"/>
              <a:t>No blame versus fair-blame or just culture</a:t>
            </a:r>
          </a:p>
          <a:p>
            <a:r>
              <a:rPr lang="en-US" dirty="0" smtClean="0"/>
              <a:t>Individual versus system failures</a:t>
            </a:r>
          </a:p>
          <a:p>
            <a:r>
              <a:rPr lang="en-US" dirty="0" smtClean="0"/>
              <a:t>Anonymity versus feedback to reporter </a:t>
            </a:r>
            <a:endParaRPr lang="en-US" dirty="0"/>
          </a:p>
        </p:txBody>
      </p:sp>
    </p:spTree>
    <p:extLst>
      <p:ext uri="{BB962C8B-B14F-4D97-AF65-F5344CB8AC3E}">
        <p14:creationId xmlns:p14="http://schemas.microsoft.com/office/powerpoint/2010/main" val="4031787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normAutofit/>
          </a:bodyPr>
          <a:lstStyle/>
          <a:p>
            <a:r>
              <a:rPr lang="en-US" dirty="0" smtClean="0"/>
              <a:t>Incident</a:t>
            </a:r>
          </a:p>
          <a:p>
            <a:pPr lvl="1"/>
            <a:r>
              <a:rPr lang="en-US" dirty="0" smtClean="0"/>
              <a:t>Accident, event or occurrence that led to harm, loss or damage to people, property or reputation </a:t>
            </a:r>
          </a:p>
          <a:p>
            <a:r>
              <a:rPr lang="en-US" dirty="0" smtClean="0"/>
              <a:t>Near miss</a:t>
            </a:r>
          </a:p>
          <a:p>
            <a:pPr lvl="1"/>
            <a:r>
              <a:rPr lang="en-US" dirty="0" smtClean="0"/>
              <a:t>Occurrence that could potentially have led to harm, loss or damage</a:t>
            </a:r>
          </a:p>
          <a:p>
            <a:r>
              <a:rPr lang="en-US" dirty="0" smtClean="0"/>
              <a:t>Sentinel event or serious untoward incident (SUI)</a:t>
            </a:r>
          </a:p>
        </p:txBody>
      </p:sp>
    </p:spTree>
    <p:extLst>
      <p:ext uri="{BB962C8B-B14F-4D97-AF65-F5344CB8AC3E}">
        <p14:creationId xmlns:p14="http://schemas.microsoft.com/office/powerpoint/2010/main" val="26640512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3F076A4-891C-674C-8EA5-527FC6470670}" type="slidenum">
              <a:rPr lang="en-GB"/>
              <a:pPr/>
              <a:t>25</a:t>
            </a:fld>
            <a:endParaRPr lang="en-GB"/>
          </a:p>
        </p:txBody>
      </p:sp>
      <p:sp>
        <p:nvSpPr>
          <p:cNvPr id="12290" name="Rectangle 2"/>
          <p:cNvSpPr>
            <a:spLocks noGrp="1" noChangeArrowheads="1"/>
          </p:cNvSpPr>
          <p:nvPr>
            <p:ph type="title"/>
          </p:nvPr>
        </p:nvSpPr>
        <p:spPr/>
        <p:txBody>
          <a:bodyPr/>
          <a:lstStyle/>
          <a:p>
            <a:r>
              <a:rPr lang="en-GB" sz="4000"/>
              <a:t>Definitions</a:t>
            </a:r>
          </a:p>
        </p:txBody>
      </p:sp>
      <p:sp>
        <p:nvSpPr>
          <p:cNvPr id="12291" name="Rectangle 3"/>
          <p:cNvSpPr>
            <a:spLocks noGrp="1" noChangeArrowheads="1"/>
          </p:cNvSpPr>
          <p:nvPr>
            <p:ph type="body" idx="1"/>
          </p:nvPr>
        </p:nvSpPr>
        <p:spPr/>
        <p:txBody>
          <a:bodyPr/>
          <a:lstStyle/>
          <a:p>
            <a:r>
              <a:rPr lang="en-GB" sz="2400" b="1" i="1" dirty="0"/>
              <a:t>Adverse patient incident</a:t>
            </a:r>
            <a:r>
              <a:rPr lang="en-GB" sz="2400" dirty="0"/>
              <a:t> - any event or circumstance arising during </a:t>
            </a:r>
            <a:r>
              <a:rPr lang="en-GB" sz="2400" dirty="0" smtClean="0"/>
              <a:t>healthcare </a:t>
            </a:r>
            <a:r>
              <a:rPr lang="en-GB" sz="2400" dirty="0"/>
              <a:t>that could have or did lead to unintended or unexpected harm, loss or damage.</a:t>
            </a:r>
          </a:p>
          <a:p>
            <a:r>
              <a:rPr lang="en-GB" sz="2400" b="1" i="1" dirty="0"/>
              <a:t>Harm </a:t>
            </a:r>
            <a:r>
              <a:rPr lang="en-GB" sz="2400" dirty="0"/>
              <a:t>- injury (physical or psychological), disease, suffering, disability or death.</a:t>
            </a:r>
          </a:p>
          <a:p>
            <a:r>
              <a:rPr lang="en-GB" sz="2400" dirty="0"/>
              <a:t>Incidents that lead to harm- </a:t>
            </a:r>
            <a:r>
              <a:rPr lang="en-GB" sz="2400" b="1" i="1" dirty="0"/>
              <a:t>Adverse Events</a:t>
            </a:r>
            <a:r>
              <a:rPr lang="en-GB" sz="2400" dirty="0"/>
              <a:t>.</a:t>
            </a:r>
          </a:p>
          <a:p>
            <a:r>
              <a:rPr lang="en-GB" sz="2400" dirty="0"/>
              <a:t>Incidents that do not lead to harm - </a:t>
            </a:r>
            <a:r>
              <a:rPr lang="en-GB" sz="2400" b="1" i="1" dirty="0"/>
              <a:t>Near Misses</a:t>
            </a:r>
            <a:r>
              <a:rPr lang="en-GB" sz="2400" dirty="0"/>
              <a:t>.</a:t>
            </a:r>
          </a:p>
          <a:p>
            <a:r>
              <a:rPr lang="en-GB" sz="2400" dirty="0"/>
              <a:t>Other terms which may be used - clinical incident, critical incident, serious untoward event, significant event</a:t>
            </a:r>
          </a:p>
          <a:p>
            <a:pPr lvl="1" algn="r">
              <a:buFontTx/>
              <a:buNone/>
            </a:pPr>
            <a:r>
              <a:rPr lang="en-GB" sz="2000" dirty="0"/>
              <a:t>(</a:t>
            </a:r>
            <a:r>
              <a:rPr lang="en-GB" sz="2000" i="1" dirty="0"/>
              <a:t>National Patient Safety Agency 2001</a:t>
            </a:r>
            <a:r>
              <a:rPr lang="en-GB" sz="2000" dirty="0"/>
              <a:t>)</a:t>
            </a:r>
            <a:endParaRPr lang="en-GB" dirty="0"/>
          </a:p>
        </p:txBody>
      </p:sp>
    </p:spTree>
    <p:extLst>
      <p:ext uri="{BB962C8B-B14F-4D97-AF65-F5344CB8AC3E}">
        <p14:creationId xmlns:p14="http://schemas.microsoft.com/office/powerpoint/2010/main" val="7142642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Incident categories</a:t>
            </a:r>
            <a:endParaRPr lang="en-US" dirty="0"/>
          </a:p>
        </p:txBody>
      </p:sp>
      <p:sp>
        <p:nvSpPr>
          <p:cNvPr id="5" name="Content Placeholder 4"/>
          <p:cNvSpPr>
            <a:spLocks noGrp="1"/>
          </p:cNvSpPr>
          <p:nvPr>
            <p:ph sz="half" idx="1"/>
          </p:nvPr>
        </p:nvSpPr>
        <p:spPr/>
        <p:txBody>
          <a:bodyPr/>
          <a:lstStyle/>
          <a:p>
            <a:r>
              <a:rPr lang="en-US" dirty="0" smtClean="0"/>
              <a:t>Clinical administration</a:t>
            </a:r>
          </a:p>
          <a:p>
            <a:r>
              <a:rPr lang="en-US" dirty="0" smtClean="0"/>
              <a:t>Clinical process/procedure</a:t>
            </a:r>
          </a:p>
          <a:p>
            <a:r>
              <a:rPr lang="en-US" dirty="0" smtClean="0"/>
              <a:t>Documentation</a:t>
            </a:r>
          </a:p>
          <a:p>
            <a:r>
              <a:rPr lang="en-US" dirty="0" smtClean="0"/>
              <a:t>Healthcare associated infections</a:t>
            </a:r>
          </a:p>
          <a:p>
            <a:r>
              <a:rPr lang="en-US" dirty="0" smtClean="0"/>
              <a:t>Medication/ IV fluids</a:t>
            </a:r>
          </a:p>
          <a:p>
            <a:r>
              <a:rPr lang="en-US" dirty="0" smtClean="0"/>
              <a:t>Blood/Blood products</a:t>
            </a:r>
          </a:p>
        </p:txBody>
      </p:sp>
      <p:sp>
        <p:nvSpPr>
          <p:cNvPr id="6" name="Content Placeholder 5"/>
          <p:cNvSpPr>
            <a:spLocks noGrp="1"/>
          </p:cNvSpPr>
          <p:nvPr>
            <p:ph sz="half" idx="2"/>
          </p:nvPr>
        </p:nvSpPr>
        <p:spPr/>
        <p:txBody>
          <a:bodyPr/>
          <a:lstStyle/>
          <a:p>
            <a:r>
              <a:rPr lang="en-US" dirty="0" smtClean="0"/>
              <a:t>Nutrition</a:t>
            </a:r>
          </a:p>
          <a:p>
            <a:r>
              <a:rPr lang="en-US" dirty="0" smtClean="0"/>
              <a:t>Oxygen/gas/ </a:t>
            </a:r>
            <a:r>
              <a:rPr lang="en-US" dirty="0" err="1" smtClean="0"/>
              <a:t>vapour</a:t>
            </a:r>
            <a:endParaRPr lang="en-US" dirty="0" smtClean="0"/>
          </a:p>
          <a:p>
            <a:r>
              <a:rPr lang="en-US" dirty="0" smtClean="0"/>
              <a:t>Medical device / Equipment</a:t>
            </a:r>
          </a:p>
          <a:p>
            <a:r>
              <a:rPr lang="en-US" dirty="0" err="1" smtClean="0"/>
              <a:t>Behaviour</a:t>
            </a:r>
            <a:endParaRPr lang="en-US" dirty="0" smtClean="0"/>
          </a:p>
          <a:p>
            <a:r>
              <a:rPr lang="en-US" dirty="0" smtClean="0"/>
              <a:t>Accidents </a:t>
            </a:r>
            <a:endParaRPr lang="en-US" dirty="0"/>
          </a:p>
          <a:p>
            <a:pPr lvl="1"/>
            <a:r>
              <a:rPr lang="en-US" dirty="0" smtClean="0"/>
              <a:t> Patients &amp; staff</a:t>
            </a:r>
          </a:p>
          <a:p>
            <a:r>
              <a:rPr lang="en-US" dirty="0" smtClean="0"/>
              <a:t>Resources</a:t>
            </a:r>
            <a:endParaRPr lang="en-US" dirty="0"/>
          </a:p>
        </p:txBody>
      </p:sp>
    </p:spTree>
    <p:extLst>
      <p:ext uri="{BB962C8B-B14F-4D97-AF65-F5344CB8AC3E}">
        <p14:creationId xmlns:p14="http://schemas.microsoft.com/office/powerpoint/2010/main" val="721793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harm</a:t>
            </a:r>
            <a:endParaRPr lang="en-US" dirty="0"/>
          </a:p>
        </p:txBody>
      </p:sp>
      <p:sp>
        <p:nvSpPr>
          <p:cNvPr id="5" name="Content Placeholder 4"/>
          <p:cNvSpPr>
            <a:spLocks noGrp="1"/>
          </p:cNvSpPr>
          <p:nvPr>
            <p:ph idx="1"/>
          </p:nvPr>
        </p:nvSpPr>
        <p:spPr/>
        <p:txBody>
          <a:bodyPr/>
          <a:lstStyle/>
          <a:p>
            <a:r>
              <a:rPr lang="en-US" b="1" dirty="0" smtClean="0"/>
              <a:t>None – </a:t>
            </a:r>
            <a:r>
              <a:rPr lang="en-US" dirty="0" smtClean="0"/>
              <a:t>near miss</a:t>
            </a:r>
          </a:p>
          <a:p>
            <a:r>
              <a:rPr lang="en-US" b="1" dirty="0" smtClean="0"/>
              <a:t>Mild</a:t>
            </a:r>
            <a:r>
              <a:rPr lang="en-US" dirty="0" smtClean="0"/>
              <a:t> – minimal or short term loss of function</a:t>
            </a:r>
          </a:p>
          <a:p>
            <a:r>
              <a:rPr lang="en-US" b="1" dirty="0" smtClean="0"/>
              <a:t>Moderate</a:t>
            </a:r>
            <a:r>
              <a:rPr lang="en-US" dirty="0" smtClean="0"/>
              <a:t> – intervention required, prolonged LOS, permanent or long term loss of function</a:t>
            </a:r>
          </a:p>
          <a:p>
            <a:r>
              <a:rPr lang="en-US" b="1" dirty="0" smtClean="0"/>
              <a:t>Severe</a:t>
            </a:r>
            <a:r>
              <a:rPr lang="en-US" dirty="0" smtClean="0"/>
              <a:t> – life-saving or major surgical or medical intervention, shortened life expectancy, permanent or long term LOF</a:t>
            </a:r>
          </a:p>
          <a:p>
            <a:r>
              <a:rPr lang="en-US" b="1" dirty="0" smtClean="0"/>
              <a:t>Death</a:t>
            </a:r>
          </a:p>
        </p:txBody>
      </p:sp>
    </p:spTree>
    <p:extLst>
      <p:ext uri="{BB962C8B-B14F-4D97-AF65-F5344CB8AC3E}">
        <p14:creationId xmlns:p14="http://schemas.microsoft.com/office/powerpoint/2010/main" val="14023258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Sentinel event (SUI)</a:t>
            </a:r>
            <a:endParaRPr lang="en-US" dirty="0"/>
          </a:p>
        </p:txBody>
      </p:sp>
      <p:sp>
        <p:nvSpPr>
          <p:cNvPr id="3" name="Content Placeholder 2"/>
          <p:cNvSpPr>
            <a:spLocks noGrp="1"/>
          </p:cNvSpPr>
          <p:nvPr>
            <p:ph idx="1"/>
          </p:nvPr>
        </p:nvSpPr>
        <p:spPr/>
        <p:txBody>
          <a:bodyPr/>
          <a:lstStyle/>
          <a:p>
            <a:r>
              <a:rPr lang="en-US" dirty="0" smtClean="0"/>
              <a:t>Incident or accident occurring in hospital</a:t>
            </a:r>
          </a:p>
          <a:p>
            <a:r>
              <a:rPr lang="en-US" dirty="0" smtClean="0"/>
              <a:t>Results in death or permanent harm to patients, staff or the public</a:t>
            </a:r>
          </a:p>
          <a:p>
            <a:r>
              <a:rPr lang="en-US" dirty="0" smtClean="0"/>
              <a:t>Significant loss or damage to property or environment </a:t>
            </a:r>
          </a:p>
          <a:p>
            <a:r>
              <a:rPr lang="en-US" dirty="0" smtClean="0"/>
              <a:t>Likely to be of significant public concern</a:t>
            </a:r>
          </a:p>
          <a:p>
            <a:r>
              <a:rPr lang="en-US" dirty="0" smtClean="0"/>
              <a:t>Must be reported immediately or no more than 24 hrs</a:t>
            </a:r>
            <a:endParaRPr lang="en-US" dirty="0"/>
          </a:p>
        </p:txBody>
      </p:sp>
    </p:spTree>
    <p:extLst>
      <p:ext uri="{BB962C8B-B14F-4D97-AF65-F5344CB8AC3E}">
        <p14:creationId xmlns:p14="http://schemas.microsoft.com/office/powerpoint/2010/main" val="20425290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Sentinel events - types</a:t>
            </a:r>
            <a:endParaRPr lang="en-US" dirty="0"/>
          </a:p>
        </p:txBody>
      </p:sp>
      <p:sp>
        <p:nvSpPr>
          <p:cNvPr id="3" name="Content Placeholder 2"/>
          <p:cNvSpPr>
            <a:spLocks noGrp="1"/>
          </p:cNvSpPr>
          <p:nvPr>
            <p:ph idx="1"/>
          </p:nvPr>
        </p:nvSpPr>
        <p:spPr/>
        <p:txBody>
          <a:bodyPr/>
          <a:lstStyle/>
          <a:p>
            <a:r>
              <a:rPr lang="en-US" dirty="0" smtClean="0"/>
              <a:t>Never events</a:t>
            </a:r>
          </a:p>
          <a:p>
            <a:r>
              <a:rPr lang="en-US" dirty="0" smtClean="0"/>
              <a:t>Failure to act on a significant abnormal investigation</a:t>
            </a:r>
          </a:p>
          <a:p>
            <a:r>
              <a:rPr lang="en-US" dirty="0" smtClean="0"/>
              <a:t>Unexpected death within 24 hours of surgery or invasive investigation</a:t>
            </a:r>
          </a:p>
          <a:p>
            <a:r>
              <a:rPr lang="en-US" dirty="0" smtClean="0"/>
              <a:t>Death or injury following delay in undertaking necessary investigation or procedure</a:t>
            </a:r>
            <a:endParaRPr lang="en-US" dirty="0"/>
          </a:p>
        </p:txBody>
      </p:sp>
    </p:spTree>
    <p:extLst>
      <p:ext uri="{BB962C8B-B14F-4D97-AF65-F5344CB8AC3E}">
        <p14:creationId xmlns:p14="http://schemas.microsoft.com/office/powerpoint/2010/main" val="26003533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E462709-0836-9D45-BAAA-9AFFB3A88DEB}" type="slidenum">
              <a:rPr lang="en-GB"/>
              <a:pPr/>
              <a:t>3</a:t>
            </a:fld>
            <a:endParaRPr lang="en-GB"/>
          </a:p>
        </p:txBody>
      </p:sp>
      <p:sp>
        <p:nvSpPr>
          <p:cNvPr id="9218" name="Rectangle 2"/>
          <p:cNvSpPr>
            <a:spLocks noGrp="1" noChangeArrowheads="1"/>
          </p:cNvSpPr>
          <p:nvPr>
            <p:ph type="ctrTitle"/>
          </p:nvPr>
        </p:nvSpPr>
        <p:spPr>
          <a:xfrm>
            <a:off x="609600" y="838200"/>
            <a:ext cx="7772400" cy="1143000"/>
          </a:xfrm>
        </p:spPr>
        <p:txBody>
          <a:bodyPr/>
          <a:lstStyle/>
          <a:p>
            <a:r>
              <a:rPr lang="en-GB" sz="4000"/>
              <a:t>Introduction and Background</a:t>
            </a:r>
          </a:p>
        </p:txBody>
      </p:sp>
      <p:sp>
        <p:nvSpPr>
          <p:cNvPr id="9220" name="Rectangle 4"/>
          <p:cNvSpPr>
            <a:spLocks noGrp="1" noChangeArrowheads="1"/>
          </p:cNvSpPr>
          <p:nvPr>
            <p:ph type="subTitle" idx="1"/>
          </p:nvPr>
        </p:nvSpPr>
        <p:spPr>
          <a:xfrm>
            <a:off x="1295400" y="2590800"/>
            <a:ext cx="6400800" cy="1752600"/>
          </a:xfrm>
        </p:spPr>
        <p:txBody>
          <a:bodyPr>
            <a:normAutofit fontScale="92500" lnSpcReduction="10000"/>
          </a:bodyPr>
          <a:lstStyle/>
          <a:p>
            <a:pPr algn="l"/>
            <a:r>
              <a:rPr lang="en-GB" sz="2400" dirty="0">
                <a:solidFill>
                  <a:schemeClr val="tx1"/>
                </a:solidFill>
              </a:rPr>
              <a:t>Human Error- </a:t>
            </a:r>
            <a:r>
              <a:rPr lang="ja-JP" altLang="en-GB" sz="2400" dirty="0">
                <a:solidFill>
                  <a:schemeClr val="tx1"/>
                </a:solidFill>
                <a:latin typeface="Arial"/>
              </a:rPr>
              <a:t>“</a:t>
            </a:r>
            <a:r>
              <a:rPr lang="en-GB" sz="2400" dirty="0">
                <a:solidFill>
                  <a:schemeClr val="tx1"/>
                </a:solidFill>
              </a:rPr>
              <a:t>We cannot change the human condition, but we can change the conditions under which humans work</a:t>
            </a:r>
            <a:r>
              <a:rPr lang="ja-JP" altLang="en-GB" sz="2400" dirty="0">
                <a:solidFill>
                  <a:schemeClr val="tx1"/>
                </a:solidFill>
                <a:latin typeface="Arial"/>
              </a:rPr>
              <a:t>”</a:t>
            </a:r>
            <a:r>
              <a:rPr lang="en-GB" sz="2400" dirty="0">
                <a:solidFill>
                  <a:schemeClr val="tx1"/>
                </a:solidFill>
              </a:rPr>
              <a:t>.</a:t>
            </a:r>
          </a:p>
          <a:p>
            <a:pPr algn="l"/>
            <a:endParaRPr lang="en-GB" sz="2400" dirty="0">
              <a:solidFill>
                <a:schemeClr val="tx1"/>
              </a:solidFill>
            </a:endParaRPr>
          </a:p>
          <a:p>
            <a:pPr algn="l"/>
            <a:r>
              <a:rPr lang="en-GB" sz="2400" dirty="0">
                <a:solidFill>
                  <a:schemeClr val="tx1"/>
                </a:solidFill>
              </a:rPr>
              <a:t>(</a:t>
            </a:r>
            <a:r>
              <a:rPr lang="en-GB" sz="2400" i="1" dirty="0">
                <a:solidFill>
                  <a:schemeClr val="tx1"/>
                </a:solidFill>
              </a:rPr>
              <a:t>James Reason BMJ March 2000</a:t>
            </a:r>
            <a:r>
              <a:rPr lang="en-GB" sz="2400" dirty="0">
                <a:solidFill>
                  <a:schemeClr val="tx1"/>
                </a:solidFill>
              </a:rPr>
              <a:t>)</a:t>
            </a:r>
            <a:endParaRPr lang="en-GB" dirty="0">
              <a:solidFill>
                <a:schemeClr val="tx1"/>
              </a:solidFill>
            </a:endParaRPr>
          </a:p>
        </p:txBody>
      </p:sp>
    </p:spTree>
    <p:extLst>
      <p:ext uri="{BB962C8B-B14F-4D97-AF65-F5344CB8AC3E}">
        <p14:creationId xmlns:p14="http://schemas.microsoft.com/office/powerpoint/2010/main" val="2277616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Never events</a:t>
            </a:r>
            <a:endParaRPr lang="en-US" dirty="0"/>
          </a:p>
        </p:txBody>
      </p:sp>
      <p:sp>
        <p:nvSpPr>
          <p:cNvPr id="3" name="Content Placeholder 2"/>
          <p:cNvSpPr>
            <a:spLocks noGrp="1"/>
          </p:cNvSpPr>
          <p:nvPr>
            <p:ph idx="1"/>
          </p:nvPr>
        </p:nvSpPr>
        <p:spPr/>
        <p:txBody>
          <a:bodyPr>
            <a:normAutofit fontScale="92500"/>
          </a:bodyPr>
          <a:lstStyle/>
          <a:p>
            <a:r>
              <a:rPr lang="en-US" dirty="0" smtClean="0"/>
              <a:t>Wrong site surgery</a:t>
            </a:r>
          </a:p>
          <a:p>
            <a:r>
              <a:rPr lang="en-US" dirty="0" smtClean="0"/>
              <a:t>Retained swab or instrument</a:t>
            </a:r>
          </a:p>
          <a:p>
            <a:r>
              <a:rPr lang="en-US" dirty="0" smtClean="0"/>
              <a:t>Misplaced </a:t>
            </a:r>
            <a:r>
              <a:rPr lang="en-US" dirty="0" err="1" smtClean="0"/>
              <a:t>nasogastric</a:t>
            </a:r>
            <a:r>
              <a:rPr lang="en-US" dirty="0" smtClean="0"/>
              <a:t> or </a:t>
            </a:r>
            <a:r>
              <a:rPr lang="en-US" dirty="0" err="1" smtClean="0"/>
              <a:t>orogastric</a:t>
            </a:r>
            <a:r>
              <a:rPr lang="en-US" dirty="0" smtClean="0"/>
              <a:t> tube not detected before use</a:t>
            </a:r>
          </a:p>
          <a:p>
            <a:r>
              <a:rPr lang="en-US" dirty="0" smtClean="0"/>
              <a:t>Maternal death from PPH after CS</a:t>
            </a:r>
          </a:p>
          <a:p>
            <a:r>
              <a:rPr lang="en-US" dirty="0" smtClean="0"/>
              <a:t>Infant discharged to the wrong person</a:t>
            </a:r>
          </a:p>
          <a:p>
            <a:r>
              <a:rPr lang="en-US" dirty="0" smtClean="0"/>
              <a:t>Intravenous administration of concentrated </a:t>
            </a:r>
            <a:r>
              <a:rPr lang="en-US" dirty="0" err="1" smtClean="0"/>
              <a:t>KCl</a:t>
            </a:r>
            <a:endParaRPr lang="en-US" dirty="0" smtClean="0"/>
          </a:p>
          <a:p>
            <a:r>
              <a:rPr lang="en-US" dirty="0" smtClean="0"/>
              <a:t>Transfusion of incorrect blood group</a:t>
            </a:r>
            <a:endParaRPr lang="en-US" dirty="0"/>
          </a:p>
        </p:txBody>
      </p:sp>
    </p:spTree>
    <p:extLst>
      <p:ext uri="{BB962C8B-B14F-4D97-AF65-F5344CB8AC3E}">
        <p14:creationId xmlns:p14="http://schemas.microsoft.com/office/powerpoint/2010/main" val="40019319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r>
              <a:rPr lang="en-GB" sz="4000" dirty="0"/>
              <a:t>Factors Contributing to Successful Error Reporting</a:t>
            </a:r>
          </a:p>
        </p:txBody>
      </p:sp>
      <p:sp>
        <p:nvSpPr>
          <p:cNvPr id="18435" name="Rectangle 3"/>
          <p:cNvSpPr>
            <a:spLocks noGrp="1" noChangeArrowheads="1"/>
          </p:cNvSpPr>
          <p:nvPr>
            <p:ph idx="1"/>
          </p:nvPr>
        </p:nvSpPr>
        <p:spPr>
          <a:xfrm>
            <a:off x="122405" y="1417638"/>
            <a:ext cx="8564395" cy="4708525"/>
          </a:xfrm>
        </p:spPr>
        <p:txBody>
          <a:bodyPr>
            <a:normAutofit fontScale="92500" lnSpcReduction="10000"/>
          </a:bodyPr>
          <a:lstStyle/>
          <a:p>
            <a:pPr>
              <a:lnSpc>
                <a:spcPct val="80000"/>
              </a:lnSpc>
            </a:pPr>
            <a:endParaRPr lang="en-GB" sz="1800" dirty="0"/>
          </a:p>
          <a:p>
            <a:pPr>
              <a:lnSpc>
                <a:spcPct val="80000"/>
              </a:lnSpc>
            </a:pPr>
            <a:r>
              <a:rPr lang="en-GB" dirty="0"/>
              <a:t>Culture - just, reporting, flexible, learning</a:t>
            </a:r>
          </a:p>
          <a:p>
            <a:pPr marL="0" indent="0">
              <a:lnSpc>
                <a:spcPct val="80000"/>
              </a:lnSpc>
              <a:buNone/>
            </a:pPr>
            <a:endParaRPr lang="en-GB" dirty="0" smtClean="0"/>
          </a:p>
          <a:p>
            <a:pPr>
              <a:lnSpc>
                <a:spcPct val="80000"/>
              </a:lnSpc>
            </a:pPr>
            <a:r>
              <a:rPr lang="en-GB" dirty="0" smtClean="0"/>
              <a:t>Accept </a:t>
            </a:r>
            <a:r>
              <a:rPr lang="en-GB" dirty="0"/>
              <a:t>human fallibility – even good doctors!</a:t>
            </a:r>
          </a:p>
          <a:p>
            <a:pPr>
              <a:lnSpc>
                <a:spcPct val="80000"/>
              </a:lnSpc>
            </a:pPr>
            <a:endParaRPr lang="en-GB" dirty="0" smtClean="0"/>
          </a:p>
          <a:p>
            <a:pPr>
              <a:lnSpc>
                <a:spcPct val="80000"/>
              </a:lnSpc>
            </a:pPr>
            <a:r>
              <a:rPr lang="en-GB" dirty="0" smtClean="0"/>
              <a:t>Training </a:t>
            </a:r>
            <a:r>
              <a:rPr lang="en-GB" dirty="0"/>
              <a:t>on safety issues</a:t>
            </a:r>
          </a:p>
          <a:p>
            <a:pPr>
              <a:lnSpc>
                <a:spcPct val="80000"/>
              </a:lnSpc>
            </a:pPr>
            <a:endParaRPr lang="en-GB" dirty="0" smtClean="0"/>
          </a:p>
          <a:p>
            <a:pPr>
              <a:lnSpc>
                <a:spcPct val="80000"/>
              </a:lnSpc>
            </a:pPr>
            <a:r>
              <a:rPr lang="en-GB" dirty="0" smtClean="0"/>
              <a:t>Annual </a:t>
            </a:r>
            <a:r>
              <a:rPr lang="en-GB" dirty="0"/>
              <a:t>appraisal</a:t>
            </a:r>
          </a:p>
          <a:p>
            <a:pPr>
              <a:lnSpc>
                <a:spcPct val="80000"/>
              </a:lnSpc>
            </a:pPr>
            <a:endParaRPr lang="en-GB" dirty="0" smtClean="0"/>
          </a:p>
          <a:p>
            <a:pPr>
              <a:lnSpc>
                <a:spcPct val="80000"/>
              </a:lnSpc>
            </a:pPr>
            <a:r>
              <a:rPr lang="en-GB" dirty="0" smtClean="0"/>
              <a:t>Ground </a:t>
            </a:r>
            <a:r>
              <a:rPr lang="en-GB" dirty="0"/>
              <a:t>rules established - acceptable and unacceptable </a:t>
            </a:r>
            <a:r>
              <a:rPr lang="en-GB" dirty="0" smtClean="0"/>
              <a:t>behaviour</a:t>
            </a:r>
            <a:endParaRPr lang="en-GB" dirty="0"/>
          </a:p>
        </p:txBody>
      </p:sp>
      <p:sp>
        <p:nvSpPr>
          <p:cNvPr id="5" name="Slide Number Placeholder 6"/>
          <p:cNvSpPr>
            <a:spLocks noGrp="1"/>
          </p:cNvSpPr>
          <p:nvPr>
            <p:ph type="sldNum" sz="quarter" idx="12"/>
          </p:nvPr>
        </p:nvSpPr>
        <p:spPr/>
        <p:txBody>
          <a:bodyPr/>
          <a:lstStyle/>
          <a:p>
            <a:fld id="{828731DF-9349-C04E-B77C-3FEC98E9E67D}" type="slidenum">
              <a:rPr lang="en-GB"/>
              <a:pPr/>
              <a:t>31</a:t>
            </a:fld>
            <a:endParaRPr lang="en-GB"/>
          </a:p>
        </p:txBody>
      </p:sp>
      <p:sp>
        <p:nvSpPr>
          <p:cNvPr id="18436" name="Rectangle 4"/>
          <p:cNvSpPr>
            <a:spLocks noGrp="1" noChangeArrowheads="1"/>
          </p:cNvSpPr>
          <p:nvPr>
            <p:ph type="body" sz="half" idx="4294967295"/>
          </p:nvPr>
        </p:nvSpPr>
        <p:spPr>
          <a:xfrm>
            <a:off x="5110163" y="1600200"/>
            <a:ext cx="4033837" cy="4525963"/>
          </a:xfrm>
        </p:spPr>
        <p:txBody>
          <a:bodyPr/>
          <a:lstStyle/>
          <a:p>
            <a:pPr>
              <a:lnSpc>
                <a:spcPct val="80000"/>
              </a:lnSpc>
            </a:pPr>
            <a:endParaRPr lang="en-GB" sz="1800" dirty="0"/>
          </a:p>
          <a:p>
            <a:pPr marL="0" indent="0">
              <a:lnSpc>
                <a:spcPct val="80000"/>
              </a:lnSpc>
              <a:buNone/>
            </a:pPr>
            <a:endParaRPr lang="en-GB" sz="1800" dirty="0"/>
          </a:p>
        </p:txBody>
      </p:sp>
    </p:spTree>
    <p:extLst>
      <p:ext uri="{BB962C8B-B14F-4D97-AF65-F5344CB8AC3E}">
        <p14:creationId xmlns:p14="http://schemas.microsoft.com/office/powerpoint/2010/main" val="34501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3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435">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43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r>
              <a:rPr lang="en-GB" sz="4000"/>
              <a:t>Factors Contributing to Successful Error Reporting</a:t>
            </a:r>
          </a:p>
        </p:txBody>
      </p:sp>
      <p:sp>
        <p:nvSpPr>
          <p:cNvPr id="18436" name="Rectangle 4"/>
          <p:cNvSpPr>
            <a:spLocks noGrp="1" noChangeArrowheads="1"/>
          </p:cNvSpPr>
          <p:nvPr>
            <p:ph idx="1"/>
          </p:nvPr>
        </p:nvSpPr>
        <p:spPr/>
        <p:txBody>
          <a:bodyPr/>
          <a:lstStyle/>
          <a:p>
            <a:pPr marL="0" indent="0">
              <a:lnSpc>
                <a:spcPct val="80000"/>
              </a:lnSpc>
              <a:buNone/>
            </a:pPr>
            <a:endParaRPr lang="en-GB" sz="1800" dirty="0"/>
          </a:p>
          <a:p>
            <a:pPr>
              <a:lnSpc>
                <a:spcPct val="80000"/>
              </a:lnSpc>
            </a:pPr>
            <a:r>
              <a:rPr lang="en-GB" dirty="0"/>
              <a:t>Support / trust / leadership </a:t>
            </a:r>
          </a:p>
          <a:p>
            <a:pPr>
              <a:lnSpc>
                <a:spcPct val="80000"/>
              </a:lnSpc>
            </a:pPr>
            <a:r>
              <a:rPr lang="en-GB" dirty="0"/>
              <a:t>Well run - good input and change implemented with good communication</a:t>
            </a:r>
          </a:p>
          <a:p>
            <a:pPr>
              <a:lnSpc>
                <a:spcPct val="80000"/>
              </a:lnSpc>
            </a:pPr>
            <a:r>
              <a:rPr lang="en-GB" dirty="0"/>
              <a:t>Consistency</a:t>
            </a:r>
          </a:p>
          <a:p>
            <a:pPr>
              <a:lnSpc>
                <a:spcPct val="80000"/>
              </a:lnSpc>
            </a:pPr>
            <a:r>
              <a:rPr lang="en-GB" dirty="0"/>
              <a:t>Clear instructions</a:t>
            </a:r>
          </a:p>
          <a:p>
            <a:pPr>
              <a:lnSpc>
                <a:spcPct val="80000"/>
              </a:lnSpc>
            </a:pPr>
            <a:r>
              <a:rPr lang="en-GB" dirty="0"/>
              <a:t>Anonymity</a:t>
            </a:r>
          </a:p>
          <a:p>
            <a:pPr>
              <a:lnSpc>
                <a:spcPct val="80000"/>
              </a:lnSpc>
            </a:pPr>
            <a:r>
              <a:rPr lang="en-GB" dirty="0"/>
              <a:t>Confidential</a:t>
            </a:r>
          </a:p>
          <a:p>
            <a:pPr>
              <a:lnSpc>
                <a:spcPct val="80000"/>
              </a:lnSpc>
            </a:pPr>
            <a:r>
              <a:rPr lang="en-GB" dirty="0"/>
              <a:t>Voluntary</a:t>
            </a:r>
          </a:p>
          <a:p>
            <a:pPr>
              <a:lnSpc>
                <a:spcPct val="80000"/>
              </a:lnSpc>
            </a:pPr>
            <a:endParaRPr lang="en-GB" sz="1800" dirty="0"/>
          </a:p>
        </p:txBody>
      </p:sp>
      <p:sp>
        <p:nvSpPr>
          <p:cNvPr id="5" name="Slide Number Placeholder 6"/>
          <p:cNvSpPr>
            <a:spLocks noGrp="1"/>
          </p:cNvSpPr>
          <p:nvPr>
            <p:ph type="sldNum" sz="quarter" idx="12"/>
          </p:nvPr>
        </p:nvSpPr>
        <p:spPr/>
        <p:txBody>
          <a:bodyPr/>
          <a:lstStyle/>
          <a:p>
            <a:fld id="{828731DF-9349-C04E-B77C-3FEC98E9E67D}" type="slidenum">
              <a:rPr lang="en-GB"/>
              <a:pPr/>
              <a:t>32</a:t>
            </a:fld>
            <a:endParaRPr lang="en-GB"/>
          </a:p>
        </p:txBody>
      </p:sp>
    </p:spTree>
    <p:extLst>
      <p:ext uri="{BB962C8B-B14F-4D97-AF65-F5344CB8AC3E}">
        <p14:creationId xmlns:p14="http://schemas.microsoft.com/office/powerpoint/2010/main" val="2797135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3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43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43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43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43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D7F8D73-A091-144E-8149-3F4E7FDF47A6}" type="slidenum">
              <a:rPr lang="en-GB"/>
              <a:pPr/>
              <a:t>33</a:t>
            </a:fld>
            <a:endParaRPr lang="en-GB"/>
          </a:p>
        </p:txBody>
      </p:sp>
      <p:sp>
        <p:nvSpPr>
          <p:cNvPr id="20482" name="Rectangle 2"/>
          <p:cNvSpPr>
            <a:spLocks noGrp="1" noChangeArrowheads="1"/>
          </p:cNvSpPr>
          <p:nvPr>
            <p:ph type="title"/>
          </p:nvPr>
        </p:nvSpPr>
        <p:spPr/>
        <p:txBody>
          <a:bodyPr/>
          <a:lstStyle/>
          <a:p>
            <a:r>
              <a:rPr lang="en-GB" sz="4000"/>
              <a:t>Barriers to Successful Reporting</a:t>
            </a:r>
          </a:p>
        </p:txBody>
      </p:sp>
      <p:sp>
        <p:nvSpPr>
          <p:cNvPr id="20483" name="Rectangle 3"/>
          <p:cNvSpPr>
            <a:spLocks noGrp="1" noChangeArrowheads="1"/>
          </p:cNvSpPr>
          <p:nvPr>
            <p:ph type="body" idx="1"/>
          </p:nvPr>
        </p:nvSpPr>
        <p:spPr/>
        <p:txBody>
          <a:bodyPr>
            <a:normAutofit fontScale="92500"/>
          </a:bodyPr>
          <a:lstStyle/>
          <a:p>
            <a:r>
              <a:rPr lang="en-GB" dirty="0"/>
              <a:t>Fear of individual / organisational repercussion</a:t>
            </a:r>
          </a:p>
          <a:p>
            <a:r>
              <a:rPr lang="en-GB" dirty="0"/>
              <a:t>Defining reportable errors too narrowly</a:t>
            </a:r>
          </a:p>
          <a:p>
            <a:r>
              <a:rPr lang="en-GB" dirty="0"/>
              <a:t>Length of contract / time in job</a:t>
            </a:r>
          </a:p>
          <a:p>
            <a:r>
              <a:rPr lang="en-GB" dirty="0"/>
              <a:t>Workload involved - usually time (form filling)</a:t>
            </a:r>
          </a:p>
          <a:p>
            <a:r>
              <a:rPr lang="en-GB" dirty="0"/>
              <a:t>Culture of fear of </a:t>
            </a:r>
            <a:r>
              <a:rPr lang="ja-JP" altLang="en-GB" dirty="0">
                <a:latin typeface="Arial"/>
              </a:rPr>
              <a:t>“</a:t>
            </a:r>
            <a:r>
              <a:rPr lang="en-GB" dirty="0"/>
              <a:t>losing an otherwise good nurse / doctor</a:t>
            </a:r>
            <a:r>
              <a:rPr lang="ja-JP" altLang="en-GB" dirty="0">
                <a:latin typeface="Arial"/>
              </a:rPr>
              <a:t>”</a:t>
            </a:r>
            <a:endParaRPr lang="en-GB" dirty="0"/>
          </a:p>
          <a:p>
            <a:r>
              <a:rPr lang="en-GB" dirty="0"/>
              <a:t>Where reporting has not brought about change</a:t>
            </a:r>
          </a:p>
          <a:p>
            <a:r>
              <a:rPr lang="en-GB" dirty="0"/>
              <a:t>Uncertainty right and wrong - differing opinions</a:t>
            </a:r>
          </a:p>
        </p:txBody>
      </p:sp>
    </p:spTree>
    <p:extLst>
      <p:ext uri="{BB962C8B-B14F-4D97-AF65-F5344CB8AC3E}">
        <p14:creationId xmlns:p14="http://schemas.microsoft.com/office/powerpoint/2010/main" val="38126666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1"/>
          <p:cNvSpPr>
            <a:spLocks noGrp="1"/>
          </p:cNvSpPr>
          <p:nvPr>
            <p:ph type="title"/>
          </p:nvPr>
        </p:nvSpPr>
        <p:spPr/>
        <p:txBody>
          <a:bodyPr/>
          <a:lstStyle/>
          <a:p>
            <a:r>
              <a:rPr lang="en-US">
                <a:solidFill>
                  <a:schemeClr val="tx1"/>
                </a:solidFill>
                <a:latin typeface="Arial" charset="0"/>
              </a:rPr>
              <a:t>Tip of the Iceberg</a:t>
            </a:r>
          </a:p>
        </p:txBody>
      </p:sp>
      <p:sp>
        <p:nvSpPr>
          <p:cNvPr id="4" name="Gleichschenkliges Dreieck 3"/>
          <p:cNvSpPr/>
          <p:nvPr/>
        </p:nvSpPr>
        <p:spPr>
          <a:xfrm>
            <a:off x="1785938" y="2000250"/>
            <a:ext cx="4287837" cy="3786188"/>
          </a:xfrm>
          <a:prstGeom prst="triangle">
            <a:avLst/>
          </a:prstGeom>
          <a:gradFill flip="none" rotWithShape="1">
            <a:gsLst>
              <a:gs pos="0">
                <a:schemeClr val="accent1">
                  <a:lumMod val="25000"/>
                </a:schemeClr>
              </a:gs>
              <a:gs pos="50000">
                <a:schemeClr val="accent1">
                  <a:shade val="67500"/>
                  <a:satMod val="115000"/>
                </a:schemeClr>
              </a:gs>
              <a:gs pos="100000">
                <a:schemeClr val="accent1">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9460" name="Textfeld 5"/>
          <p:cNvSpPr txBox="1">
            <a:spLocks noChangeArrowheads="1"/>
          </p:cNvSpPr>
          <p:nvPr/>
        </p:nvSpPr>
        <p:spPr bwMode="auto">
          <a:xfrm>
            <a:off x="4643438" y="2786063"/>
            <a:ext cx="1000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endParaRPr lang="en-US"/>
          </a:p>
        </p:txBody>
      </p:sp>
      <p:sp>
        <p:nvSpPr>
          <p:cNvPr id="19461" name="Textfeld 6"/>
          <p:cNvSpPr txBox="1">
            <a:spLocks noChangeArrowheads="1"/>
          </p:cNvSpPr>
          <p:nvPr/>
        </p:nvSpPr>
        <p:spPr bwMode="auto">
          <a:xfrm>
            <a:off x="2928938" y="2000250"/>
            <a:ext cx="5000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de-DE"/>
              <a:t>1x</a:t>
            </a:r>
          </a:p>
        </p:txBody>
      </p:sp>
      <p:sp>
        <p:nvSpPr>
          <p:cNvPr id="19462" name="Textfeld 8"/>
          <p:cNvSpPr txBox="1">
            <a:spLocks noChangeArrowheads="1"/>
          </p:cNvSpPr>
          <p:nvPr/>
        </p:nvSpPr>
        <p:spPr bwMode="auto">
          <a:xfrm>
            <a:off x="2428875" y="2928938"/>
            <a:ext cx="642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de-DE"/>
              <a:t>10x</a:t>
            </a:r>
          </a:p>
        </p:txBody>
      </p:sp>
      <p:sp>
        <p:nvSpPr>
          <p:cNvPr id="19463" name="Textfeld 9"/>
          <p:cNvSpPr txBox="1">
            <a:spLocks noChangeArrowheads="1"/>
          </p:cNvSpPr>
          <p:nvPr/>
        </p:nvSpPr>
        <p:spPr bwMode="auto">
          <a:xfrm>
            <a:off x="1643063" y="4071938"/>
            <a:ext cx="785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de-DE"/>
              <a:t>100x</a:t>
            </a:r>
          </a:p>
        </p:txBody>
      </p:sp>
      <p:sp>
        <p:nvSpPr>
          <p:cNvPr id="19464" name="Textfeld 10"/>
          <p:cNvSpPr txBox="1">
            <a:spLocks noChangeArrowheads="1"/>
          </p:cNvSpPr>
          <p:nvPr/>
        </p:nvSpPr>
        <p:spPr bwMode="auto">
          <a:xfrm>
            <a:off x="785813" y="5357813"/>
            <a:ext cx="9286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de-DE"/>
              <a:t>1000x</a:t>
            </a:r>
          </a:p>
        </p:txBody>
      </p:sp>
      <p:sp>
        <p:nvSpPr>
          <p:cNvPr id="19465" name="Textfeld 13"/>
          <p:cNvSpPr txBox="1">
            <a:spLocks noChangeArrowheads="1"/>
          </p:cNvSpPr>
          <p:nvPr/>
        </p:nvSpPr>
        <p:spPr bwMode="auto">
          <a:xfrm>
            <a:off x="4714875" y="2857500"/>
            <a:ext cx="2143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de-DE"/>
              <a:t>critical situations</a:t>
            </a:r>
          </a:p>
        </p:txBody>
      </p:sp>
      <p:sp>
        <p:nvSpPr>
          <p:cNvPr id="19466" name="Textfeld 14"/>
          <p:cNvSpPr txBox="1">
            <a:spLocks noChangeArrowheads="1"/>
          </p:cNvSpPr>
          <p:nvPr/>
        </p:nvSpPr>
        <p:spPr bwMode="auto">
          <a:xfrm>
            <a:off x="6215063" y="5429250"/>
            <a:ext cx="114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de-DE"/>
              <a:t>deviation</a:t>
            </a:r>
          </a:p>
        </p:txBody>
      </p:sp>
      <p:sp>
        <p:nvSpPr>
          <p:cNvPr id="19467" name="Textfeld 16"/>
          <p:cNvSpPr txBox="1">
            <a:spLocks noChangeArrowheads="1"/>
          </p:cNvSpPr>
          <p:nvPr/>
        </p:nvSpPr>
        <p:spPr bwMode="auto">
          <a:xfrm>
            <a:off x="4286250" y="2000250"/>
            <a:ext cx="20716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a:t>case of damage</a:t>
            </a:r>
          </a:p>
        </p:txBody>
      </p:sp>
      <p:sp>
        <p:nvSpPr>
          <p:cNvPr id="19468" name="Textfeld 17"/>
          <p:cNvSpPr txBox="1">
            <a:spLocks noChangeArrowheads="1"/>
          </p:cNvSpPr>
          <p:nvPr/>
        </p:nvSpPr>
        <p:spPr bwMode="auto">
          <a:xfrm>
            <a:off x="5500688" y="4143375"/>
            <a:ext cx="12144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de-DE"/>
              <a:t>mistakes</a:t>
            </a:r>
          </a:p>
        </p:txBody>
      </p:sp>
      <p:sp>
        <p:nvSpPr>
          <p:cNvPr id="14" name="Ellipse 13"/>
          <p:cNvSpPr/>
          <p:nvPr/>
        </p:nvSpPr>
        <p:spPr>
          <a:xfrm>
            <a:off x="2771775" y="1484313"/>
            <a:ext cx="2376488" cy="1368425"/>
          </a:xfrm>
          <a:prstGeom prst="ellipse">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Tree>
    <p:extLst>
      <p:ext uri="{BB962C8B-B14F-4D97-AF65-F5344CB8AC3E}">
        <p14:creationId xmlns:p14="http://schemas.microsoft.com/office/powerpoint/2010/main" val="4219888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itel 1"/>
          <p:cNvSpPr>
            <a:spLocks noGrp="1"/>
          </p:cNvSpPr>
          <p:nvPr>
            <p:ph type="ctrTitle"/>
          </p:nvPr>
        </p:nvSpPr>
        <p:spPr/>
        <p:txBody>
          <a:bodyPr>
            <a:normAutofit/>
          </a:bodyPr>
          <a:lstStyle/>
          <a:p>
            <a:r>
              <a:rPr lang="en-US" dirty="0">
                <a:solidFill>
                  <a:schemeClr val="tx1"/>
                </a:solidFill>
                <a:latin typeface="Arial" charset="0"/>
              </a:rPr>
              <a:t>General Principles of a </a:t>
            </a:r>
            <a:r>
              <a:rPr lang="en-US" dirty="0" smtClean="0">
                <a:solidFill>
                  <a:schemeClr val="tx1"/>
                </a:solidFill>
                <a:latin typeface="Arial" charset="0"/>
              </a:rPr>
              <a:t>Critical Incident Reporting System</a:t>
            </a:r>
            <a:endParaRPr lang="en-US" dirty="0">
              <a:solidFill>
                <a:schemeClr val="tx1"/>
              </a:solidFill>
              <a:latin typeface="Arial" charset="0"/>
            </a:endParaRPr>
          </a:p>
        </p:txBody>
      </p:sp>
      <p:sp>
        <p:nvSpPr>
          <p:cNvPr id="21508" name="Inhaltsplatzhalter 2"/>
          <p:cNvSpPr>
            <a:spLocks noGrp="1"/>
          </p:cNvSpPr>
          <p:nvPr>
            <p:ph type="subTitle" idx="1"/>
          </p:nvPr>
        </p:nvSpPr>
        <p:spPr/>
        <p:txBody>
          <a:bodyPr/>
          <a:lstStyle/>
          <a:p>
            <a:pPr marL="514350" indent="-514350">
              <a:buFont typeface="Wingdings" charset="0"/>
              <a:buChar char="Ø"/>
            </a:pPr>
            <a:endParaRPr lang="en-US" sz="800" dirty="0">
              <a:latin typeface="Arial" charset="0"/>
            </a:endParaRPr>
          </a:p>
          <a:p>
            <a:pPr marL="400050" lvl="1" indent="0">
              <a:buNone/>
            </a:pPr>
            <a:endParaRPr lang="en-US" sz="1800" dirty="0">
              <a:latin typeface="Arial" charset="0"/>
            </a:endParaRPr>
          </a:p>
          <a:p>
            <a:pPr marL="914400" lvl="1" indent="-514350"/>
            <a:endParaRPr lang="en-US" sz="1800" dirty="0">
              <a:latin typeface="Arial" charset="0"/>
            </a:endParaRPr>
          </a:p>
        </p:txBody>
      </p:sp>
    </p:spTree>
    <p:extLst>
      <p:ext uri="{BB962C8B-B14F-4D97-AF65-F5344CB8AC3E}">
        <p14:creationId xmlns:p14="http://schemas.microsoft.com/office/powerpoint/2010/main" val="3937566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itel 1"/>
          <p:cNvSpPr>
            <a:spLocks noGrp="1"/>
          </p:cNvSpPr>
          <p:nvPr>
            <p:ph type="title"/>
          </p:nvPr>
        </p:nvSpPr>
        <p:spPr/>
        <p:txBody>
          <a:bodyPr/>
          <a:lstStyle/>
          <a:p>
            <a:r>
              <a:rPr lang="en-US">
                <a:solidFill>
                  <a:schemeClr val="tx1"/>
                </a:solidFill>
                <a:latin typeface="Arial" charset="0"/>
              </a:rPr>
              <a:t>General Principles of a CIRS</a:t>
            </a:r>
          </a:p>
        </p:txBody>
      </p:sp>
      <p:sp>
        <p:nvSpPr>
          <p:cNvPr id="21508" name="Inhaltsplatzhalter 2"/>
          <p:cNvSpPr>
            <a:spLocks noGrp="1"/>
          </p:cNvSpPr>
          <p:nvPr>
            <p:ph sz="half" idx="1"/>
          </p:nvPr>
        </p:nvSpPr>
        <p:spPr>
          <a:xfrm>
            <a:off x="159149" y="1357313"/>
            <a:ext cx="4259776" cy="4768850"/>
          </a:xfrm>
        </p:spPr>
        <p:txBody>
          <a:bodyPr>
            <a:normAutofit lnSpcReduction="10000"/>
          </a:bodyPr>
          <a:lstStyle/>
          <a:p>
            <a:pPr marL="514350" indent="-514350">
              <a:buFont typeface="Wingdings" charset="0"/>
              <a:buChar char="Ø"/>
            </a:pPr>
            <a:endParaRPr lang="en-US" sz="800" dirty="0">
              <a:latin typeface="Arial" charset="0"/>
            </a:endParaRPr>
          </a:p>
          <a:p>
            <a:pPr marL="914400" lvl="1" indent="-514350">
              <a:buFont typeface="Arial"/>
              <a:buChar char="•"/>
            </a:pPr>
            <a:r>
              <a:rPr lang="en-US" sz="1800" dirty="0">
                <a:latin typeface="Arial" charset="0"/>
              </a:rPr>
              <a:t>L</a:t>
            </a:r>
            <a:r>
              <a:rPr lang="en-US" sz="1800" dirty="0" smtClean="0">
                <a:latin typeface="Arial" charset="0"/>
              </a:rPr>
              <a:t>earning </a:t>
            </a:r>
            <a:r>
              <a:rPr lang="en-US" sz="1800" dirty="0">
                <a:latin typeface="Arial" charset="0"/>
              </a:rPr>
              <a:t>device for continuous use</a:t>
            </a:r>
          </a:p>
          <a:p>
            <a:pPr marL="400050" lvl="1" indent="0">
              <a:buNone/>
            </a:pPr>
            <a:endParaRPr lang="en-US" sz="800" dirty="0">
              <a:latin typeface="Arial" charset="0"/>
            </a:endParaRPr>
          </a:p>
          <a:p>
            <a:pPr marL="914400" lvl="1" indent="-514350">
              <a:buFont typeface="Arial"/>
              <a:buChar char="•"/>
            </a:pPr>
            <a:endParaRPr lang="en-US" sz="1800" dirty="0" smtClean="0">
              <a:latin typeface="Arial" charset="0"/>
            </a:endParaRPr>
          </a:p>
          <a:p>
            <a:pPr marL="914400" lvl="1" indent="-514350">
              <a:buFont typeface="Arial"/>
              <a:buChar char="•"/>
            </a:pPr>
            <a:r>
              <a:rPr lang="en-US" sz="1800" dirty="0">
                <a:latin typeface="Arial" charset="0"/>
              </a:rPr>
              <a:t>V</a:t>
            </a:r>
            <a:r>
              <a:rPr lang="en-US" sz="1800" dirty="0" smtClean="0">
                <a:latin typeface="Arial" charset="0"/>
              </a:rPr>
              <a:t>oluntariness</a:t>
            </a:r>
            <a:endParaRPr lang="en-US" sz="1800" dirty="0">
              <a:latin typeface="Arial" charset="0"/>
            </a:endParaRPr>
          </a:p>
          <a:p>
            <a:pPr marL="914400" lvl="1" indent="-514350">
              <a:buFont typeface="Arial"/>
              <a:buChar char="•"/>
            </a:pPr>
            <a:endParaRPr lang="en-US" sz="800" dirty="0">
              <a:latin typeface="Arial" charset="0"/>
            </a:endParaRPr>
          </a:p>
          <a:p>
            <a:pPr marL="914400" lvl="1" indent="-514350">
              <a:buFont typeface="Arial"/>
              <a:buChar char="•"/>
            </a:pPr>
            <a:endParaRPr lang="en-US" sz="1800" dirty="0" smtClean="0">
              <a:latin typeface="Arial" charset="0"/>
            </a:endParaRPr>
          </a:p>
          <a:p>
            <a:pPr marL="914400" lvl="1" indent="-514350">
              <a:buFont typeface="Arial"/>
              <a:buChar char="•"/>
            </a:pPr>
            <a:r>
              <a:rPr lang="en-US" sz="1800" dirty="0" smtClean="0">
                <a:latin typeface="Arial" charset="0"/>
              </a:rPr>
              <a:t>No blame-culture / Just culture</a:t>
            </a:r>
          </a:p>
          <a:p>
            <a:pPr marL="400050" lvl="1" indent="0">
              <a:buNone/>
            </a:pPr>
            <a:endParaRPr lang="en-US" sz="800" dirty="0">
              <a:latin typeface="Arial" charset="0"/>
            </a:endParaRPr>
          </a:p>
          <a:p>
            <a:pPr marL="914400" lvl="1" indent="-514350">
              <a:buFont typeface="Arial"/>
              <a:buChar char="•"/>
            </a:pPr>
            <a:endParaRPr lang="en-US" sz="1800" dirty="0" smtClean="0">
              <a:latin typeface="Arial" charset="0"/>
            </a:endParaRPr>
          </a:p>
          <a:p>
            <a:pPr marL="914400" lvl="1" indent="-514350">
              <a:buFont typeface="Arial"/>
              <a:buChar char="•"/>
            </a:pPr>
            <a:r>
              <a:rPr lang="en-US" sz="1800" dirty="0">
                <a:latin typeface="Arial" charset="0"/>
              </a:rPr>
              <a:t>D</a:t>
            </a:r>
            <a:r>
              <a:rPr lang="en-US" sz="1800" dirty="0" smtClean="0">
                <a:latin typeface="Arial" charset="0"/>
              </a:rPr>
              <a:t>ata </a:t>
            </a:r>
            <a:r>
              <a:rPr lang="en-US" sz="1800" dirty="0">
                <a:latin typeface="Arial" charset="0"/>
              </a:rPr>
              <a:t>confidentiality, confidentiality of </a:t>
            </a:r>
            <a:r>
              <a:rPr lang="en-US" sz="1800" dirty="0" smtClean="0">
                <a:latin typeface="Arial" charset="0"/>
              </a:rPr>
              <a:t>information</a:t>
            </a:r>
          </a:p>
          <a:p>
            <a:pPr marL="914400" lvl="1" indent="-514350">
              <a:buFont typeface="Arial"/>
              <a:buChar char="•"/>
            </a:pPr>
            <a:endParaRPr lang="en-US" sz="1800" dirty="0">
              <a:latin typeface="Arial" charset="0"/>
            </a:endParaRPr>
          </a:p>
          <a:p>
            <a:pPr marL="914400" lvl="1" indent="-514350">
              <a:buFont typeface="Arial"/>
              <a:buChar char="•"/>
            </a:pPr>
            <a:r>
              <a:rPr lang="en-US" sz="1800" dirty="0" smtClean="0">
                <a:latin typeface="Arial" charset="0"/>
              </a:rPr>
              <a:t>Management support &amp; resources</a:t>
            </a:r>
            <a:endParaRPr lang="en-US" sz="1800" dirty="0">
              <a:latin typeface="Arial" charset="0"/>
            </a:endParaRPr>
          </a:p>
          <a:p>
            <a:pPr marL="914400" lvl="1" indent="-514350"/>
            <a:endParaRPr lang="en-US" sz="1800" dirty="0">
              <a:latin typeface="Arial" charset="0"/>
            </a:endParaRPr>
          </a:p>
          <a:p>
            <a:pPr marL="914400" lvl="1" indent="-514350"/>
            <a:endParaRPr lang="en-US" sz="1800" dirty="0">
              <a:latin typeface="Arial" charset="0"/>
            </a:endParaRPr>
          </a:p>
        </p:txBody>
      </p:sp>
      <p:sp>
        <p:nvSpPr>
          <p:cNvPr id="21509" name="Inhaltsplatzhalter 3"/>
          <p:cNvSpPr>
            <a:spLocks noGrp="1"/>
          </p:cNvSpPr>
          <p:nvPr>
            <p:ph sz="half" idx="2"/>
          </p:nvPr>
        </p:nvSpPr>
        <p:spPr>
          <a:xfrm>
            <a:off x="4284663" y="1557338"/>
            <a:ext cx="3817937" cy="4525962"/>
          </a:xfrm>
        </p:spPr>
        <p:txBody>
          <a:bodyPr>
            <a:normAutofit lnSpcReduction="10000"/>
          </a:bodyPr>
          <a:lstStyle/>
          <a:p>
            <a:pPr marL="914400" lvl="1" indent="-514350">
              <a:buFont typeface="Arial"/>
              <a:buChar char="•"/>
            </a:pPr>
            <a:r>
              <a:rPr lang="en-US" sz="1800" dirty="0" smtClean="0">
                <a:latin typeface="Arial" charset="0"/>
              </a:rPr>
              <a:t>Anonymity</a:t>
            </a:r>
          </a:p>
          <a:p>
            <a:pPr marL="400050" lvl="1" indent="0">
              <a:buNone/>
            </a:pPr>
            <a:endParaRPr lang="en-US" sz="800" dirty="0">
              <a:latin typeface="Arial" charset="0"/>
            </a:endParaRPr>
          </a:p>
          <a:p>
            <a:pPr marL="914400" lvl="1" indent="-514350">
              <a:buFont typeface="Arial"/>
              <a:buChar char="•"/>
            </a:pPr>
            <a:endParaRPr lang="en-US" sz="1800" dirty="0" smtClean="0">
              <a:latin typeface="Arial" charset="0"/>
            </a:endParaRPr>
          </a:p>
          <a:p>
            <a:pPr marL="914400" lvl="1" indent="-514350">
              <a:buFont typeface="Arial"/>
              <a:buChar char="•"/>
            </a:pPr>
            <a:r>
              <a:rPr lang="en-US" sz="1800" dirty="0">
                <a:latin typeface="Arial" charset="0"/>
              </a:rPr>
              <a:t>A</a:t>
            </a:r>
            <a:r>
              <a:rPr lang="en-US" sz="1800" dirty="0" smtClean="0">
                <a:latin typeface="Arial" charset="0"/>
              </a:rPr>
              <a:t>utonomy</a:t>
            </a:r>
            <a:endParaRPr lang="en-US" sz="1800" dirty="0">
              <a:latin typeface="Arial" charset="0"/>
            </a:endParaRPr>
          </a:p>
          <a:p>
            <a:pPr marL="914400" lvl="1" indent="-514350">
              <a:buFont typeface="Arial"/>
              <a:buChar char="•"/>
            </a:pPr>
            <a:endParaRPr lang="en-US" sz="800" dirty="0">
              <a:latin typeface="Arial" charset="0"/>
            </a:endParaRPr>
          </a:p>
          <a:p>
            <a:pPr marL="914400" lvl="1" indent="-514350">
              <a:buFont typeface="Arial"/>
              <a:buChar char="•"/>
            </a:pPr>
            <a:endParaRPr lang="en-US" sz="1800" dirty="0" smtClean="0">
              <a:latin typeface="Arial" charset="0"/>
            </a:endParaRPr>
          </a:p>
          <a:p>
            <a:pPr marL="914400" lvl="1" indent="-514350">
              <a:buFont typeface="Arial"/>
              <a:buChar char="•"/>
            </a:pPr>
            <a:r>
              <a:rPr lang="en-US" sz="1800" dirty="0">
                <a:latin typeface="Arial" charset="0"/>
              </a:rPr>
              <a:t>S</a:t>
            </a:r>
            <a:r>
              <a:rPr lang="en-US" sz="1800" dirty="0" smtClean="0">
                <a:latin typeface="Arial" charset="0"/>
              </a:rPr>
              <a:t>imple </a:t>
            </a:r>
            <a:r>
              <a:rPr lang="en-US" sz="1800" dirty="0">
                <a:latin typeface="Arial" charset="0"/>
              </a:rPr>
              <a:t>reports</a:t>
            </a:r>
          </a:p>
          <a:p>
            <a:pPr marL="914400" lvl="1" indent="-514350">
              <a:buFont typeface="Arial"/>
              <a:buChar char="•"/>
            </a:pPr>
            <a:endParaRPr lang="en-US" sz="800" dirty="0">
              <a:latin typeface="Arial" charset="0"/>
            </a:endParaRPr>
          </a:p>
          <a:p>
            <a:pPr marL="914400" lvl="1" indent="-514350">
              <a:buFont typeface="Arial"/>
              <a:buChar char="•"/>
            </a:pPr>
            <a:endParaRPr lang="en-US" sz="1800" dirty="0" smtClean="0">
              <a:latin typeface="Arial" charset="0"/>
            </a:endParaRPr>
          </a:p>
          <a:p>
            <a:pPr marL="914400" lvl="1" indent="-514350">
              <a:buFont typeface="Arial"/>
              <a:buChar char="•"/>
            </a:pPr>
            <a:r>
              <a:rPr lang="en-US" sz="1800" dirty="0">
                <a:latin typeface="Arial" charset="0"/>
              </a:rPr>
              <a:t>C</a:t>
            </a:r>
            <a:r>
              <a:rPr lang="en-US" sz="1800" dirty="0" smtClean="0">
                <a:latin typeface="Arial" charset="0"/>
              </a:rPr>
              <a:t>lear </a:t>
            </a:r>
            <a:r>
              <a:rPr lang="en-US" sz="1800" dirty="0">
                <a:latin typeface="Arial" charset="0"/>
              </a:rPr>
              <a:t>definition of the contents of the reports</a:t>
            </a:r>
          </a:p>
          <a:p>
            <a:pPr marL="914400" lvl="1" indent="-514350">
              <a:buFont typeface="Arial"/>
              <a:buChar char="•"/>
            </a:pPr>
            <a:endParaRPr lang="en-US" sz="800" dirty="0">
              <a:latin typeface="Arial" charset="0"/>
            </a:endParaRPr>
          </a:p>
          <a:p>
            <a:pPr marL="914400" lvl="1" indent="-514350">
              <a:buFont typeface="Arial"/>
              <a:buChar char="•"/>
            </a:pPr>
            <a:endParaRPr lang="en-US" sz="1800" dirty="0" smtClean="0">
              <a:latin typeface="Arial" charset="0"/>
            </a:endParaRPr>
          </a:p>
          <a:p>
            <a:pPr marL="914400" lvl="1" indent="-514350">
              <a:buFont typeface="Arial"/>
              <a:buChar char="•"/>
            </a:pPr>
            <a:r>
              <a:rPr lang="en-US" sz="1800" dirty="0">
                <a:latin typeface="Arial" charset="0"/>
              </a:rPr>
              <a:t>A</a:t>
            </a:r>
            <a:r>
              <a:rPr lang="en-US" sz="1800" dirty="0" smtClean="0">
                <a:latin typeface="Arial" charset="0"/>
              </a:rPr>
              <a:t>nalysis </a:t>
            </a:r>
            <a:r>
              <a:rPr lang="en-US" sz="1800" dirty="0">
                <a:latin typeface="Arial" charset="0"/>
              </a:rPr>
              <a:t>by </a:t>
            </a:r>
            <a:r>
              <a:rPr lang="en-US" sz="1800" dirty="0" smtClean="0">
                <a:latin typeface="Arial" charset="0"/>
              </a:rPr>
              <a:t>experts</a:t>
            </a:r>
            <a:endParaRPr lang="en-US" sz="800" dirty="0">
              <a:latin typeface="Arial" charset="0"/>
            </a:endParaRPr>
          </a:p>
          <a:p>
            <a:pPr marL="914400" lvl="1" indent="-514350">
              <a:buFont typeface="Arial"/>
              <a:buChar char="•"/>
            </a:pPr>
            <a:endParaRPr lang="en-US" sz="1800" dirty="0" smtClean="0">
              <a:latin typeface="Arial" charset="0"/>
            </a:endParaRPr>
          </a:p>
          <a:p>
            <a:pPr marL="914400" lvl="1" indent="-514350">
              <a:buFont typeface="Arial"/>
              <a:buChar char="•"/>
            </a:pPr>
            <a:endParaRPr lang="en-US" sz="1800" dirty="0">
              <a:latin typeface="Arial" charset="0"/>
            </a:endParaRPr>
          </a:p>
          <a:p>
            <a:pPr marL="914400" lvl="1" indent="-514350">
              <a:buFont typeface="Arial"/>
              <a:buChar char="•"/>
            </a:pPr>
            <a:r>
              <a:rPr lang="en-US" sz="1800" dirty="0">
                <a:latin typeface="Arial" charset="0"/>
              </a:rPr>
              <a:t>F</a:t>
            </a:r>
            <a:r>
              <a:rPr lang="en-US" sz="1800" dirty="0" smtClean="0">
                <a:latin typeface="Arial" charset="0"/>
              </a:rPr>
              <a:t>eedback</a:t>
            </a:r>
            <a:endParaRPr lang="en-US" dirty="0">
              <a:latin typeface="Arial" charset="0"/>
            </a:endParaRPr>
          </a:p>
        </p:txBody>
      </p:sp>
    </p:spTree>
    <p:extLst>
      <p:ext uri="{BB962C8B-B14F-4D97-AF65-F5344CB8AC3E}">
        <p14:creationId xmlns:p14="http://schemas.microsoft.com/office/powerpoint/2010/main" val="36549364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Setting up critical incident reporting system</a:t>
            </a:r>
            <a:endParaRPr lang="en-US" dirty="0"/>
          </a:p>
        </p:txBody>
      </p:sp>
      <p:sp>
        <p:nvSpPr>
          <p:cNvPr id="6" name="Content Placeholder 5"/>
          <p:cNvSpPr>
            <a:spLocks noGrp="1"/>
          </p:cNvSpPr>
          <p:nvPr>
            <p:ph idx="1"/>
          </p:nvPr>
        </p:nvSpPr>
        <p:spPr>
          <a:xfrm>
            <a:off x="357162" y="1283292"/>
            <a:ext cx="8329638" cy="4842872"/>
          </a:xfrm>
        </p:spPr>
        <p:txBody>
          <a:bodyPr>
            <a:normAutofit fontScale="77500" lnSpcReduction="20000"/>
          </a:bodyPr>
          <a:lstStyle/>
          <a:p>
            <a:r>
              <a:rPr lang="en-US" dirty="0" smtClean="0"/>
              <a:t>Policies and standard operating procedures</a:t>
            </a:r>
          </a:p>
          <a:p>
            <a:r>
              <a:rPr lang="en-US" dirty="0" smtClean="0"/>
              <a:t>Culture of safety</a:t>
            </a:r>
          </a:p>
          <a:p>
            <a:r>
              <a:rPr lang="en-US" dirty="0" smtClean="0"/>
              <a:t>Forms</a:t>
            </a:r>
          </a:p>
          <a:p>
            <a:pPr lvl="1"/>
            <a:r>
              <a:rPr lang="en-US" dirty="0" smtClean="0"/>
              <a:t>Readily available and accessible</a:t>
            </a:r>
          </a:p>
          <a:p>
            <a:pPr lvl="1"/>
            <a:r>
              <a:rPr lang="en-US" dirty="0" smtClean="0"/>
              <a:t>Encouraged to complete (emphasize preventive benefit)</a:t>
            </a:r>
          </a:p>
          <a:p>
            <a:r>
              <a:rPr lang="en-US" dirty="0" smtClean="0"/>
              <a:t>Team to review incidents</a:t>
            </a:r>
          </a:p>
          <a:p>
            <a:pPr lvl="1"/>
            <a:r>
              <a:rPr lang="en-US" dirty="0" smtClean="0"/>
              <a:t>Frequency – no less than weekly</a:t>
            </a:r>
          </a:p>
          <a:p>
            <a:pPr lvl="1"/>
            <a:r>
              <a:rPr lang="en-US" dirty="0" smtClean="0"/>
              <a:t>Empowered</a:t>
            </a:r>
          </a:p>
          <a:p>
            <a:pPr lvl="1"/>
            <a:r>
              <a:rPr lang="en-US" dirty="0" smtClean="0"/>
              <a:t>Aggregate and analyze</a:t>
            </a:r>
          </a:p>
          <a:p>
            <a:r>
              <a:rPr lang="en-US" dirty="0" smtClean="0"/>
              <a:t>Management support</a:t>
            </a:r>
          </a:p>
          <a:p>
            <a:r>
              <a:rPr lang="en-US" dirty="0" smtClean="0"/>
              <a:t>Feedback</a:t>
            </a:r>
          </a:p>
          <a:p>
            <a:pPr lvl="1"/>
            <a:r>
              <a:rPr lang="en-US" dirty="0" smtClean="0"/>
              <a:t>Individuals</a:t>
            </a:r>
          </a:p>
          <a:p>
            <a:pPr lvl="1"/>
            <a:r>
              <a:rPr lang="en-US" dirty="0" smtClean="0"/>
              <a:t>Group (Lessons of the month)</a:t>
            </a:r>
            <a:endParaRPr lang="en-US" dirty="0"/>
          </a:p>
        </p:txBody>
      </p:sp>
    </p:spTree>
    <p:extLst>
      <p:ext uri="{BB962C8B-B14F-4D97-AF65-F5344CB8AC3E}">
        <p14:creationId xmlns:p14="http://schemas.microsoft.com/office/powerpoint/2010/main" val="4196023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txEl>
                                              <p:pRg st="11" end="1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Fair-blame or just culture</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297964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Line 9"/>
          <p:cNvSpPr>
            <a:spLocks noChangeShapeType="1"/>
          </p:cNvSpPr>
          <p:nvPr/>
        </p:nvSpPr>
        <p:spPr bwMode="auto">
          <a:xfrm>
            <a:off x="2200275" y="6667500"/>
            <a:ext cx="6934200" cy="1588"/>
          </a:xfrm>
          <a:prstGeom prst="line">
            <a:avLst/>
          </a:prstGeom>
          <a:noFill/>
          <a:ln w="12700">
            <a:solidFill>
              <a:srgbClr val="81909A"/>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9221" name="Group 11"/>
          <p:cNvGrpSpPr>
            <a:grpSpLocks/>
          </p:cNvGrpSpPr>
          <p:nvPr/>
        </p:nvGrpSpPr>
        <p:grpSpPr bwMode="auto">
          <a:xfrm>
            <a:off x="-55563" y="847725"/>
            <a:ext cx="9259888" cy="261938"/>
            <a:chOff x="0" y="0"/>
            <a:chExt cx="5833" cy="165"/>
          </a:xfrm>
        </p:grpSpPr>
        <p:pic>
          <p:nvPicPr>
            <p:cNvPr id="9246" name="Picture 1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833"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
        <p:nvSpPr>
          <p:cNvPr id="9223" name="Line 15"/>
          <p:cNvSpPr>
            <a:spLocks noChangeShapeType="1"/>
          </p:cNvSpPr>
          <p:nvPr/>
        </p:nvSpPr>
        <p:spPr bwMode="auto">
          <a:xfrm>
            <a:off x="2200275" y="6667500"/>
            <a:ext cx="6934200" cy="1588"/>
          </a:xfrm>
          <a:prstGeom prst="line">
            <a:avLst/>
          </a:prstGeom>
          <a:noFill/>
          <a:ln w="12700">
            <a:solidFill>
              <a:srgbClr val="81909A"/>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9226" name="Group 18"/>
          <p:cNvGrpSpPr>
            <a:grpSpLocks/>
          </p:cNvGrpSpPr>
          <p:nvPr/>
        </p:nvGrpSpPr>
        <p:grpSpPr bwMode="auto">
          <a:xfrm>
            <a:off x="-57150" y="927100"/>
            <a:ext cx="9271000" cy="152400"/>
            <a:chOff x="0" y="0"/>
            <a:chExt cx="5840" cy="96"/>
          </a:xfrm>
        </p:grpSpPr>
        <p:pic>
          <p:nvPicPr>
            <p:cNvPr id="9245" name="Picture 19"/>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58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
        <p:nvSpPr>
          <p:cNvPr id="9228" name="Rectangle 25"/>
          <p:cNvSpPr>
            <a:spLocks noGrp="1" noChangeArrowheads="1"/>
          </p:cNvSpPr>
          <p:nvPr>
            <p:ph type="title" idx="4294967295"/>
          </p:nvPr>
        </p:nvSpPr>
        <p:spPr bwMode="auto">
          <a:xfrm>
            <a:off x="0" y="145059"/>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40639" bIns="45720" numCol="1" anchor="t" anchorCtr="0" compatLnSpc="1">
            <a:prstTxWarp prst="textNoShape">
              <a:avLst/>
            </a:prstTxWarp>
          </a:bodyPr>
          <a:lstStyle/>
          <a:p>
            <a:pPr indent="0" eaLnBrk="1" hangingPunct="1"/>
            <a:r>
              <a:rPr lang="en-US" b="1" dirty="0" smtClean="0">
                <a:latin typeface="Arial" charset="0"/>
                <a:ea typeface="ヒラギノ角ゴ Pro W3" charset="0"/>
                <a:cs typeface="Arial" charset="0"/>
                <a:sym typeface="Arial" charset="0"/>
              </a:rPr>
              <a:t>System of accountability</a:t>
            </a:r>
            <a:endParaRPr lang="en-US" b="1" dirty="0">
              <a:latin typeface="Arial" charset="0"/>
              <a:ea typeface="ヒラギノ角ゴ Pro W6" charset="0"/>
              <a:cs typeface="Arial" charset="0"/>
              <a:sym typeface="Arial" charset="0"/>
            </a:endParaRPr>
          </a:p>
        </p:txBody>
      </p:sp>
      <p:sp>
        <p:nvSpPr>
          <p:cNvPr id="9229" name="Line 26"/>
          <p:cNvSpPr>
            <a:spLocks noChangeShapeType="1"/>
          </p:cNvSpPr>
          <p:nvPr/>
        </p:nvSpPr>
        <p:spPr bwMode="auto">
          <a:xfrm>
            <a:off x="2284413" y="5683250"/>
            <a:ext cx="5867400" cy="1588"/>
          </a:xfrm>
          <a:prstGeom prst="line">
            <a:avLst/>
          </a:prstGeom>
          <a:noFill/>
          <a:ln w="25400">
            <a:solidFill>
              <a:schemeClr val="tx1"/>
            </a:solidFill>
            <a:round/>
            <a:headEnd/>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9230" name="Line 27"/>
          <p:cNvSpPr>
            <a:spLocks noChangeShapeType="1"/>
          </p:cNvSpPr>
          <p:nvPr/>
        </p:nvSpPr>
        <p:spPr bwMode="auto">
          <a:xfrm rot="10800000" flipH="1">
            <a:off x="2284413" y="2940050"/>
            <a:ext cx="1587" cy="2743200"/>
          </a:xfrm>
          <a:prstGeom prst="line">
            <a:avLst/>
          </a:prstGeom>
          <a:noFill/>
          <a:ln w="25400">
            <a:solidFill>
              <a:schemeClr val="tx1"/>
            </a:solidFill>
            <a:round/>
            <a:headEnd/>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9231" name="Rectangle 28"/>
          <p:cNvSpPr>
            <a:spLocks/>
          </p:cNvSpPr>
          <p:nvPr/>
        </p:nvSpPr>
        <p:spPr bwMode="auto">
          <a:xfrm>
            <a:off x="912813" y="3473450"/>
            <a:ext cx="12192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lgn="ctr">
              <a:spcBef>
                <a:spcPts val="1050"/>
              </a:spcBef>
            </a:pPr>
            <a:r>
              <a:rPr lang="en-US" b="1" dirty="0">
                <a:solidFill>
                  <a:srgbClr val="3D525F"/>
                </a:solidFill>
                <a:cs typeface="Arial" charset="0"/>
              </a:rPr>
              <a:t>Support of System Safety</a:t>
            </a:r>
          </a:p>
        </p:txBody>
      </p:sp>
      <p:sp>
        <p:nvSpPr>
          <p:cNvPr id="9232" name="Rectangle 29"/>
          <p:cNvSpPr>
            <a:spLocks/>
          </p:cNvSpPr>
          <p:nvPr/>
        </p:nvSpPr>
        <p:spPr bwMode="auto">
          <a:xfrm>
            <a:off x="2208213" y="5759450"/>
            <a:ext cx="15240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lgn="ctr">
              <a:spcBef>
                <a:spcPts val="1050"/>
              </a:spcBef>
            </a:pPr>
            <a:r>
              <a:rPr lang="en-US" b="1">
                <a:solidFill>
                  <a:srgbClr val="3D525F"/>
                </a:solidFill>
                <a:cs typeface="Arial" charset="0"/>
              </a:rPr>
              <a:t>Blame-Free Culture</a:t>
            </a:r>
          </a:p>
        </p:txBody>
      </p:sp>
      <p:sp>
        <p:nvSpPr>
          <p:cNvPr id="9233" name="Rectangle 30"/>
          <p:cNvSpPr>
            <a:spLocks/>
          </p:cNvSpPr>
          <p:nvPr/>
        </p:nvSpPr>
        <p:spPr bwMode="auto">
          <a:xfrm>
            <a:off x="7389813" y="5759450"/>
            <a:ext cx="15240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lgn="ctr">
              <a:spcBef>
                <a:spcPts val="1050"/>
              </a:spcBef>
            </a:pPr>
            <a:r>
              <a:rPr lang="en-US" b="1" dirty="0">
                <a:solidFill>
                  <a:srgbClr val="3D525F"/>
                </a:solidFill>
                <a:cs typeface="Arial" charset="0"/>
              </a:rPr>
              <a:t>Punitive Culture</a:t>
            </a:r>
          </a:p>
        </p:txBody>
      </p:sp>
      <p:grpSp>
        <p:nvGrpSpPr>
          <p:cNvPr id="9234" name="Group 31"/>
          <p:cNvGrpSpPr>
            <a:grpSpLocks/>
          </p:cNvGrpSpPr>
          <p:nvPr/>
        </p:nvGrpSpPr>
        <p:grpSpPr bwMode="auto">
          <a:xfrm>
            <a:off x="2360613" y="3397250"/>
            <a:ext cx="5638800" cy="1066800"/>
            <a:chOff x="0" y="0"/>
            <a:chExt cx="3552" cy="672"/>
          </a:xfrm>
        </p:grpSpPr>
        <p:sp>
          <p:nvSpPr>
            <p:cNvPr id="9239" name="AutoShape 32"/>
            <p:cNvSpPr>
              <a:spLocks/>
            </p:cNvSpPr>
            <p:nvPr/>
          </p:nvSpPr>
          <p:spPr bwMode="auto">
            <a:xfrm>
              <a:off x="0" y="0"/>
              <a:ext cx="3552" cy="672"/>
            </a:xfrm>
            <a:custGeom>
              <a:avLst/>
              <a:gdLst>
                <a:gd name="T0" fmla="*/ 0 w 21600"/>
                <a:gd name="T1" fmla="*/ 672 h 21600"/>
                <a:gd name="T2" fmla="*/ 1721 w 21600"/>
                <a:gd name="T3" fmla="*/ 0 h 21600"/>
                <a:gd name="T4" fmla="*/ 3552 w 21600"/>
                <a:gd name="T5" fmla="*/ 672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a:moveTo>
                    <a:pt x="0" y="21600"/>
                  </a:moveTo>
                  <a:cubicBezTo>
                    <a:pt x="3431" y="10800"/>
                    <a:pt x="6863" y="0"/>
                    <a:pt x="10463" y="0"/>
                  </a:cubicBezTo>
                  <a:cubicBezTo>
                    <a:pt x="14063" y="0"/>
                    <a:pt x="17831" y="10800"/>
                    <a:pt x="21600" y="21600"/>
                  </a:cubicBezTo>
                </a:path>
              </a:pathLst>
            </a:custGeom>
            <a:noFill/>
            <a:ln w="63500">
              <a:solidFill>
                <a:srgbClr val="D7931C"/>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9240" name="Rectangle 33"/>
            <p:cNvSpPr>
              <a:spLocks/>
            </p:cNvSpPr>
            <p:nvPr/>
          </p:nvSpPr>
          <p:spPr bwMode="auto">
            <a:xfrm>
              <a:off x="0" y="0"/>
              <a:ext cx="3552"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lstStyle/>
            <a:p>
              <a:endParaRPr lang="en-US"/>
            </a:p>
          </p:txBody>
        </p:sp>
      </p:grpSp>
      <p:grpSp>
        <p:nvGrpSpPr>
          <p:cNvPr id="9" name="Group 35"/>
          <p:cNvGrpSpPr>
            <a:grpSpLocks/>
          </p:cNvGrpSpPr>
          <p:nvPr/>
        </p:nvGrpSpPr>
        <p:grpSpPr bwMode="auto">
          <a:xfrm>
            <a:off x="5029200" y="1981200"/>
            <a:ext cx="2986088" cy="1343025"/>
            <a:chOff x="0" y="0"/>
            <a:chExt cx="1881" cy="846"/>
          </a:xfrm>
        </p:grpSpPr>
        <p:sp>
          <p:nvSpPr>
            <p:cNvPr id="9237" name="Rectangle 36"/>
            <p:cNvSpPr>
              <a:spLocks/>
            </p:cNvSpPr>
            <p:nvPr/>
          </p:nvSpPr>
          <p:spPr bwMode="auto">
            <a:xfrm>
              <a:off x="537" y="0"/>
              <a:ext cx="1344" cy="728"/>
            </a:xfrm>
            <a:prstGeom prst="rect">
              <a:avLst/>
            </a:prstGeom>
            <a:solidFill>
              <a:srgbClr val="3D525F"/>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lgn="ctr">
                <a:spcBef>
                  <a:spcPts val="1050"/>
                </a:spcBef>
              </a:pPr>
              <a:r>
                <a:rPr lang="en-US" b="1" dirty="0" smtClean="0">
                  <a:solidFill>
                    <a:srgbClr val="FFFFFF"/>
                  </a:solidFill>
                  <a:cs typeface="Arial" charset="0"/>
                </a:rPr>
                <a:t>Optimal system of accountability to support patient safety</a:t>
              </a:r>
              <a:endParaRPr lang="en-US" b="1" dirty="0">
                <a:solidFill>
                  <a:srgbClr val="FFFFFF"/>
                </a:solidFill>
                <a:cs typeface="Arial" charset="0"/>
              </a:endParaRPr>
            </a:p>
          </p:txBody>
        </p:sp>
        <p:sp>
          <p:nvSpPr>
            <p:cNvPr id="9238" name="AutoShape 37"/>
            <p:cNvSpPr>
              <a:spLocks/>
            </p:cNvSpPr>
            <p:nvPr/>
          </p:nvSpPr>
          <p:spPr bwMode="auto">
            <a:xfrm flipH="1">
              <a:off x="0" y="375"/>
              <a:ext cx="537" cy="471"/>
            </a:xfrm>
            <a:custGeom>
              <a:avLst/>
              <a:gdLst>
                <a:gd name="T0" fmla="*/ 0 w 21600"/>
                <a:gd name="T1" fmla="*/ 0 h 21600"/>
                <a:gd name="T2" fmla="*/ 537 w 21600"/>
                <a:gd name="T3" fmla="*/ 471 h 21600"/>
                <a:gd name="T4" fmla="*/ 0 60000 65536"/>
                <a:gd name="T5" fmla="*/ 0 60000 65536"/>
                <a:gd name="T6" fmla="*/ 0 w 21600"/>
                <a:gd name="T7" fmla="*/ 0 h 21600"/>
                <a:gd name="T8" fmla="*/ 21600 w 21600"/>
                <a:gd name="T9" fmla="*/ 21600 h 21600"/>
              </a:gdLst>
              <a:ahLst/>
              <a:cxnLst>
                <a:cxn ang="T4">
                  <a:pos x="T0" y="T1"/>
                </a:cxn>
                <a:cxn ang="T5">
                  <a:pos x="T2" y="T3"/>
                </a:cxn>
              </a:cxnLst>
              <a:rect l="T6" t="T7" r="T8" b="T9"/>
              <a:pathLst>
                <a:path w="21600" h="21600">
                  <a:moveTo>
                    <a:pt x="0" y="0"/>
                  </a:moveTo>
                  <a:cubicBezTo>
                    <a:pt x="10800" y="0"/>
                    <a:pt x="21600" y="10800"/>
                    <a:pt x="21600" y="21600"/>
                  </a:cubicBezTo>
                </a:path>
              </a:pathLst>
            </a:custGeom>
            <a:noFill/>
            <a:ln w="38100">
              <a:solidFill>
                <a:srgbClr val="9E9C08"/>
              </a:solidFill>
              <a:miter lim="800000"/>
              <a:headEnd/>
              <a:tailEnd type="triangle" w="sm" len="sm"/>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Tree>
    <p:extLst>
      <p:ext uri="{BB962C8B-B14F-4D97-AF65-F5344CB8AC3E}">
        <p14:creationId xmlns:p14="http://schemas.microsoft.com/office/powerpoint/2010/main" val="703554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6678" y="177509"/>
            <a:ext cx="8707611" cy="6530708"/>
          </a:xfrm>
          <a:prstGeom prst="rect">
            <a:avLst/>
          </a:prstGeom>
        </p:spPr>
      </p:pic>
    </p:spTree>
    <p:extLst>
      <p:ext uri="{BB962C8B-B14F-4D97-AF65-F5344CB8AC3E}">
        <p14:creationId xmlns:p14="http://schemas.microsoft.com/office/powerpoint/2010/main" val="256399939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73050" y="304800"/>
            <a:ext cx="8610600" cy="850900"/>
          </a:xfrm>
        </p:spPr>
        <p:txBody>
          <a:bodyPr/>
          <a:lstStyle/>
          <a:p>
            <a:r>
              <a:rPr lang="en-US" dirty="0">
                <a:latin typeface="Times New Roman" charset="0"/>
              </a:rPr>
              <a:t>Just Culture</a:t>
            </a:r>
          </a:p>
        </p:txBody>
      </p:sp>
      <p:sp>
        <p:nvSpPr>
          <p:cNvPr id="27651" name="Content Placeholder 2"/>
          <p:cNvSpPr>
            <a:spLocks noGrp="1"/>
          </p:cNvSpPr>
          <p:nvPr>
            <p:ph idx="1"/>
          </p:nvPr>
        </p:nvSpPr>
        <p:spPr>
          <a:xfrm>
            <a:off x="265113" y="1192213"/>
            <a:ext cx="8637587" cy="5181600"/>
          </a:xfrm>
        </p:spPr>
        <p:txBody>
          <a:bodyPr>
            <a:normAutofit fontScale="92500"/>
          </a:bodyPr>
          <a:lstStyle/>
          <a:p>
            <a:r>
              <a:rPr lang="en-US" dirty="0">
                <a:latin typeface="Arial" charset="0"/>
              </a:rPr>
              <a:t>There are three duties</a:t>
            </a:r>
          </a:p>
          <a:p>
            <a:pPr lvl="1"/>
            <a:r>
              <a:rPr lang="en-US" sz="1800" dirty="0">
                <a:latin typeface="Arial" charset="0"/>
              </a:rPr>
              <a:t>Duty to follow a procedural rules</a:t>
            </a:r>
          </a:p>
          <a:p>
            <a:pPr lvl="1"/>
            <a:r>
              <a:rPr lang="en-US" sz="1800" dirty="0">
                <a:latin typeface="Arial" charset="0"/>
              </a:rPr>
              <a:t>Duty to avoid causing unjustified risk or harm</a:t>
            </a:r>
          </a:p>
          <a:p>
            <a:pPr lvl="1"/>
            <a:r>
              <a:rPr lang="en-US" sz="1800" dirty="0">
                <a:latin typeface="Arial" charset="0"/>
              </a:rPr>
              <a:t>Duty to produce an outcome</a:t>
            </a:r>
          </a:p>
          <a:p>
            <a:r>
              <a:rPr lang="en-US" dirty="0" smtClean="0">
                <a:latin typeface="Arial" charset="0"/>
              </a:rPr>
              <a:t>Human </a:t>
            </a:r>
            <a:r>
              <a:rPr lang="en-US" dirty="0">
                <a:latin typeface="Arial" charset="0"/>
              </a:rPr>
              <a:t>factor design to reduce the rate of error</a:t>
            </a:r>
          </a:p>
          <a:p>
            <a:pPr lvl="1"/>
            <a:r>
              <a:rPr lang="en-US" dirty="0" smtClean="0">
                <a:latin typeface="Arial" charset="0"/>
              </a:rPr>
              <a:t>Anaesthesia machines and the connecting valves </a:t>
            </a:r>
          </a:p>
          <a:p>
            <a:r>
              <a:rPr lang="en-US" dirty="0" smtClean="0">
                <a:latin typeface="Arial" charset="0"/>
              </a:rPr>
              <a:t>Redundancy to limit the effects of failure (mistake proofing)</a:t>
            </a:r>
          </a:p>
          <a:p>
            <a:r>
              <a:rPr lang="en-US" dirty="0" smtClean="0">
                <a:latin typeface="Arial" charset="0"/>
              </a:rPr>
              <a:t>Balance </a:t>
            </a:r>
            <a:r>
              <a:rPr lang="en-US" dirty="0">
                <a:latin typeface="Arial" charset="0"/>
              </a:rPr>
              <a:t>duty against organizational and individual </a:t>
            </a:r>
            <a:r>
              <a:rPr lang="en-US" dirty="0" smtClean="0">
                <a:latin typeface="Arial" charset="0"/>
              </a:rPr>
              <a:t>values</a:t>
            </a:r>
            <a:endParaRPr lang="en-US" dirty="0">
              <a:latin typeface="Arial" charset="0"/>
            </a:endParaRPr>
          </a:p>
        </p:txBody>
      </p:sp>
      <p:sp>
        <p:nvSpPr>
          <p:cNvPr id="2765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charset="0"/>
                <a:ea typeface="ＭＳ Ｐゴシック" charset="0"/>
              </a:defRPr>
            </a:lvl1pPr>
            <a:lvl2pPr marL="742950" indent="-285750">
              <a:defRPr sz="2000">
                <a:solidFill>
                  <a:schemeClr val="tx1"/>
                </a:solidFill>
                <a:latin typeface="Arial" charset="0"/>
                <a:ea typeface="ＭＳ Ｐゴシック" charset="0"/>
              </a:defRPr>
            </a:lvl2pPr>
            <a:lvl3pPr marL="1143000" indent="-228600">
              <a:defRPr sz="2000">
                <a:solidFill>
                  <a:schemeClr val="tx1"/>
                </a:solidFill>
                <a:latin typeface="Arial" charset="0"/>
                <a:ea typeface="ＭＳ Ｐゴシック" charset="0"/>
              </a:defRPr>
            </a:lvl3pPr>
            <a:lvl4pPr marL="1600200" indent="-228600">
              <a:defRPr sz="2000">
                <a:solidFill>
                  <a:schemeClr val="tx1"/>
                </a:solidFill>
                <a:latin typeface="Arial" charset="0"/>
                <a:ea typeface="ＭＳ Ｐゴシック" charset="0"/>
              </a:defRPr>
            </a:lvl4pPr>
            <a:lvl5pPr marL="2057400" indent="-228600">
              <a:defRPr sz="2000">
                <a:solidFill>
                  <a:schemeClr val="tx1"/>
                </a:solidFill>
                <a:latin typeface="Arial" charset="0"/>
                <a:ea typeface="ＭＳ Ｐゴシック" charset="0"/>
              </a:defRPr>
            </a:lvl5pPr>
            <a:lvl6pPr marL="2514600" indent="-228600" algn="ctr" eaLnBrk="0" fontAlgn="base" hangingPunct="0">
              <a:lnSpc>
                <a:spcPct val="90000"/>
              </a:lnSpc>
              <a:spcBef>
                <a:spcPct val="0"/>
              </a:spcBef>
              <a:spcAft>
                <a:spcPct val="0"/>
              </a:spcAft>
              <a:defRPr sz="2000">
                <a:solidFill>
                  <a:schemeClr val="tx1"/>
                </a:solidFill>
                <a:latin typeface="Arial" charset="0"/>
                <a:ea typeface="ＭＳ Ｐゴシック" charset="0"/>
              </a:defRPr>
            </a:lvl6pPr>
            <a:lvl7pPr marL="2971800" indent="-228600" algn="ctr" eaLnBrk="0" fontAlgn="base" hangingPunct="0">
              <a:lnSpc>
                <a:spcPct val="90000"/>
              </a:lnSpc>
              <a:spcBef>
                <a:spcPct val="0"/>
              </a:spcBef>
              <a:spcAft>
                <a:spcPct val="0"/>
              </a:spcAft>
              <a:defRPr sz="2000">
                <a:solidFill>
                  <a:schemeClr val="tx1"/>
                </a:solidFill>
                <a:latin typeface="Arial" charset="0"/>
                <a:ea typeface="ＭＳ Ｐゴシック" charset="0"/>
              </a:defRPr>
            </a:lvl7pPr>
            <a:lvl8pPr marL="3429000" indent="-228600" algn="ctr" eaLnBrk="0" fontAlgn="base" hangingPunct="0">
              <a:lnSpc>
                <a:spcPct val="90000"/>
              </a:lnSpc>
              <a:spcBef>
                <a:spcPct val="0"/>
              </a:spcBef>
              <a:spcAft>
                <a:spcPct val="0"/>
              </a:spcAft>
              <a:defRPr sz="2000">
                <a:solidFill>
                  <a:schemeClr val="tx1"/>
                </a:solidFill>
                <a:latin typeface="Arial" charset="0"/>
                <a:ea typeface="ＭＳ Ｐゴシック" charset="0"/>
              </a:defRPr>
            </a:lvl8pPr>
            <a:lvl9pPr marL="3886200" indent="-228600" algn="ctr" eaLnBrk="0" fontAlgn="base" hangingPunct="0">
              <a:lnSpc>
                <a:spcPct val="90000"/>
              </a:lnSpc>
              <a:spcBef>
                <a:spcPct val="0"/>
              </a:spcBef>
              <a:spcAft>
                <a:spcPct val="0"/>
              </a:spcAft>
              <a:defRPr sz="2000">
                <a:solidFill>
                  <a:schemeClr val="tx1"/>
                </a:solidFill>
                <a:latin typeface="Arial" charset="0"/>
                <a:ea typeface="ＭＳ Ｐゴシック" charset="0"/>
              </a:defRPr>
            </a:lvl9pPr>
          </a:lstStyle>
          <a:p>
            <a:fld id="{E1547B0E-54F9-FE4F-BC9B-B712C98F3F05}" type="slidenum">
              <a:rPr lang="en-US" sz="800">
                <a:solidFill>
                  <a:srgbClr val="CCCCCC"/>
                </a:solidFill>
              </a:rPr>
              <a:pPr/>
              <a:t>40</a:t>
            </a:fld>
            <a:endParaRPr lang="en-US" sz="800">
              <a:solidFill>
                <a:srgbClr val="CCCCCC"/>
              </a:solidFill>
            </a:endParaRPr>
          </a:p>
        </p:txBody>
      </p:sp>
    </p:spTree>
    <p:extLst>
      <p:ext uri="{BB962C8B-B14F-4D97-AF65-F5344CB8AC3E}">
        <p14:creationId xmlns:p14="http://schemas.microsoft.com/office/powerpoint/2010/main" val="1639432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65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765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765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765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65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65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73050" y="304800"/>
            <a:ext cx="8610600" cy="850900"/>
          </a:xfrm>
        </p:spPr>
        <p:txBody>
          <a:bodyPr/>
          <a:lstStyle/>
          <a:p>
            <a:r>
              <a:rPr lang="en-US">
                <a:latin typeface="Times New Roman" charset="0"/>
              </a:rPr>
              <a:t>Just Culture</a:t>
            </a:r>
          </a:p>
        </p:txBody>
      </p:sp>
      <p:sp>
        <p:nvSpPr>
          <p:cNvPr id="22531" name="Content Placeholder 2"/>
          <p:cNvSpPr>
            <a:spLocks noGrp="1"/>
          </p:cNvSpPr>
          <p:nvPr>
            <p:ph idx="1"/>
          </p:nvPr>
        </p:nvSpPr>
        <p:spPr>
          <a:xfrm>
            <a:off x="265113" y="1236663"/>
            <a:ext cx="8637587" cy="5137150"/>
          </a:xfrm>
        </p:spPr>
        <p:txBody>
          <a:bodyPr>
            <a:normAutofit lnSpcReduction="10000"/>
          </a:bodyPr>
          <a:lstStyle/>
          <a:p>
            <a:r>
              <a:rPr lang="en-US" sz="2700" dirty="0">
                <a:latin typeface="Arial" charset="0"/>
              </a:rPr>
              <a:t>Just Culture recognizes the difference </a:t>
            </a:r>
          </a:p>
          <a:p>
            <a:pPr lvl="1"/>
            <a:r>
              <a:rPr lang="en-US" sz="2300" b="1" dirty="0" smtClean="0">
                <a:latin typeface="Arial" charset="0"/>
              </a:rPr>
              <a:t>human </a:t>
            </a:r>
            <a:r>
              <a:rPr lang="en-US" sz="2300" b="1" dirty="0">
                <a:latin typeface="Arial" charset="0"/>
              </a:rPr>
              <a:t>error </a:t>
            </a:r>
            <a:r>
              <a:rPr lang="en-US" sz="2300" dirty="0">
                <a:latin typeface="Arial" charset="0"/>
              </a:rPr>
              <a:t>(such as </a:t>
            </a:r>
            <a:r>
              <a:rPr lang="en-US" sz="2300" dirty="0" smtClean="0">
                <a:latin typeface="Arial" charset="0"/>
              </a:rPr>
              <a:t>slips or genuine mistakes) </a:t>
            </a:r>
          </a:p>
          <a:p>
            <a:pPr lvl="1"/>
            <a:r>
              <a:rPr lang="en-US" sz="2300" b="1" dirty="0" smtClean="0">
                <a:latin typeface="Arial" charset="0"/>
              </a:rPr>
              <a:t>at</a:t>
            </a:r>
            <a:r>
              <a:rPr lang="en-US" sz="2300" b="1" dirty="0">
                <a:latin typeface="Arial" charset="0"/>
              </a:rPr>
              <a:t>-risk behavior </a:t>
            </a:r>
            <a:r>
              <a:rPr lang="en-US" sz="2300" dirty="0">
                <a:latin typeface="Arial" charset="0"/>
              </a:rPr>
              <a:t>(such as taking shortcuts</a:t>
            </a:r>
            <a:r>
              <a:rPr lang="en-US" sz="2300" dirty="0" smtClean="0">
                <a:latin typeface="Arial" charset="0"/>
              </a:rPr>
              <a:t>) </a:t>
            </a:r>
          </a:p>
          <a:p>
            <a:pPr lvl="1"/>
            <a:r>
              <a:rPr lang="en-US" sz="2300" b="1" dirty="0" smtClean="0">
                <a:latin typeface="Arial" charset="0"/>
              </a:rPr>
              <a:t>reckless </a:t>
            </a:r>
            <a:r>
              <a:rPr lang="en-US" sz="2300" b="1" dirty="0">
                <a:latin typeface="Arial" charset="0"/>
              </a:rPr>
              <a:t>behavior </a:t>
            </a:r>
            <a:r>
              <a:rPr lang="en-US" sz="2300" dirty="0">
                <a:latin typeface="Arial" charset="0"/>
              </a:rPr>
              <a:t>(such as ignoring required safety steps like bar coding and having second person double check high risk drugs</a:t>
            </a:r>
            <a:r>
              <a:rPr lang="en-US" sz="2300" dirty="0" smtClean="0">
                <a:latin typeface="Arial" charset="0"/>
              </a:rPr>
              <a:t>) </a:t>
            </a:r>
          </a:p>
          <a:p>
            <a:r>
              <a:rPr lang="en-US" sz="2700" dirty="0">
                <a:latin typeface="Arial" charset="0"/>
              </a:rPr>
              <a:t>I</a:t>
            </a:r>
            <a:r>
              <a:rPr lang="en-US" sz="2700" dirty="0" smtClean="0">
                <a:latin typeface="Arial" charset="0"/>
              </a:rPr>
              <a:t>n </a:t>
            </a:r>
            <a:r>
              <a:rPr lang="en-US" sz="2700" dirty="0">
                <a:latin typeface="Arial" charset="0"/>
              </a:rPr>
              <a:t>contrast to an over reaching "no-blame" approach</a:t>
            </a:r>
          </a:p>
          <a:p>
            <a:r>
              <a:rPr lang="en-US" sz="2700" dirty="0">
                <a:latin typeface="Arial" charset="0"/>
              </a:rPr>
              <a:t>It is important to note that the response is not based on the severity of the event</a:t>
            </a:r>
          </a:p>
          <a:p>
            <a:r>
              <a:rPr lang="en-US" sz="2700" dirty="0">
                <a:latin typeface="Arial" charset="0"/>
              </a:rPr>
              <a:t>Reckless behavior such as refusing to do a time out would merit punitive action </a:t>
            </a:r>
            <a:r>
              <a:rPr lang="en-US" sz="2700" dirty="0" smtClean="0">
                <a:latin typeface="Arial" charset="0"/>
              </a:rPr>
              <a:t>even if </a:t>
            </a:r>
            <a:r>
              <a:rPr lang="en-US" sz="2700" dirty="0">
                <a:latin typeface="Arial" charset="0"/>
              </a:rPr>
              <a:t>the patient was not harmed</a:t>
            </a:r>
          </a:p>
        </p:txBody>
      </p:sp>
      <p:sp>
        <p:nvSpPr>
          <p:cNvPr id="2253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charset="0"/>
                <a:ea typeface="ＭＳ Ｐゴシック" charset="0"/>
              </a:defRPr>
            </a:lvl1pPr>
            <a:lvl2pPr marL="742950" indent="-285750">
              <a:defRPr sz="2000">
                <a:solidFill>
                  <a:schemeClr val="tx1"/>
                </a:solidFill>
                <a:latin typeface="Arial" charset="0"/>
                <a:ea typeface="ＭＳ Ｐゴシック" charset="0"/>
              </a:defRPr>
            </a:lvl2pPr>
            <a:lvl3pPr marL="1143000" indent="-228600">
              <a:defRPr sz="2000">
                <a:solidFill>
                  <a:schemeClr val="tx1"/>
                </a:solidFill>
                <a:latin typeface="Arial" charset="0"/>
                <a:ea typeface="ＭＳ Ｐゴシック" charset="0"/>
              </a:defRPr>
            </a:lvl3pPr>
            <a:lvl4pPr marL="1600200" indent="-228600">
              <a:defRPr sz="2000">
                <a:solidFill>
                  <a:schemeClr val="tx1"/>
                </a:solidFill>
                <a:latin typeface="Arial" charset="0"/>
                <a:ea typeface="ＭＳ Ｐゴシック" charset="0"/>
              </a:defRPr>
            </a:lvl4pPr>
            <a:lvl5pPr marL="2057400" indent="-228600">
              <a:defRPr sz="2000">
                <a:solidFill>
                  <a:schemeClr val="tx1"/>
                </a:solidFill>
                <a:latin typeface="Arial" charset="0"/>
                <a:ea typeface="ＭＳ Ｐゴシック" charset="0"/>
              </a:defRPr>
            </a:lvl5pPr>
            <a:lvl6pPr marL="2514600" indent="-228600" algn="ctr" eaLnBrk="0" fontAlgn="base" hangingPunct="0">
              <a:lnSpc>
                <a:spcPct val="90000"/>
              </a:lnSpc>
              <a:spcBef>
                <a:spcPct val="0"/>
              </a:spcBef>
              <a:spcAft>
                <a:spcPct val="0"/>
              </a:spcAft>
              <a:defRPr sz="2000">
                <a:solidFill>
                  <a:schemeClr val="tx1"/>
                </a:solidFill>
                <a:latin typeface="Arial" charset="0"/>
                <a:ea typeface="ＭＳ Ｐゴシック" charset="0"/>
              </a:defRPr>
            </a:lvl6pPr>
            <a:lvl7pPr marL="2971800" indent="-228600" algn="ctr" eaLnBrk="0" fontAlgn="base" hangingPunct="0">
              <a:lnSpc>
                <a:spcPct val="90000"/>
              </a:lnSpc>
              <a:spcBef>
                <a:spcPct val="0"/>
              </a:spcBef>
              <a:spcAft>
                <a:spcPct val="0"/>
              </a:spcAft>
              <a:defRPr sz="2000">
                <a:solidFill>
                  <a:schemeClr val="tx1"/>
                </a:solidFill>
                <a:latin typeface="Arial" charset="0"/>
                <a:ea typeface="ＭＳ Ｐゴシック" charset="0"/>
              </a:defRPr>
            </a:lvl7pPr>
            <a:lvl8pPr marL="3429000" indent="-228600" algn="ctr" eaLnBrk="0" fontAlgn="base" hangingPunct="0">
              <a:lnSpc>
                <a:spcPct val="90000"/>
              </a:lnSpc>
              <a:spcBef>
                <a:spcPct val="0"/>
              </a:spcBef>
              <a:spcAft>
                <a:spcPct val="0"/>
              </a:spcAft>
              <a:defRPr sz="2000">
                <a:solidFill>
                  <a:schemeClr val="tx1"/>
                </a:solidFill>
                <a:latin typeface="Arial" charset="0"/>
                <a:ea typeface="ＭＳ Ｐゴシック" charset="0"/>
              </a:defRPr>
            </a:lvl8pPr>
            <a:lvl9pPr marL="3886200" indent="-228600" algn="ctr" eaLnBrk="0" fontAlgn="base" hangingPunct="0">
              <a:lnSpc>
                <a:spcPct val="90000"/>
              </a:lnSpc>
              <a:spcBef>
                <a:spcPct val="0"/>
              </a:spcBef>
              <a:spcAft>
                <a:spcPct val="0"/>
              </a:spcAft>
              <a:defRPr sz="2000">
                <a:solidFill>
                  <a:schemeClr val="tx1"/>
                </a:solidFill>
                <a:latin typeface="Arial" charset="0"/>
                <a:ea typeface="ＭＳ Ｐゴシック" charset="0"/>
              </a:defRPr>
            </a:lvl9pPr>
          </a:lstStyle>
          <a:p>
            <a:fld id="{8D32ACF8-FB37-8B4E-97BB-D3B3C9F9D66E}" type="slidenum">
              <a:rPr lang="en-US" sz="800">
                <a:solidFill>
                  <a:srgbClr val="CCCCCC"/>
                </a:solidFill>
              </a:rPr>
              <a:pPr/>
              <a:t>41</a:t>
            </a:fld>
            <a:endParaRPr lang="en-US" sz="800" dirty="0">
              <a:solidFill>
                <a:srgbClr val="CCCCCC"/>
              </a:solidFill>
            </a:endParaRPr>
          </a:p>
        </p:txBody>
      </p:sp>
    </p:spTree>
    <p:extLst>
      <p:ext uri="{BB962C8B-B14F-4D97-AF65-F5344CB8AC3E}">
        <p14:creationId xmlns:p14="http://schemas.microsoft.com/office/powerpoint/2010/main" val="2434695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53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53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2531">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253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73050" y="304800"/>
            <a:ext cx="8610600" cy="850900"/>
          </a:xfrm>
        </p:spPr>
        <p:txBody>
          <a:bodyPr/>
          <a:lstStyle/>
          <a:p>
            <a:r>
              <a:rPr lang="en-US">
                <a:latin typeface="Times New Roman" charset="0"/>
              </a:rPr>
              <a:t>Just Culture Accountability</a:t>
            </a:r>
          </a:p>
        </p:txBody>
      </p:sp>
      <p:sp>
        <p:nvSpPr>
          <p:cNvPr id="31747" name="Content Placeholder 2"/>
          <p:cNvSpPr>
            <a:spLocks noGrp="1"/>
          </p:cNvSpPr>
          <p:nvPr>
            <p:ph idx="1"/>
          </p:nvPr>
        </p:nvSpPr>
        <p:spPr>
          <a:xfrm>
            <a:off x="265113" y="1236663"/>
            <a:ext cx="8637587" cy="5137150"/>
          </a:xfrm>
        </p:spPr>
        <p:txBody>
          <a:bodyPr>
            <a:normAutofit fontScale="77500" lnSpcReduction="20000"/>
          </a:bodyPr>
          <a:lstStyle/>
          <a:p>
            <a:r>
              <a:rPr lang="en-US" dirty="0">
                <a:latin typeface="Arial" charset="0"/>
              </a:rPr>
              <a:t>Human </a:t>
            </a:r>
            <a:r>
              <a:rPr lang="en-US" dirty="0" smtClean="0">
                <a:latin typeface="Arial" charset="0"/>
              </a:rPr>
              <a:t>errors – inadvertent actions like slips</a:t>
            </a:r>
            <a:r>
              <a:rPr lang="en-US" dirty="0">
                <a:latin typeface="Arial" charset="0"/>
              </a:rPr>
              <a:t>, lapse or mistakes</a:t>
            </a:r>
          </a:p>
          <a:p>
            <a:pPr lvl="1"/>
            <a:r>
              <a:rPr lang="en-US" dirty="0">
                <a:latin typeface="Arial" charset="0"/>
              </a:rPr>
              <a:t>Manage through processes, procedures, training and </a:t>
            </a:r>
            <a:r>
              <a:rPr lang="en-US" dirty="0" smtClean="0">
                <a:latin typeface="Arial" charset="0"/>
              </a:rPr>
              <a:t>design</a:t>
            </a:r>
          </a:p>
          <a:p>
            <a:pPr lvl="1"/>
            <a:r>
              <a:rPr lang="en-US" dirty="0" smtClean="0">
                <a:latin typeface="Arial" charset="0"/>
              </a:rPr>
              <a:t>CONSOLE</a:t>
            </a:r>
            <a:endParaRPr lang="en-US" dirty="0">
              <a:latin typeface="Arial" charset="0"/>
            </a:endParaRPr>
          </a:p>
          <a:p>
            <a:r>
              <a:rPr lang="en-US" dirty="0">
                <a:latin typeface="Arial" charset="0"/>
              </a:rPr>
              <a:t>At-Risk Behavior- </a:t>
            </a:r>
            <a:r>
              <a:rPr lang="en-US" dirty="0" smtClean="0">
                <a:latin typeface="Arial" charset="0"/>
              </a:rPr>
              <a:t>behavioral choice that increases risk  where risk is not </a:t>
            </a:r>
            <a:r>
              <a:rPr lang="en-US" dirty="0">
                <a:latin typeface="Arial" charset="0"/>
              </a:rPr>
              <a:t>recognized or </a:t>
            </a:r>
            <a:r>
              <a:rPr lang="en-US" dirty="0" smtClean="0">
                <a:latin typeface="Arial" charset="0"/>
              </a:rPr>
              <a:t>believed to be </a:t>
            </a:r>
            <a:r>
              <a:rPr lang="en-US" dirty="0">
                <a:latin typeface="Arial" charset="0"/>
              </a:rPr>
              <a:t>justified</a:t>
            </a:r>
          </a:p>
          <a:p>
            <a:pPr lvl="1"/>
            <a:r>
              <a:rPr lang="en-US" dirty="0">
                <a:latin typeface="Arial" charset="0"/>
              </a:rPr>
              <a:t>Manage through removing incentives for at risk behavior and creating incentives for healthy </a:t>
            </a:r>
            <a:r>
              <a:rPr lang="en-US" dirty="0" smtClean="0">
                <a:latin typeface="Arial" charset="0"/>
              </a:rPr>
              <a:t>behaviors </a:t>
            </a:r>
            <a:r>
              <a:rPr lang="en-US" dirty="0">
                <a:latin typeface="Arial" charset="0"/>
              </a:rPr>
              <a:t>and increasing situation </a:t>
            </a:r>
            <a:r>
              <a:rPr lang="en-US" dirty="0" smtClean="0">
                <a:latin typeface="Arial" charset="0"/>
              </a:rPr>
              <a:t>awareness</a:t>
            </a:r>
          </a:p>
          <a:p>
            <a:pPr lvl="1"/>
            <a:r>
              <a:rPr lang="en-US" dirty="0" smtClean="0">
                <a:latin typeface="Arial" charset="0"/>
              </a:rPr>
              <a:t>COACH</a:t>
            </a:r>
            <a:endParaRPr lang="en-US" dirty="0">
              <a:latin typeface="Arial" charset="0"/>
            </a:endParaRPr>
          </a:p>
          <a:p>
            <a:r>
              <a:rPr lang="en-US" dirty="0">
                <a:latin typeface="Arial" charset="0"/>
              </a:rPr>
              <a:t>Reckless Behavior</a:t>
            </a:r>
            <a:r>
              <a:rPr lang="en-US" dirty="0" smtClean="0">
                <a:latin typeface="Arial" charset="0"/>
              </a:rPr>
              <a:t>- choice to consciously </a:t>
            </a:r>
            <a:r>
              <a:rPr lang="en-US" dirty="0">
                <a:latin typeface="Arial" charset="0"/>
              </a:rPr>
              <a:t>disregard </a:t>
            </a:r>
            <a:r>
              <a:rPr lang="en-US" dirty="0" smtClean="0">
                <a:latin typeface="Arial" charset="0"/>
              </a:rPr>
              <a:t>substantial or unjustifiable risk</a:t>
            </a:r>
          </a:p>
          <a:p>
            <a:pPr lvl="1"/>
            <a:r>
              <a:rPr lang="en-US" dirty="0" smtClean="0">
                <a:latin typeface="Arial" charset="0"/>
              </a:rPr>
              <a:t>Manage </a:t>
            </a:r>
            <a:r>
              <a:rPr lang="en-US" dirty="0">
                <a:latin typeface="Arial" charset="0"/>
              </a:rPr>
              <a:t>through remedial action or punitive </a:t>
            </a:r>
            <a:r>
              <a:rPr lang="en-US" dirty="0" smtClean="0">
                <a:latin typeface="Arial" charset="0"/>
              </a:rPr>
              <a:t>action</a:t>
            </a:r>
          </a:p>
          <a:p>
            <a:pPr lvl="1"/>
            <a:r>
              <a:rPr lang="en-US" dirty="0" smtClean="0">
                <a:latin typeface="Arial" charset="0"/>
              </a:rPr>
              <a:t>PUNISH</a:t>
            </a:r>
            <a:endParaRPr lang="en-US" dirty="0">
              <a:latin typeface="Arial" charset="0"/>
            </a:endParaRPr>
          </a:p>
        </p:txBody>
      </p:sp>
      <p:sp>
        <p:nvSpPr>
          <p:cNvPr id="3174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charset="0"/>
                <a:ea typeface="ＭＳ Ｐゴシック" charset="0"/>
              </a:defRPr>
            </a:lvl1pPr>
            <a:lvl2pPr marL="742950" indent="-285750">
              <a:defRPr sz="2000">
                <a:solidFill>
                  <a:schemeClr val="tx1"/>
                </a:solidFill>
                <a:latin typeface="Arial" charset="0"/>
                <a:ea typeface="ＭＳ Ｐゴシック" charset="0"/>
              </a:defRPr>
            </a:lvl2pPr>
            <a:lvl3pPr marL="1143000" indent="-228600">
              <a:defRPr sz="2000">
                <a:solidFill>
                  <a:schemeClr val="tx1"/>
                </a:solidFill>
                <a:latin typeface="Arial" charset="0"/>
                <a:ea typeface="ＭＳ Ｐゴシック" charset="0"/>
              </a:defRPr>
            </a:lvl3pPr>
            <a:lvl4pPr marL="1600200" indent="-228600">
              <a:defRPr sz="2000">
                <a:solidFill>
                  <a:schemeClr val="tx1"/>
                </a:solidFill>
                <a:latin typeface="Arial" charset="0"/>
                <a:ea typeface="ＭＳ Ｐゴシック" charset="0"/>
              </a:defRPr>
            </a:lvl4pPr>
            <a:lvl5pPr marL="2057400" indent="-228600">
              <a:defRPr sz="2000">
                <a:solidFill>
                  <a:schemeClr val="tx1"/>
                </a:solidFill>
                <a:latin typeface="Arial" charset="0"/>
                <a:ea typeface="ＭＳ Ｐゴシック" charset="0"/>
              </a:defRPr>
            </a:lvl5pPr>
            <a:lvl6pPr marL="2514600" indent="-228600" algn="ctr" eaLnBrk="0" fontAlgn="base" hangingPunct="0">
              <a:lnSpc>
                <a:spcPct val="90000"/>
              </a:lnSpc>
              <a:spcBef>
                <a:spcPct val="0"/>
              </a:spcBef>
              <a:spcAft>
                <a:spcPct val="0"/>
              </a:spcAft>
              <a:defRPr sz="2000">
                <a:solidFill>
                  <a:schemeClr val="tx1"/>
                </a:solidFill>
                <a:latin typeface="Arial" charset="0"/>
                <a:ea typeface="ＭＳ Ｐゴシック" charset="0"/>
              </a:defRPr>
            </a:lvl6pPr>
            <a:lvl7pPr marL="2971800" indent="-228600" algn="ctr" eaLnBrk="0" fontAlgn="base" hangingPunct="0">
              <a:lnSpc>
                <a:spcPct val="90000"/>
              </a:lnSpc>
              <a:spcBef>
                <a:spcPct val="0"/>
              </a:spcBef>
              <a:spcAft>
                <a:spcPct val="0"/>
              </a:spcAft>
              <a:defRPr sz="2000">
                <a:solidFill>
                  <a:schemeClr val="tx1"/>
                </a:solidFill>
                <a:latin typeface="Arial" charset="0"/>
                <a:ea typeface="ＭＳ Ｐゴシック" charset="0"/>
              </a:defRPr>
            </a:lvl7pPr>
            <a:lvl8pPr marL="3429000" indent="-228600" algn="ctr" eaLnBrk="0" fontAlgn="base" hangingPunct="0">
              <a:lnSpc>
                <a:spcPct val="90000"/>
              </a:lnSpc>
              <a:spcBef>
                <a:spcPct val="0"/>
              </a:spcBef>
              <a:spcAft>
                <a:spcPct val="0"/>
              </a:spcAft>
              <a:defRPr sz="2000">
                <a:solidFill>
                  <a:schemeClr val="tx1"/>
                </a:solidFill>
                <a:latin typeface="Arial" charset="0"/>
                <a:ea typeface="ＭＳ Ｐゴシック" charset="0"/>
              </a:defRPr>
            </a:lvl8pPr>
            <a:lvl9pPr marL="3886200" indent="-228600" algn="ctr" eaLnBrk="0" fontAlgn="base" hangingPunct="0">
              <a:lnSpc>
                <a:spcPct val="90000"/>
              </a:lnSpc>
              <a:spcBef>
                <a:spcPct val="0"/>
              </a:spcBef>
              <a:spcAft>
                <a:spcPct val="0"/>
              </a:spcAft>
              <a:defRPr sz="2000">
                <a:solidFill>
                  <a:schemeClr val="tx1"/>
                </a:solidFill>
                <a:latin typeface="Arial" charset="0"/>
                <a:ea typeface="ＭＳ Ｐゴシック" charset="0"/>
              </a:defRPr>
            </a:lvl9pPr>
          </a:lstStyle>
          <a:p>
            <a:fld id="{F731F413-5367-9F42-BF2A-E870FC28404E}" type="slidenum">
              <a:rPr lang="en-US" sz="800">
                <a:solidFill>
                  <a:srgbClr val="CCCCCC"/>
                </a:solidFill>
              </a:rPr>
              <a:pPr/>
              <a:t>42</a:t>
            </a:fld>
            <a:endParaRPr lang="en-US" sz="800">
              <a:solidFill>
                <a:srgbClr val="CCCCCC"/>
              </a:solidFill>
            </a:endParaRPr>
          </a:p>
        </p:txBody>
      </p:sp>
    </p:spTree>
    <p:extLst>
      <p:ext uri="{BB962C8B-B14F-4D97-AF65-F5344CB8AC3E}">
        <p14:creationId xmlns:p14="http://schemas.microsoft.com/office/powerpoint/2010/main" val="2192590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74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4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74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747">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1747">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174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lnSpcReduction="10000"/>
          </a:bodyPr>
          <a:lstStyle/>
          <a:p>
            <a:r>
              <a:rPr lang="en-US" dirty="0" smtClean="0"/>
              <a:t>Critical incident reporting – integral part of risk management </a:t>
            </a:r>
          </a:p>
          <a:p>
            <a:r>
              <a:rPr lang="en-US" dirty="0" smtClean="0"/>
              <a:t>Culture of patient safety provides conducive environment</a:t>
            </a:r>
          </a:p>
          <a:p>
            <a:r>
              <a:rPr lang="en-US" dirty="0" smtClean="0"/>
              <a:t> Management support is essential and needs resources</a:t>
            </a:r>
          </a:p>
          <a:p>
            <a:r>
              <a:rPr lang="en-US" dirty="0" smtClean="0"/>
              <a:t>Aggregate, analyze and act on the incidents reported</a:t>
            </a:r>
          </a:p>
          <a:p>
            <a:r>
              <a:rPr lang="en-US" dirty="0" smtClean="0"/>
              <a:t>Increasing move from no blame to fair blame</a:t>
            </a:r>
          </a:p>
          <a:p>
            <a:endParaRPr lang="en-US" dirty="0"/>
          </a:p>
        </p:txBody>
      </p:sp>
    </p:spTree>
    <p:extLst>
      <p:ext uri="{BB962C8B-B14F-4D97-AF65-F5344CB8AC3E}">
        <p14:creationId xmlns:p14="http://schemas.microsoft.com/office/powerpoint/2010/main" val="673504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8700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73050" y="304800"/>
            <a:ext cx="8610600" cy="850900"/>
          </a:xfrm>
        </p:spPr>
        <p:txBody>
          <a:bodyPr/>
          <a:lstStyle/>
          <a:p>
            <a:r>
              <a:rPr lang="en-US" dirty="0" smtClean="0">
                <a:latin typeface="Times New Roman" charset="0"/>
              </a:rPr>
              <a:t>To err is human - USA</a:t>
            </a:r>
            <a:endParaRPr lang="en-US" dirty="0">
              <a:latin typeface="Times New Roman" charset="0"/>
            </a:endParaRPr>
          </a:p>
        </p:txBody>
      </p:sp>
      <p:sp>
        <p:nvSpPr>
          <p:cNvPr id="9219" name="Content Placeholder 2"/>
          <p:cNvSpPr>
            <a:spLocks noGrp="1"/>
          </p:cNvSpPr>
          <p:nvPr>
            <p:ph idx="1"/>
          </p:nvPr>
        </p:nvSpPr>
        <p:spPr>
          <a:xfrm>
            <a:off x="2566988" y="1236663"/>
            <a:ext cx="6224587" cy="5137150"/>
          </a:xfrm>
        </p:spPr>
        <p:txBody>
          <a:bodyPr>
            <a:normAutofit fontScale="92500"/>
          </a:bodyPr>
          <a:lstStyle/>
          <a:p>
            <a:r>
              <a:rPr lang="en-US" dirty="0">
                <a:latin typeface="Arial" charset="0"/>
              </a:rPr>
              <a:t>The Institute of Medicine (IOM) study </a:t>
            </a:r>
            <a:r>
              <a:rPr lang="ja-JP" altLang="en-US" dirty="0">
                <a:latin typeface="Arial" charset="0"/>
              </a:rPr>
              <a:t>“</a:t>
            </a:r>
            <a:r>
              <a:rPr lang="en-US" dirty="0">
                <a:latin typeface="Arial" charset="0"/>
              </a:rPr>
              <a:t>To Err is Human; Building a Safer Healthcare System</a:t>
            </a:r>
            <a:r>
              <a:rPr lang="ja-JP" altLang="en-US" dirty="0">
                <a:latin typeface="Arial" charset="0"/>
              </a:rPr>
              <a:t>”</a:t>
            </a:r>
            <a:endParaRPr lang="en-US" dirty="0">
              <a:latin typeface="Arial" charset="0"/>
            </a:endParaRPr>
          </a:p>
          <a:p>
            <a:endParaRPr lang="en-US" dirty="0" smtClean="0">
              <a:latin typeface="Arial" charset="0"/>
            </a:endParaRPr>
          </a:p>
          <a:p>
            <a:r>
              <a:rPr lang="en-US" dirty="0" smtClean="0">
                <a:latin typeface="Arial" charset="0"/>
              </a:rPr>
              <a:t>Adverse </a:t>
            </a:r>
            <a:r>
              <a:rPr lang="en-US" dirty="0">
                <a:latin typeface="Arial" charset="0"/>
              </a:rPr>
              <a:t>events occur in 2.9 to 3.7% of all hospitalizations</a:t>
            </a:r>
          </a:p>
          <a:p>
            <a:endParaRPr lang="en-US" dirty="0" smtClean="0">
              <a:latin typeface="Arial" charset="0"/>
            </a:endParaRPr>
          </a:p>
          <a:p>
            <a:r>
              <a:rPr lang="en-US" dirty="0" smtClean="0">
                <a:latin typeface="Arial" charset="0"/>
              </a:rPr>
              <a:t>44,000 </a:t>
            </a:r>
            <a:r>
              <a:rPr lang="en-US" dirty="0">
                <a:latin typeface="Arial" charset="0"/>
              </a:rPr>
              <a:t>to 98,000 patients dies a year as a result of medical </a:t>
            </a:r>
            <a:r>
              <a:rPr lang="en-US" dirty="0" smtClean="0">
                <a:latin typeface="Arial" charset="0"/>
              </a:rPr>
              <a:t>errors</a:t>
            </a:r>
            <a:endParaRPr lang="en-US" dirty="0">
              <a:latin typeface="Arial" charset="0"/>
            </a:endParaRPr>
          </a:p>
        </p:txBody>
      </p:sp>
      <p:sp>
        <p:nvSpPr>
          <p:cNvPr id="922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charset="0"/>
                <a:ea typeface="ＭＳ Ｐゴシック" charset="0"/>
              </a:defRPr>
            </a:lvl1pPr>
            <a:lvl2pPr marL="742950" indent="-285750">
              <a:defRPr sz="2000">
                <a:solidFill>
                  <a:schemeClr val="tx1"/>
                </a:solidFill>
                <a:latin typeface="Arial" charset="0"/>
                <a:ea typeface="ＭＳ Ｐゴシック" charset="0"/>
              </a:defRPr>
            </a:lvl2pPr>
            <a:lvl3pPr marL="1143000" indent="-228600">
              <a:defRPr sz="2000">
                <a:solidFill>
                  <a:schemeClr val="tx1"/>
                </a:solidFill>
                <a:latin typeface="Arial" charset="0"/>
                <a:ea typeface="ＭＳ Ｐゴシック" charset="0"/>
              </a:defRPr>
            </a:lvl3pPr>
            <a:lvl4pPr marL="1600200" indent="-228600">
              <a:defRPr sz="2000">
                <a:solidFill>
                  <a:schemeClr val="tx1"/>
                </a:solidFill>
                <a:latin typeface="Arial" charset="0"/>
                <a:ea typeface="ＭＳ Ｐゴシック" charset="0"/>
              </a:defRPr>
            </a:lvl4pPr>
            <a:lvl5pPr marL="2057400" indent="-228600">
              <a:defRPr sz="2000">
                <a:solidFill>
                  <a:schemeClr val="tx1"/>
                </a:solidFill>
                <a:latin typeface="Arial" charset="0"/>
                <a:ea typeface="ＭＳ Ｐゴシック" charset="0"/>
              </a:defRPr>
            </a:lvl5pPr>
            <a:lvl6pPr marL="2514600" indent="-228600" algn="ctr" eaLnBrk="0" fontAlgn="base" hangingPunct="0">
              <a:lnSpc>
                <a:spcPct val="90000"/>
              </a:lnSpc>
              <a:spcBef>
                <a:spcPct val="0"/>
              </a:spcBef>
              <a:spcAft>
                <a:spcPct val="0"/>
              </a:spcAft>
              <a:defRPr sz="2000">
                <a:solidFill>
                  <a:schemeClr val="tx1"/>
                </a:solidFill>
                <a:latin typeface="Arial" charset="0"/>
                <a:ea typeface="ＭＳ Ｐゴシック" charset="0"/>
              </a:defRPr>
            </a:lvl6pPr>
            <a:lvl7pPr marL="2971800" indent="-228600" algn="ctr" eaLnBrk="0" fontAlgn="base" hangingPunct="0">
              <a:lnSpc>
                <a:spcPct val="90000"/>
              </a:lnSpc>
              <a:spcBef>
                <a:spcPct val="0"/>
              </a:spcBef>
              <a:spcAft>
                <a:spcPct val="0"/>
              </a:spcAft>
              <a:defRPr sz="2000">
                <a:solidFill>
                  <a:schemeClr val="tx1"/>
                </a:solidFill>
                <a:latin typeface="Arial" charset="0"/>
                <a:ea typeface="ＭＳ Ｐゴシック" charset="0"/>
              </a:defRPr>
            </a:lvl7pPr>
            <a:lvl8pPr marL="3429000" indent="-228600" algn="ctr" eaLnBrk="0" fontAlgn="base" hangingPunct="0">
              <a:lnSpc>
                <a:spcPct val="90000"/>
              </a:lnSpc>
              <a:spcBef>
                <a:spcPct val="0"/>
              </a:spcBef>
              <a:spcAft>
                <a:spcPct val="0"/>
              </a:spcAft>
              <a:defRPr sz="2000">
                <a:solidFill>
                  <a:schemeClr val="tx1"/>
                </a:solidFill>
                <a:latin typeface="Arial" charset="0"/>
                <a:ea typeface="ＭＳ Ｐゴシック" charset="0"/>
              </a:defRPr>
            </a:lvl8pPr>
            <a:lvl9pPr marL="3886200" indent="-228600" algn="ctr" eaLnBrk="0" fontAlgn="base" hangingPunct="0">
              <a:lnSpc>
                <a:spcPct val="90000"/>
              </a:lnSpc>
              <a:spcBef>
                <a:spcPct val="0"/>
              </a:spcBef>
              <a:spcAft>
                <a:spcPct val="0"/>
              </a:spcAft>
              <a:defRPr sz="2000">
                <a:solidFill>
                  <a:schemeClr val="tx1"/>
                </a:solidFill>
                <a:latin typeface="Arial" charset="0"/>
                <a:ea typeface="ＭＳ Ｐゴシック" charset="0"/>
              </a:defRPr>
            </a:lvl9pPr>
          </a:lstStyle>
          <a:p>
            <a:fld id="{36824073-48EF-F44F-A017-C4173ACBC51C}" type="slidenum">
              <a:rPr lang="en-US" sz="800">
                <a:solidFill>
                  <a:srgbClr val="CCCCCC"/>
                </a:solidFill>
              </a:rPr>
              <a:pPr/>
              <a:t>5</a:t>
            </a:fld>
            <a:endParaRPr lang="en-US" sz="800">
              <a:solidFill>
                <a:srgbClr val="CCCCCC"/>
              </a:solidFill>
            </a:endParaRPr>
          </a:p>
        </p:txBody>
      </p:sp>
      <p:pic>
        <p:nvPicPr>
          <p:cNvPr id="9221" name="Picture 2" descr="http://images.nap.edu/images/minicov/0309068371.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263" y="1931988"/>
            <a:ext cx="1854200" cy="255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9494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49C707E-2293-8A46-A28D-DFC607484286}" type="slidenum">
              <a:rPr lang="en-GB"/>
              <a:pPr/>
              <a:t>6</a:t>
            </a:fld>
            <a:endParaRPr lang="en-GB"/>
          </a:p>
        </p:txBody>
      </p:sp>
      <p:sp>
        <p:nvSpPr>
          <p:cNvPr id="36866" name="Rectangle 2"/>
          <p:cNvSpPr>
            <a:spLocks noGrp="1" noChangeArrowheads="1"/>
          </p:cNvSpPr>
          <p:nvPr>
            <p:ph type="title"/>
          </p:nvPr>
        </p:nvSpPr>
        <p:spPr/>
        <p:txBody>
          <a:bodyPr>
            <a:normAutofit fontScale="90000"/>
          </a:bodyPr>
          <a:lstStyle/>
          <a:p>
            <a:r>
              <a:rPr lang="en-GB" sz="4000" dirty="0" smtClean="0"/>
              <a:t/>
            </a:r>
            <a:br>
              <a:rPr lang="en-GB" sz="4000" dirty="0" smtClean="0"/>
            </a:br>
            <a:r>
              <a:rPr lang="en-GB" sz="4000" dirty="0" smtClean="0"/>
              <a:t>Extent </a:t>
            </a:r>
            <a:r>
              <a:rPr lang="en-GB" sz="4000" dirty="0"/>
              <a:t>and Nature of Adverse Events in </a:t>
            </a:r>
            <a:r>
              <a:rPr lang="en-GB" sz="4000" dirty="0" smtClean="0"/>
              <a:t>Healthcare </a:t>
            </a:r>
            <a:r>
              <a:rPr lang="en-GB" sz="4000" dirty="0"/>
              <a:t>- (UK NHS)</a:t>
            </a:r>
            <a:br>
              <a:rPr lang="en-GB" sz="4000" dirty="0"/>
            </a:br>
            <a:endParaRPr lang="en-GB" sz="4000" dirty="0"/>
          </a:p>
        </p:txBody>
      </p:sp>
      <p:sp>
        <p:nvSpPr>
          <p:cNvPr id="36867" name="Rectangle 3"/>
          <p:cNvSpPr>
            <a:spLocks noGrp="1" noChangeArrowheads="1"/>
          </p:cNvSpPr>
          <p:nvPr>
            <p:ph type="body" idx="1"/>
          </p:nvPr>
        </p:nvSpPr>
        <p:spPr/>
        <p:txBody>
          <a:bodyPr/>
          <a:lstStyle/>
          <a:p>
            <a:pPr marL="0" indent="0">
              <a:buNone/>
            </a:pPr>
            <a:endParaRPr lang="en-GB" sz="2400" dirty="0"/>
          </a:p>
          <a:p>
            <a:r>
              <a:rPr lang="en-GB" sz="2800" dirty="0"/>
              <a:t>850,000 adverse events per year </a:t>
            </a:r>
            <a:endParaRPr lang="en-GB" sz="2800" dirty="0" smtClean="0"/>
          </a:p>
          <a:p>
            <a:r>
              <a:rPr lang="en-GB" sz="2800" dirty="0" smtClean="0"/>
              <a:t>44,000 </a:t>
            </a:r>
            <a:r>
              <a:rPr lang="en-GB" sz="2800" dirty="0"/>
              <a:t>incidents fatal</a:t>
            </a:r>
          </a:p>
          <a:p>
            <a:r>
              <a:rPr lang="en-GB" sz="2800" dirty="0"/>
              <a:t>Half are preventable</a:t>
            </a:r>
          </a:p>
          <a:p>
            <a:r>
              <a:rPr lang="en-GB" sz="2800" dirty="0"/>
              <a:t>Accounts for 10% of admissions</a:t>
            </a:r>
          </a:p>
          <a:p>
            <a:r>
              <a:rPr lang="en-GB" sz="2800" dirty="0"/>
              <a:t>Costs the service an estimated £2 billion per year (additional hospital stays alone, not taking into account human or wider economic costs e.g. litigation)</a:t>
            </a:r>
          </a:p>
        </p:txBody>
      </p:sp>
    </p:spTree>
    <p:extLst>
      <p:ext uri="{BB962C8B-B14F-4D97-AF65-F5344CB8AC3E}">
        <p14:creationId xmlns:p14="http://schemas.microsoft.com/office/powerpoint/2010/main" val="4469135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33375" y="369888"/>
            <a:ext cx="8283575" cy="742950"/>
          </a:xfrm>
        </p:spPr>
        <p:txBody>
          <a:bodyPr/>
          <a:lstStyle/>
          <a:p>
            <a:r>
              <a:rPr lang="en-US" sz="4000">
                <a:latin typeface="Times New Roman" charset="0"/>
              </a:rPr>
              <a:t>IOM Report</a:t>
            </a:r>
          </a:p>
        </p:txBody>
      </p:sp>
      <p:sp>
        <p:nvSpPr>
          <p:cNvPr id="10243" name="Rectangle 3"/>
          <p:cNvSpPr>
            <a:spLocks noGrp="1" noChangeArrowheads="1"/>
          </p:cNvSpPr>
          <p:nvPr>
            <p:ph type="body" sz="half" idx="2"/>
          </p:nvPr>
        </p:nvSpPr>
        <p:spPr>
          <a:xfrm>
            <a:off x="263525" y="1160463"/>
            <a:ext cx="8575675" cy="5468937"/>
          </a:xfrm>
        </p:spPr>
        <p:txBody>
          <a:bodyPr/>
          <a:lstStyle/>
          <a:p>
            <a:r>
              <a:rPr lang="en-US" sz="3600" dirty="0">
                <a:solidFill>
                  <a:srgbClr val="1C1C1C"/>
                </a:solidFill>
                <a:latin typeface="Arial" charset="0"/>
              </a:rPr>
              <a:t>The IOM report made a number of recommendation on patient safety</a:t>
            </a:r>
          </a:p>
          <a:p>
            <a:r>
              <a:rPr lang="en-US" sz="3600" dirty="0">
                <a:solidFill>
                  <a:srgbClr val="1C1C1C"/>
                </a:solidFill>
                <a:latin typeface="Arial" charset="0"/>
              </a:rPr>
              <a:t>Facilities should have a  non-punitive system to </a:t>
            </a:r>
            <a:r>
              <a:rPr lang="en-US" sz="3600" dirty="0">
                <a:solidFill>
                  <a:srgbClr val="FF0000"/>
                </a:solidFill>
                <a:latin typeface="Arial" charset="0"/>
              </a:rPr>
              <a:t>report and analyze errors</a:t>
            </a:r>
          </a:p>
          <a:p>
            <a:r>
              <a:rPr lang="en-US" sz="3600" dirty="0">
                <a:solidFill>
                  <a:srgbClr val="1C1C1C"/>
                </a:solidFill>
                <a:latin typeface="Arial" charset="0"/>
              </a:rPr>
              <a:t>A team should be assembled</a:t>
            </a:r>
          </a:p>
          <a:p>
            <a:pPr lvl="1"/>
            <a:r>
              <a:rPr lang="en-US" sz="3200" dirty="0">
                <a:solidFill>
                  <a:srgbClr val="1C1C1C"/>
                </a:solidFill>
                <a:latin typeface="Arial" charset="0"/>
              </a:rPr>
              <a:t>Team work can improve patient safety</a:t>
            </a:r>
          </a:p>
          <a:p>
            <a:r>
              <a:rPr lang="en-US" sz="3600" dirty="0">
                <a:solidFill>
                  <a:srgbClr val="1C1C1C"/>
                </a:solidFill>
                <a:latin typeface="Arial" charset="0"/>
              </a:rPr>
              <a:t>Safety program should be initiated using well established safety research</a:t>
            </a:r>
            <a:endParaRPr lang="en-US" sz="3600" dirty="0">
              <a:latin typeface="Arial" charset="0"/>
            </a:endParaRPr>
          </a:p>
        </p:txBody>
      </p:sp>
    </p:spTree>
    <p:extLst>
      <p:ext uri="{BB962C8B-B14F-4D97-AF65-F5344CB8AC3E}">
        <p14:creationId xmlns:p14="http://schemas.microsoft.com/office/powerpoint/2010/main" val="3783058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0938745-B9A1-B449-A8DE-238BBF40524D}" type="slidenum">
              <a:rPr lang="en-GB"/>
              <a:pPr/>
              <a:t>8</a:t>
            </a:fld>
            <a:endParaRPr lang="en-GB"/>
          </a:p>
        </p:txBody>
      </p:sp>
      <p:sp>
        <p:nvSpPr>
          <p:cNvPr id="64514" name="Rectangle 2"/>
          <p:cNvSpPr>
            <a:spLocks noGrp="1" noChangeArrowheads="1"/>
          </p:cNvSpPr>
          <p:nvPr>
            <p:ph type="title"/>
          </p:nvPr>
        </p:nvSpPr>
        <p:spPr/>
        <p:txBody>
          <a:bodyPr/>
          <a:lstStyle/>
          <a:p>
            <a:r>
              <a:rPr lang="en-GB" sz="4000"/>
              <a:t>Personal vs System Approach</a:t>
            </a:r>
          </a:p>
        </p:txBody>
      </p:sp>
      <p:sp>
        <p:nvSpPr>
          <p:cNvPr id="64515" name="Rectangle 3"/>
          <p:cNvSpPr>
            <a:spLocks noGrp="1" noChangeArrowheads="1"/>
          </p:cNvSpPr>
          <p:nvPr>
            <p:ph type="body" idx="1"/>
          </p:nvPr>
        </p:nvSpPr>
        <p:spPr>
          <a:xfrm>
            <a:off x="269875" y="1417638"/>
            <a:ext cx="8416925" cy="4887913"/>
          </a:xfrm>
        </p:spPr>
        <p:txBody>
          <a:bodyPr/>
          <a:lstStyle/>
          <a:p>
            <a:pPr>
              <a:lnSpc>
                <a:spcPct val="80000"/>
              </a:lnSpc>
            </a:pPr>
            <a:r>
              <a:rPr lang="en-GB" sz="2400" dirty="0"/>
              <a:t>Personal approach </a:t>
            </a:r>
          </a:p>
          <a:p>
            <a:pPr lvl="1">
              <a:lnSpc>
                <a:spcPct val="80000"/>
              </a:lnSpc>
            </a:pPr>
            <a:r>
              <a:rPr lang="en-GB" sz="2000" dirty="0"/>
              <a:t>focuses on the unsafe acts</a:t>
            </a:r>
          </a:p>
          <a:p>
            <a:pPr lvl="1">
              <a:lnSpc>
                <a:spcPct val="80000"/>
              </a:lnSpc>
            </a:pPr>
            <a:r>
              <a:rPr lang="ja-JP" altLang="en-GB" sz="2000" dirty="0">
                <a:latin typeface="Arial"/>
              </a:rPr>
              <a:t>“</a:t>
            </a:r>
            <a:r>
              <a:rPr lang="en-GB" sz="2000" dirty="0"/>
              <a:t>sharp end</a:t>
            </a:r>
            <a:r>
              <a:rPr lang="ja-JP" altLang="en-GB" sz="2000" dirty="0">
                <a:latin typeface="Arial"/>
              </a:rPr>
              <a:t>”</a:t>
            </a:r>
            <a:r>
              <a:rPr lang="en-GB" sz="2000" dirty="0"/>
              <a:t>- name and shame</a:t>
            </a:r>
          </a:p>
          <a:p>
            <a:pPr>
              <a:lnSpc>
                <a:spcPct val="80000"/>
              </a:lnSpc>
            </a:pPr>
            <a:r>
              <a:rPr lang="en-GB" sz="2400" dirty="0"/>
              <a:t>System approach</a:t>
            </a:r>
          </a:p>
          <a:p>
            <a:pPr lvl="1">
              <a:lnSpc>
                <a:spcPct val="80000"/>
              </a:lnSpc>
            </a:pPr>
            <a:r>
              <a:rPr lang="en-GB" sz="2000" dirty="0"/>
              <a:t>errors seen as consequence not cause</a:t>
            </a:r>
          </a:p>
          <a:p>
            <a:pPr lvl="1">
              <a:lnSpc>
                <a:spcPct val="80000"/>
              </a:lnSpc>
            </a:pPr>
            <a:r>
              <a:rPr lang="en-GB" sz="2000" dirty="0"/>
              <a:t>aim to build defences and safeguards</a:t>
            </a:r>
          </a:p>
          <a:p>
            <a:pPr lvl="1">
              <a:lnSpc>
                <a:spcPct val="80000"/>
              </a:lnSpc>
            </a:pPr>
            <a:endParaRPr lang="en-GB" sz="2000" dirty="0"/>
          </a:p>
          <a:p>
            <a:pPr>
              <a:lnSpc>
                <a:spcPct val="80000"/>
              </a:lnSpc>
            </a:pPr>
            <a:r>
              <a:rPr lang="en-GB" sz="2400" dirty="0"/>
              <a:t>Health care – now learning from other industries</a:t>
            </a:r>
          </a:p>
          <a:p>
            <a:pPr>
              <a:lnSpc>
                <a:spcPct val="80000"/>
              </a:lnSpc>
            </a:pPr>
            <a:r>
              <a:rPr lang="en-GB" sz="2400" dirty="0"/>
              <a:t>High technology systems have many defensive layers - like a Swiss cheese</a:t>
            </a:r>
          </a:p>
          <a:p>
            <a:pPr>
              <a:lnSpc>
                <a:spcPct val="80000"/>
              </a:lnSpc>
            </a:pPr>
            <a:r>
              <a:rPr lang="en-GB" sz="2400" dirty="0"/>
              <a:t>Active failures</a:t>
            </a:r>
          </a:p>
          <a:p>
            <a:pPr algn="l">
              <a:lnSpc>
                <a:spcPct val="80000"/>
              </a:lnSpc>
            </a:pPr>
            <a:r>
              <a:rPr lang="en-GB" sz="2400" dirty="0"/>
              <a:t>Latent conditions</a:t>
            </a:r>
            <a:r>
              <a:rPr lang="en-GB" sz="2800" dirty="0"/>
              <a:t>											</a:t>
            </a:r>
            <a:r>
              <a:rPr lang="en-GB" sz="1800" i="1" dirty="0"/>
              <a:t>Reason BMJ March 2000</a:t>
            </a:r>
          </a:p>
          <a:p>
            <a:pPr>
              <a:lnSpc>
                <a:spcPct val="80000"/>
              </a:lnSpc>
            </a:pPr>
            <a:endParaRPr lang="en-GB" sz="1800" i="1" dirty="0"/>
          </a:p>
        </p:txBody>
      </p:sp>
    </p:spTree>
    <p:extLst>
      <p:ext uri="{BB962C8B-B14F-4D97-AF65-F5344CB8AC3E}">
        <p14:creationId xmlns:p14="http://schemas.microsoft.com/office/powerpoint/2010/main" val="2803345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515">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4515">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4515">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451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Slide Number Placeholder 3"/>
          <p:cNvSpPr>
            <a:spLocks noGrp="1"/>
          </p:cNvSpPr>
          <p:nvPr>
            <p:ph type="sldNum" sz="quarter" idx="12"/>
          </p:nvPr>
        </p:nvSpPr>
        <p:spPr/>
        <p:txBody>
          <a:bodyPr/>
          <a:lstStyle/>
          <a:p>
            <a:fld id="{FF491A53-C72A-C446-B8A5-ECD242A84866}" type="slidenum">
              <a:rPr lang="en-GB"/>
              <a:pPr/>
              <a:t>9</a:t>
            </a:fld>
            <a:endParaRPr lang="en-GB"/>
          </a:p>
        </p:txBody>
      </p:sp>
      <p:sp>
        <p:nvSpPr>
          <p:cNvPr id="67586" name="Line 2"/>
          <p:cNvSpPr>
            <a:spLocks noChangeShapeType="1"/>
          </p:cNvSpPr>
          <p:nvPr/>
        </p:nvSpPr>
        <p:spPr bwMode="auto">
          <a:xfrm flipH="1">
            <a:off x="6426200" y="3008313"/>
            <a:ext cx="957263" cy="1609725"/>
          </a:xfrm>
          <a:prstGeom prst="line">
            <a:avLst/>
          </a:prstGeom>
          <a:noFill/>
          <a:ln w="254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587" name="Freeform 3"/>
          <p:cNvSpPr>
            <a:spLocks/>
          </p:cNvSpPr>
          <p:nvPr/>
        </p:nvSpPr>
        <p:spPr bwMode="auto">
          <a:xfrm>
            <a:off x="6391275" y="4559300"/>
            <a:ext cx="96838" cy="120650"/>
          </a:xfrm>
          <a:custGeom>
            <a:avLst/>
            <a:gdLst>
              <a:gd name="T0" fmla="*/ 65 w 66"/>
              <a:gd name="T1" fmla="*/ 36 h 76"/>
              <a:gd name="T2" fmla="*/ 0 w 66"/>
              <a:gd name="T3" fmla="*/ 75 h 76"/>
              <a:gd name="T4" fmla="*/ 8 w 66"/>
              <a:gd name="T5" fmla="*/ 0 h 76"/>
              <a:gd name="T6" fmla="*/ 24 w 66"/>
              <a:gd name="T7" fmla="*/ 37 h 76"/>
              <a:gd name="T8" fmla="*/ 65 w 66"/>
              <a:gd name="T9" fmla="*/ 36 h 76"/>
            </a:gdLst>
            <a:ahLst/>
            <a:cxnLst>
              <a:cxn ang="0">
                <a:pos x="T0" y="T1"/>
              </a:cxn>
              <a:cxn ang="0">
                <a:pos x="T2" y="T3"/>
              </a:cxn>
              <a:cxn ang="0">
                <a:pos x="T4" y="T5"/>
              </a:cxn>
              <a:cxn ang="0">
                <a:pos x="T6" y="T7"/>
              </a:cxn>
              <a:cxn ang="0">
                <a:pos x="T8" y="T9"/>
              </a:cxn>
            </a:cxnLst>
            <a:rect l="0" t="0" r="r" b="b"/>
            <a:pathLst>
              <a:path w="66" h="76">
                <a:moveTo>
                  <a:pt x="65" y="36"/>
                </a:moveTo>
                <a:lnTo>
                  <a:pt x="0" y="75"/>
                </a:lnTo>
                <a:lnTo>
                  <a:pt x="8" y="0"/>
                </a:lnTo>
                <a:lnTo>
                  <a:pt x="24" y="37"/>
                </a:lnTo>
                <a:lnTo>
                  <a:pt x="65" y="36"/>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588" name="Rectangle 4"/>
          <p:cNvSpPr>
            <a:spLocks noChangeArrowheads="1"/>
          </p:cNvSpPr>
          <p:nvPr/>
        </p:nvSpPr>
        <p:spPr bwMode="auto">
          <a:xfrm>
            <a:off x="7256463" y="2573338"/>
            <a:ext cx="1368425" cy="442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GB" sz="2300" b="1">
                <a:solidFill>
                  <a:srgbClr val="000000"/>
                </a:solidFill>
              </a:rPr>
              <a:t>Defences</a:t>
            </a:r>
          </a:p>
        </p:txBody>
      </p:sp>
      <p:sp>
        <p:nvSpPr>
          <p:cNvPr id="67589" name="Rectangle 5"/>
          <p:cNvSpPr>
            <a:spLocks noChangeArrowheads="1"/>
          </p:cNvSpPr>
          <p:nvPr/>
        </p:nvSpPr>
        <p:spPr bwMode="auto">
          <a:xfrm>
            <a:off x="7331075" y="2925763"/>
            <a:ext cx="1217613" cy="442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GB" sz="2300" b="1">
                <a:solidFill>
                  <a:srgbClr val="000000"/>
                </a:solidFill>
              </a:rPr>
              <a:t>in depth</a:t>
            </a:r>
          </a:p>
        </p:txBody>
      </p:sp>
      <p:sp>
        <p:nvSpPr>
          <p:cNvPr id="67590" name="Freeform 6"/>
          <p:cNvSpPr>
            <a:spLocks/>
          </p:cNvSpPr>
          <p:nvPr/>
        </p:nvSpPr>
        <p:spPr bwMode="auto">
          <a:xfrm>
            <a:off x="6191250" y="4478338"/>
            <a:ext cx="2784475" cy="1765300"/>
          </a:xfrm>
          <a:custGeom>
            <a:avLst/>
            <a:gdLst>
              <a:gd name="T0" fmla="*/ 1894 w 1899"/>
              <a:gd name="T1" fmla="*/ 499 h 1112"/>
              <a:gd name="T2" fmla="*/ 1856 w 1899"/>
              <a:gd name="T3" fmla="*/ 390 h 1112"/>
              <a:gd name="T4" fmla="*/ 1784 w 1899"/>
              <a:gd name="T5" fmla="*/ 291 h 1112"/>
              <a:gd name="T6" fmla="*/ 1682 w 1899"/>
              <a:gd name="T7" fmla="*/ 202 h 1112"/>
              <a:gd name="T8" fmla="*/ 1553 w 1899"/>
              <a:gd name="T9" fmla="*/ 127 h 1112"/>
              <a:gd name="T10" fmla="*/ 1402 w 1899"/>
              <a:gd name="T11" fmla="*/ 67 h 1112"/>
              <a:gd name="T12" fmla="*/ 1231 w 1899"/>
              <a:gd name="T13" fmla="*/ 25 h 1112"/>
              <a:gd name="T14" fmla="*/ 1046 w 1899"/>
              <a:gd name="T15" fmla="*/ 3 h 1112"/>
              <a:gd name="T16" fmla="*/ 852 w 1899"/>
              <a:gd name="T17" fmla="*/ 3 h 1112"/>
              <a:gd name="T18" fmla="*/ 666 w 1899"/>
              <a:gd name="T19" fmla="*/ 25 h 1112"/>
              <a:gd name="T20" fmla="*/ 496 w 1899"/>
              <a:gd name="T21" fmla="*/ 67 h 1112"/>
              <a:gd name="T22" fmla="*/ 345 w 1899"/>
              <a:gd name="T23" fmla="*/ 127 h 1112"/>
              <a:gd name="T24" fmla="*/ 216 w 1899"/>
              <a:gd name="T25" fmla="*/ 202 h 1112"/>
              <a:gd name="T26" fmla="*/ 114 w 1899"/>
              <a:gd name="T27" fmla="*/ 291 h 1112"/>
              <a:gd name="T28" fmla="*/ 42 w 1899"/>
              <a:gd name="T29" fmla="*/ 390 h 1112"/>
              <a:gd name="T30" fmla="*/ 4 w 1899"/>
              <a:gd name="T31" fmla="*/ 499 h 1112"/>
              <a:gd name="T32" fmla="*/ 4 w 1899"/>
              <a:gd name="T33" fmla="*/ 612 h 1112"/>
              <a:gd name="T34" fmla="*/ 42 w 1899"/>
              <a:gd name="T35" fmla="*/ 721 h 1112"/>
              <a:gd name="T36" fmla="*/ 114 w 1899"/>
              <a:gd name="T37" fmla="*/ 820 h 1112"/>
              <a:gd name="T38" fmla="*/ 216 w 1899"/>
              <a:gd name="T39" fmla="*/ 909 h 1112"/>
              <a:gd name="T40" fmla="*/ 345 w 1899"/>
              <a:gd name="T41" fmla="*/ 984 h 1112"/>
              <a:gd name="T42" fmla="*/ 496 w 1899"/>
              <a:gd name="T43" fmla="*/ 1044 h 1112"/>
              <a:gd name="T44" fmla="*/ 666 w 1899"/>
              <a:gd name="T45" fmla="*/ 1086 h 1112"/>
              <a:gd name="T46" fmla="*/ 852 w 1899"/>
              <a:gd name="T47" fmla="*/ 1108 h 1112"/>
              <a:gd name="T48" fmla="*/ 1046 w 1899"/>
              <a:gd name="T49" fmla="*/ 1108 h 1112"/>
              <a:gd name="T50" fmla="*/ 1231 w 1899"/>
              <a:gd name="T51" fmla="*/ 1086 h 1112"/>
              <a:gd name="T52" fmla="*/ 1402 w 1899"/>
              <a:gd name="T53" fmla="*/ 1044 h 1112"/>
              <a:gd name="T54" fmla="*/ 1553 w 1899"/>
              <a:gd name="T55" fmla="*/ 984 h 1112"/>
              <a:gd name="T56" fmla="*/ 1682 w 1899"/>
              <a:gd name="T57" fmla="*/ 909 h 1112"/>
              <a:gd name="T58" fmla="*/ 1784 w 1899"/>
              <a:gd name="T59" fmla="*/ 820 h 1112"/>
              <a:gd name="T60" fmla="*/ 1856 w 1899"/>
              <a:gd name="T61" fmla="*/ 721 h 1112"/>
              <a:gd name="T62" fmla="*/ 1894 w 1899"/>
              <a:gd name="T63" fmla="*/ 612 h 1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99" h="1112">
                <a:moveTo>
                  <a:pt x="1898" y="556"/>
                </a:moveTo>
                <a:lnTo>
                  <a:pt x="1894" y="499"/>
                </a:lnTo>
                <a:lnTo>
                  <a:pt x="1879" y="444"/>
                </a:lnTo>
                <a:lnTo>
                  <a:pt x="1856" y="390"/>
                </a:lnTo>
                <a:lnTo>
                  <a:pt x="1824" y="340"/>
                </a:lnTo>
                <a:lnTo>
                  <a:pt x="1784" y="291"/>
                </a:lnTo>
                <a:lnTo>
                  <a:pt x="1736" y="245"/>
                </a:lnTo>
                <a:lnTo>
                  <a:pt x="1682" y="202"/>
                </a:lnTo>
                <a:lnTo>
                  <a:pt x="1620" y="163"/>
                </a:lnTo>
                <a:lnTo>
                  <a:pt x="1553" y="127"/>
                </a:lnTo>
                <a:lnTo>
                  <a:pt x="1480" y="95"/>
                </a:lnTo>
                <a:lnTo>
                  <a:pt x="1402" y="67"/>
                </a:lnTo>
                <a:lnTo>
                  <a:pt x="1318" y="44"/>
                </a:lnTo>
                <a:lnTo>
                  <a:pt x="1231" y="25"/>
                </a:lnTo>
                <a:lnTo>
                  <a:pt x="1140" y="12"/>
                </a:lnTo>
                <a:lnTo>
                  <a:pt x="1046" y="3"/>
                </a:lnTo>
                <a:lnTo>
                  <a:pt x="949" y="0"/>
                </a:lnTo>
                <a:lnTo>
                  <a:pt x="852" y="3"/>
                </a:lnTo>
                <a:lnTo>
                  <a:pt x="757" y="12"/>
                </a:lnTo>
                <a:lnTo>
                  <a:pt x="666" y="25"/>
                </a:lnTo>
                <a:lnTo>
                  <a:pt x="579" y="44"/>
                </a:lnTo>
                <a:lnTo>
                  <a:pt x="496" y="67"/>
                </a:lnTo>
                <a:lnTo>
                  <a:pt x="418" y="95"/>
                </a:lnTo>
                <a:lnTo>
                  <a:pt x="345" y="127"/>
                </a:lnTo>
                <a:lnTo>
                  <a:pt x="277" y="163"/>
                </a:lnTo>
                <a:lnTo>
                  <a:pt x="216" y="202"/>
                </a:lnTo>
                <a:lnTo>
                  <a:pt x="162" y="245"/>
                </a:lnTo>
                <a:lnTo>
                  <a:pt x="114" y="291"/>
                </a:lnTo>
                <a:lnTo>
                  <a:pt x="74" y="340"/>
                </a:lnTo>
                <a:lnTo>
                  <a:pt x="42" y="390"/>
                </a:lnTo>
                <a:lnTo>
                  <a:pt x="19" y="444"/>
                </a:lnTo>
                <a:lnTo>
                  <a:pt x="4" y="499"/>
                </a:lnTo>
                <a:lnTo>
                  <a:pt x="0" y="556"/>
                </a:lnTo>
                <a:lnTo>
                  <a:pt x="4" y="612"/>
                </a:lnTo>
                <a:lnTo>
                  <a:pt x="19" y="667"/>
                </a:lnTo>
                <a:lnTo>
                  <a:pt x="42" y="721"/>
                </a:lnTo>
                <a:lnTo>
                  <a:pt x="74" y="772"/>
                </a:lnTo>
                <a:lnTo>
                  <a:pt x="114" y="820"/>
                </a:lnTo>
                <a:lnTo>
                  <a:pt x="162" y="866"/>
                </a:lnTo>
                <a:lnTo>
                  <a:pt x="216" y="909"/>
                </a:lnTo>
                <a:lnTo>
                  <a:pt x="277" y="948"/>
                </a:lnTo>
                <a:lnTo>
                  <a:pt x="345" y="984"/>
                </a:lnTo>
                <a:lnTo>
                  <a:pt x="418" y="1016"/>
                </a:lnTo>
                <a:lnTo>
                  <a:pt x="496" y="1044"/>
                </a:lnTo>
                <a:lnTo>
                  <a:pt x="579" y="1067"/>
                </a:lnTo>
                <a:lnTo>
                  <a:pt x="666" y="1086"/>
                </a:lnTo>
                <a:lnTo>
                  <a:pt x="757" y="1100"/>
                </a:lnTo>
                <a:lnTo>
                  <a:pt x="852" y="1108"/>
                </a:lnTo>
                <a:lnTo>
                  <a:pt x="949" y="1111"/>
                </a:lnTo>
                <a:lnTo>
                  <a:pt x="1046" y="1108"/>
                </a:lnTo>
                <a:lnTo>
                  <a:pt x="1140" y="1100"/>
                </a:lnTo>
                <a:lnTo>
                  <a:pt x="1231" y="1086"/>
                </a:lnTo>
                <a:lnTo>
                  <a:pt x="1318" y="1067"/>
                </a:lnTo>
                <a:lnTo>
                  <a:pt x="1402" y="1044"/>
                </a:lnTo>
                <a:lnTo>
                  <a:pt x="1480" y="1016"/>
                </a:lnTo>
                <a:lnTo>
                  <a:pt x="1553" y="984"/>
                </a:lnTo>
                <a:lnTo>
                  <a:pt x="1620" y="948"/>
                </a:lnTo>
                <a:lnTo>
                  <a:pt x="1682" y="909"/>
                </a:lnTo>
                <a:lnTo>
                  <a:pt x="1736" y="866"/>
                </a:lnTo>
                <a:lnTo>
                  <a:pt x="1784" y="820"/>
                </a:lnTo>
                <a:lnTo>
                  <a:pt x="1824" y="772"/>
                </a:lnTo>
                <a:lnTo>
                  <a:pt x="1856" y="721"/>
                </a:lnTo>
                <a:lnTo>
                  <a:pt x="1879" y="667"/>
                </a:lnTo>
                <a:lnTo>
                  <a:pt x="1894" y="612"/>
                </a:lnTo>
                <a:lnTo>
                  <a:pt x="1898" y="556"/>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591" name="Freeform 7"/>
          <p:cNvSpPr>
            <a:spLocks/>
          </p:cNvSpPr>
          <p:nvPr/>
        </p:nvSpPr>
        <p:spPr bwMode="auto">
          <a:xfrm>
            <a:off x="5699125" y="4706938"/>
            <a:ext cx="2784475" cy="1765300"/>
          </a:xfrm>
          <a:custGeom>
            <a:avLst/>
            <a:gdLst>
              <a:gd name="T0" fmla="*/ 1894 w 1899"/>
              <a:gd name="T1" fmla="*/ 499 h 1112"/>
              <a:gd name="T2" fmla="*/ 1856 w 1899"/>
              <a:gd name="T3" fmla="*/ 390 h 1112"/>
              <a:gd name="T4" fmla="*/ 1784 w 1899"/>
              <a:gd name="T5" fmla="*/ 291 h 1112"/>
              <a:gd name="T6" fmla="*/ 1682 w 1899"/>
              <a:gd name="T7" fmla="*/ 202 h 1112"/>
              <a:gd name="T8" fmla="*/ 1553 w 1899"/>
              <a:gd name="T9" fmla="*/ 127 h 1112"/>
              <a:gd name="T10" fmla="*/ 1402 w 1899"/>
              <a:gd name="T11" fmla="*/ 67 h 1112"/>
              <a:gd name="T12" fmla="*/ 1231 w 1899"/>
              <a:gd name="T13" fmla="*/ 25 h 1112"/>
              <a:gd name="T14" fmla="*/ 1046 w 1899"/>
              <a:gd name="T15" fmla="*/ 3 h 1112"/>
              <a:gd name="T16" fmla="*/ 852 w 1899"/>
              <a:gd name="T17" fmla="*/ 3 h 1112"/>
              <a:gd name="T18" fmla="*/ 666 w 1899"/>
              <a:gd name="T19" fmla="*/ 25 h 1112"/>
              <a:gd name="T20" fmla="*/ 496 w 1899"/>
              <a:gd name="T21" fmla="*/ 67 h 1112"/>
              <a:gd name="T22" fmla="*/ 345 w 1899"/>
              <a:gd name="T23" fmla="*/ 127 h 1112"/>
              <a:gd name="T24" fmla="*/ 216 w 1899"/>
              <a:gd name="T25" fmla="*/ 202 h 1112"/>
              <a:gd name="T26" fmla="*/ 114 w 1899"/>
              <a:gd name="T27" fmla="*/ 291 h 1112"/>
              <a:gd name="T28" fmla="*/ 42 w 1899"/>
              <a:gd name="T29" fmla="*/ 390 h 1112"/>
              <a:gd name="T30" fmla="*/ 4 w 1899"/>
              <a:gd name="T31" fmla="*/ 499 h 1112"/>
              <a:gd name="T32" fmla="*/ 4 w 1899"/>
              <a:gd name="T33" fmla="*/ 612 h 1112"/>
              <a:gd name="T34" fmla="*/ 42 w 1899"/>
              <a:gd name="T35" fmla="*/ 721 h 1112"/>
              <a:gd name="T36" fmla="*/ 114 w 1899"/>
              <a:gd name="T37" fmla="*/ 820 h 1112"/>
              <a:gd name="T38" fmla="*/ 216 w 1899"/>
              <a:gd name="T39" fmla="*/ 909 h 1112"/>
              <a:gd name="T40" fmla="*/ 345 w 1899"/>
              <a:gd name="T41" fmla="*/ 984 h 1112"/>
              <a:gd name="T42" fmla="*/ 496 w 1899"/>
              <a:gd name="T43" fmla="*/ 1044 h 1112"/>
              <a:gd name="T44" fmla="*/ 666 w 1899"/>
              <a:gd name="T45" fmla="*/ 1086 h 1112"/>
              <a:gd name="T46" fmla="*/ 852 w 1899"/>
              <a:gd name="T47" fmla="*/ 1108 h 1112"/>
              <a:gd name="T48" fmla="*/ 1046 w 1899"/>
              <a:gd name="T49" fmla="*/ 1108 h 1112"/>
              <a:gd name="T50" fmla="*/ 1231 w 1899"/>
              <a:gd name="T51" fmla="*/ 1086 h 1112"/>
              <a:gd name="T52" fmla="*/ 1402 w 1899"/>
              <a:gd name="T53" fmla="*/ 1044 h 1112"/>
              <a:gd name="T54" fmla="*/ 1553 w 1899"/>
              <a:gd name="T55" fmla="*/ 984 h 1112"/>
              <a:gd name="T56" fmla="*/ 1682 w 1899"/>
              <a:gd name="T57" fmla="*/ 909 h 1112"/>
              <a:gd name="T58" fmla="*/ 1784 w 1899"/>
              <a:gd name="T59" fmla="*/ 820 h 1112"/>
              <a:gd name="T60" fmla="*/ 1856 w 1899"/>
              <a:gd name="T61" fmla="*/ 721 h 1112"/>
              <a:gd name="T62" fmla="*/ 1894 w 1899"/>
              <a:gd name="T63" fmla="*/ 612 h 1112"/>
              <a:gd name="T64" fmla="*/ 1898 w 1899"/>
              <a:gd name="T65" fmla="*/ 556 h 1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899" h="1112">
                <a:moveTo>
                  <a:pt x="1898" y="556"/>
                </a:moveTo>
                <a:lnTo>
                  <a:pt x="1894" y="499"/>
                </a:lnTo>
                <a:lnTo>
                  <a:pt x="1879" y="444"/>
                </a:lnTo>
                <a:lnTo>
                  <a:pt x="1856" y="390"/>
                </a:lnTo>
                <a:lnTo>
                  <a:pt x="1824" y="340"/>
                </a:lnTo>
                <a:lnTo>
                  <a:pt x="1784" y="291"/>
                </a:lnTo>
                <a:lnTo>
                  <a:pt x="1736" y="245"/>
                </a:lnTo>
                <a:lnTo>
                  <a:pt x="1682" y="202"/>
                </a:lnTo>
                <a:lnTo>
                  <a:pt x="1620" y="163"/>
                </a:lnTo>
                <a:lnTo>
                  <a:pt x="1553" y="127"/>
                </a:lnTo>
                <a:lnTo>
                  <a:pt x="1480" y="95"/>
                </a:lnTo>
                <a:lnTo>
                  <a:pt x="1402" y="67"/>
                </a:lnTo>
                <a:lnTo>
                  <a:pt x="1318" y="44"/>
                </a:lnTo>
                <a:lnTo>
                  <a:pt x="1231" y="25"/>
                </a:lnTo>
                <a:lnTo>
                  <a:pt x="1140" y="12"/>
                </a:lnTo>
                <a:lnTo>
                  <a:pt x="1046" y="3"/>
                </a:lnTo>
                <a:lnTo>
                  <a:pt x="949" y="0"/>
                </a:lnTo>
                <a:lnTo>
                  <a:pt x="852" y="3"/>
                </a:lnTo>
                <a:lnTo>
                  <a:pt x="757" y="12"/>
                </a:lnTo>
                <a:lnTo>
                  <a:pt x="666" y="25"/>
                </a:lnTo>
                <a:lnTo>
                  <a:pt x="579" y="44"/>
                </a:lnTo>
                <a:lnTo>
                  <a:pt x="496" y="67"/>
                </a:lnTo>
                <a:lnTo>
                  <a:pt x="418" y="95"/>
                </a:lnTo>
                <a:lnTo>
                  <a:pt x="345" y="127"/>
                </a:lnTo>
                <a:lnTo>
                  <a:pt x="277" y="163"/>
                </a:lnTo>
                <a:lnTo>
                  <a:pt x="216" y="202"/>
                </a:lnTo>
                <a:lnTo>
                  <a:pt x="162" y="245"/>
                </a:lnTo>
                <a:lnTo>
                  <a:pt x="114" y="291"/>
                </a:lnTo>
                <a:lnTo>
                  <a:pt x="74" y="340"/>
                </a:lnTo>
                <a:lnTo>
                  <a:pt x="42" y="390"/>
                </a:lnTo>
                <a:lnTo>
                  <a:pt x="19" y="444"/>
                </a:lnTo>
                <a:lnTo>
                  <a:pt x="4" y="499"/>
                </a:lnTo>
                <a:lnTo>
                  <a:pt x="0" y="556"/>
                </a:lnTo>
                <a:lnTo>
                  <a:pt x="4" y="612"/>
                </a:lnTo>
                <a:lnTo>
                  <a:pt x="19" y="667"/>
                </a:lnTo>
                <a:lnTo>
                  <a:pt x="42" y="721"/>
                </a:lnTo>
                <a:lnTo>
                  <a:pt x="74" y="772"/>
                </a:lnTo>
                <a:lnTo>
                  <a:pt x="114" y="820"/>
                </a:lnTo>
                <a:lnTo>
                  <a:pt x="162" y="866"/>
                </a:lnTo>
                <a:lnTo>
                  <a:pt x="216" y="909"/>
                </a:lnTo>
                <a:lnTo>
                  <a:pt x="277" y="948"/>
                </a:lnTo>
                <a:lnTo>
                  <a:pt x="345" y="984"/>
                </a:lnTo>
                <a:lnTo>
                  <a:pt x="418" y="1016"/>
                </a:lnTo>
                <a:lnTo>
                  <a:pt x="496" y="1044"/>
                </a:lnTo>
                <a:lnTo>
                  <a:pt x="579" y="1067"/>
                </a:lnTo>
                <a:lnTo>
                  <a:pt x="666" y="1086"/>
                </a:lnTo>
                <a:lnTo>
                  <a:pt x="757" y="1100"/>
                </a:lnTo>
                <a:lnTo>
                  <a:pt x="852" y="1108"/>
                </a:lnTo>
                <a:lnTo>
                  <a:pt x="949" y="1111"/>
                </a:lnTo>
                <a:lnTo>
                  <a:pt x="1046" y="1108"/>
                </a:lnTo>
                <a:lnTo>
                  <a:pt x="1140" y="1100"/>
                </a:lnTo>
                <a:lnTo>
                  <a:pt x="1231" y="1086"/>
                </a:lnTo>
                <a:lnTo>
                  <a:pt x="1318" y="1067"/>
                </a:lnTo>
                <a:lnTo>
                  <a:pt x="1402" y="1044"/>
                </a:lnTo>
                <a:lnTo>
                  <a:pt x="1480" y="1016"/>
                </a:lnTo>
                <a:lnTo>
                  <a:pt x="1553" y="984"/>
                </a:lnTo>
                <a:lnTo>
                  <a:pt x="1620" y="948"/>
                </a:lnTo>
                <a:lnTo>
                  <a:pt x="1682" y="909"/>
                </a:lnTo>
                <a:lnTo>
                  <a:pt x="1736" y="866"/>
                </a:lnTo>
                <a:lnTo>
                  <a:pt x="1784" y="820"/>
                </a:lnTo>
                <a:lnTo>
                  <a:pt x="1824" y="772"/>
                </a:lnTo>
                <a:lnTo>
                  <a:pt x="1856" y="721"/>
                </a:lnTo>
                <a:lnTo>
                  <a:pt x="1879" y="667"/>
                </a:lnTo>
                <a:lnTo>
                  <a:pt x="1894" y="612"/>
                </a:lnTo>
                <a:lnTo>
                  <a:pt x="1898" y="556"/>
                </a:lnTo>
                <a:lnTo>
                  <a:pt x="1898" y="556"/>
                </a:lnTo>
              </a:path>
            </a:pathLst>
          </a:custGeom>
          <a:noFill/>
          <a:ln w="254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592" name="Rectangle 8"/>
          <p:cNvSpPr>
            <a:spLocks noChangeArrowheads="1"/>
          </p:cNvSpPr>
          <p:nvPr/>
        </p:nvSpPr>
        <p:spPr bwMode="auto">
          <a:xfrm>
            <a:off x="5970588" y="5022850"/>
            <a:ext cx="222091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GB" sz="2900" b="1">
                <a:solidFill>
                  <a:srgbClr val="000000"/>
                </a:solidFill>
              </a:rPr>
              <a:t>Other 'holes'</a:t>
            </a:r>
          </a:p>
        </p:txBody>
      </p:sp>
      <p:sp>
        <p:nvSpPr>
          <p:cNvPr id="67593" name="Rectangle 9"/>
          <p:cNvSpPr>
            <a:spLocks noChangeArrowheads="1"/>
          </p:cNvSpPr>
          <p:nvPr/>
        </p:nvSpPr>
        <p:spPr bwMode="auto">
          <a:xfrm>
            <a:off x="6054725" y="5386388"/>
            <a:ext cx="2192338"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GB" sz="2900" b="1">
                <a:solidFill>
                  <a:srgbClr val="000000"/>
                </a:solidFill>
              </a:rPr>
              <a:t>due to latent</a:t>
            </a:r>
          </a:p>
        </p:txBody>
      </p:sp>
      <p:sp>
        <p:nvSpPr>
          <p:cNvPr id="67594" name="Rectangle 10"/>
          <p:cNvSpPr>
            <a:spLocks noChangeArrowheads="1"/>
          </p:cNvSpPr>
          <p:nvPr/>
        </p:nvSpPr>
        <p:spPr bwMode="auto">
          <a:xfrm>
            <a:off x="6278563" y="5749925"/>
            <a:ext cx="1889125"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GB" sz="2900" b="1">
                <a:solidFill>
                  <a:srgbClr val="000000"/>
                </a:solidFill>
              </a:rPr>
              <a:t>conditions</a:t>
            </a:r>
          </a:p>
        </p:txBody>
      </p:sp>
      <p:sp>
        <p:nvSpPr>
          <p:cNvPr id="67595" name="Freeform 11"/>
          <p:cNvSpPr>
            <a:spLocks/>
          </p:cNvSpPr>
          <p:nvPr/>
        </p:nvSpPr>
        <p:spPr bwMode="auto">
          <a:xfrm>
            <a:off x="688975" y="493713"/>
            <a:ext cx="2782888" cy="1765300"/>
          </a:xfrm>
          <a:custGeom>
            <a:avLst/>
            <a:gdLst>
              <a:gd name="T0" fmla="*/ 1893 w 1899"/>
              <a:gd name="T1" fmla="*/ 498 h 1112"/>
              <a:gd name="T2" fmla="*/ 1855 w 1899"/>
              <a:gd name="T3" fmla="*/ 390 h 1112"/>
              <a:gd name="T4" fmla="*/ 1783 w 1899"/>
              <a:gd name="T5" fmla="*/ 291 h 1112"/>
              <a:gd name="T6" fmla="*/ 1682 w 1899"/>
              <a:gd name="T7" fmla="*/ 202 h 1112"/>
              <a:gd name="T8" fmla="*/ 1553 w 1899"/>
              <a:gd name="T9" fmla="*/ 127 h 1112"/>
              <a:gd name="T10" fmla="*/ 1402 w 1899"/>
              <a:gd name="T11" fmla="*/ 67 h 1112"/>
              <a:gd name="T12" fmla="*/ 1231 w 1899"/>
              <a:gd name="T13" fmla="*/ 25 h 1112"/>
              <a:gd name="T14" fmla="*/ 1046 w 1899"/>
              <a:gd name="T15" fmla="*/ 3 h 1112"/>
              <a:gd name="T16" fmla="*/ 852 w 1899"/>
              <a:gd name="T17" fmla="*/ 3 h 1112"/>
              <a:gd name="T18" fmla="*/ 666 w 1899"/>
              <a:gd name="T19" fmla="*/ 25 h 1112"/>
              <a:gd name="T20" fmla="*/ 496 w 1899"/>
              <a:gd name="T21" fmla="*/ 67 h 1112"/>
              <a:gd name="T22" fmla="*/ 345 w 1899"/>
              <a:gd name="T23" fmla="*/ 127 h 1112"/>
              <a:gd name="T24" fmla="*/ 216 w 1899"/>
              <a:gd name="T25" fmla="*/ 202 h 1112"/>
              <a:gd name="T26" fmla="*/ 114 w 1899"/>
              <a:gd name="T27" fmla="*/ 291 h 1112"/>
              <a:gd name="T28" fmla="*/ 42 w 1899"/>
              <a:gd name="T29" fmla="*/ 390 h 1112"/>
              <a:gd name="T30" fmla="*/ 4 w 1899"/>
              <a:gd name="T31" fmla="*/ 498 h 1112"/>
              <a:gd name="T32" fmla="*/ 4 w 1899"/>
              <a:gd name="T33" fmla="*/ 612 h 1112"/>
              <a:gd name="T34" fmla="*/ 42 w 1899"/>
              <a:gd name="T35" fmla="*/ 720 h 1112"/>
              <a:gd name="T36" fmla="*/ 114 w 1899"/>
              <a:gd name="T37" fmla="*/ 820 h 1112"/>
              <a:gd name="T38" fmla="*/ 216 w 1899"/>
              <a:gd name="T39" fmla="*/ 909 h 1112"/>
              <a:gd name="T40" fmla="*/ 345 w 1899"/>
              <a:gd name="T41" fmla="*/ 984 h 1112"/>
              <a:gd name="T42" fmla="*/ 496 w 1899"/>
              <a:gd name="T43" fmla="*/ 1044 h 1112"/>
              <a:gd name="T44" fmla="*/ 666 w 1899"/>
              <a:gd name="T45" fmla="*/ 1086 h 1112"/>
              <a:gd name="T46" fmla="*/ 852 w 1899"/>
              <a:gd name="T47" fmla="*/ 1108 h 1112"/>
              <a:gd name="T48" fmla="*/ 1046 w 1899"/>
              <a:gd name="T49" fmla="*/ 1108 h 1112"/>
              <a:gd name="T50" fmla="*/ 1231 w 1899"/>
              <a:gd name="T51" fmla="*/ 1086 h 1112"/>
              <a:gd name="T52" fmla="*/ 1402 w 1899"/>
              <a:gd name="T53" fmla="*/ 1044 h 1112"/>
              <a:gd name="T54" fmla="*/ 1553 w 1899"/>
              <a:gd name="T55" fmla="*/ 984 h 1112"/>
              <a:gd name="T56" fmla="*/ 1682 w 1899"/>
              <a:gd name="T57" fmla="*/ 909 h 1112"/>
              <a:gd name="T58" fmla="*/ 1783 w 1899"/>
              <a:gd name="T59" fmla="*/ 820 h 1112"/>
              <a:gd name="T60" fmla="*/ 1855 w 1899"/>
              <a:gd name="T61" fmla="*/ 720 h 1112"/>
              <a:gd name="T62" fmla="*/ 1893 w 1899"/>
              <a:gd name="T63" fmla="*/ 612 h 1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99" h="1112">
                <a:moveTo>
                  <a:pt x="1898" y="556"/>
                </a:moveTo>
                <a:lnTo>
                  <a:pt x="1893" y="498"/>
                </a:lnTo>
                <a:lnTo>
                  <a:pt x="1879" y="443"/>
                </a:lnTo>
                <a:lnTo>
                  <a:pt x="1855" y="390"/>
                </a:lnTo>
                <a:lnTo>
                  <a:pt x="1824" y="339"/>
                </a:lnTo>
                <a:lnTo>
                  <a:pt x="1783" y="291"/>
                </a:lnTo>
                <a:lnTo>
                  <a:pt x="1736" y="245"/>
                </a:lnTo>
                <a:lnTo>
                  <a:pt x="1682" y="202"/>
                </a:lnTo>
                <a:lnTo>
                  <a:pt x="1620" y="163"/>
                </a:lnTo>
                <a:lnTo>
                  <a:pt x="1553" y="127"/>
                </a:lnTo>
                <a:lnTo>
                  <a:pt x="1480" y="95"/>
                </a:lnTo>
                <a:lnTo>
                  <a:pt x="1402" y="67"/>
                </a:lnTo>
                <a:lnTo>
                  <a:pt x="1318" y="44"/>
                </a:lnTo>
                <a:lnTo>
                  <a:pt x="1231" y="25"/>
                </a:lnTo>
                <a:lnTo>
                  <a:pt x="1140" y="11"/>
                </a:lnTo>
                <a:lnTo>
                  <a:pt x="1046" y="3"/>
                </a:lnTo>
                <a:lnTo>
                  <a:pt x="949" y="0"/>
                </a:lnTo>
                <a:lnTo>
                  <a:pt x="852" y="3"/>
                </a:lnTo>
                <a:lnTo>
                  <a:pt x="757" y="11"/>
                </a:lnTo>
                <a:lnTo>
                  <a:pt x="666" y="25"/>
                </a:lnTo>
                <a:lnTo>
                  <a:pt x="579" y="44"/>
                </a:lnTo>
                <a:lnTo>
                  <a:pt x="496" y="67"/>
                </a:lnTo>
                <a:lnTo>
                  <a:pt x="418" y="95"/>
                </a:lnTo>
                <a:lnTo>
                  <a:pt x="345" y="127"/>
                </a:lnTo>
                <a:lnTo>
                  <a:pt x="277" y="163"/>
                </a:lnTo>
                <a:lnTo>
                  <a:pt x="216" y="202"/>
                </a:lnTo>
                <a:lnTo>
                  <a:pt x="162" y="245"/>
                </a:lnTo>
                <a:lnTo>
                  <a:pt x="114" y="291"/>
                </a:lnTo>
                <a:lnTo>
                  <a:pt x="74" y="339"/>
                </a:lnTo>
                <a:lnTo>
                  <a:pt x="42" y="390"/>
                </a:lnTo>
                <a:lnTo>
                  <a:pt x="19" y="443"/>
                </a:lnTo>
                <a:lnTo>
                  <a:pt x="4" y="498"/>
                </a:lnTo>
                <a:lnTo>
                  <a:pt x="0" y="556"/>
                </a:lnTo>
                <a:lnTo>
                  <a:pt x="4" y="612"/>
                </a:lnTo>
                <a:lnTo>
                  <a:pt x="19" y="667"/>
                </a:lnTo>
                <a:lnTo>
                  <a:pt x="42" y="720"/>
                </a:lnTo>
                <a:lnTo>
                  <a:pt x="74" y="771"/>
                </a:lnTo>
                <a:lnTo>
                  <a:pt x="114" y="820"/>
                </a:lnTo>
                <a:lnTo>
                  <a:pt x="162" y="866"/>
                </a:lnTo>
                <a:lnTo>
                  <a:pt x="216" y="909"/>
                </a:lnTo>
                <a:lnTo>
                  <a:pt x="277" y="948"/>
                </a:lnTo>
                <a:lnTo>
                  <a:pt x="345" y="984"/>
                </a:lnTo>
                <a:lnTo>
                  <a:pt x="418" y="1016"/>
                </a:lnTo>
                <a:lnTo>
                  <a:pt x="496" y="1044"/>
                </a:lnTo>
                <a:lnTo>
                  <a:pt x="579" y="1067"/>
                </a:lnTo>
                <a:lnTo>
                  <a:pt x="666" y="1086"/>
                </a:lnTo>
                <a:lnTo>
                  <a:pt x="757" y="1099"/>
                </a:lnTo>
                <a:lnTo>
                  <a:pt x="852" y="1108"/>
                </a:lnTo>
                <a:lnTo>
                  <a:pt x="949" y="1111"/>
                </a:lnTo>
                <a:lnTo>
                  <a:pt x="1046" y="1108"/>
                </a:lnTo>
                <a:lnTo>
                  <a:pt x="1140" y="1099"/>
                </a:lnTo>
                <a:lnTo>
                  <a:pt x="1231" y="1086"/>
                </a:lnTo>
                <a:lnTo>
                  <a:pt x="1318" y="1067"/>
                </a:lnTo>
                <a:lnTo>
                  <a:pt x="1402" y="1044"/>
                </a:lnTo>
                <a:lnTo>
                  <a:pt x="1480" y="1016"/>
                </a:lnTo>
                <a:lnTo>
                  <a:pt x="1553" y="984"/>
                </a:lnTo>
                <a:lnTo>
                  <a:pt x="1620" y="948"/>
                </a:lnTo>
                <a:lnTo>
                  <a:pt x="1682" y="909"/>
                </a:lnTo>
                <a:lnTo>
                  <a:pt x="1736" y="866"/>
                </a:lnTo>
                <a:lnTo>
                  <a:pt x="1783" y="820"/>
                </a:lnTo>
                <a:lnTo>
                  <a:pt x="1824" y="771"/>
                </a:lnTo>
                <a:lnTo>
                  <a:pt x="1855" y="720"/>
                </a:lnTo>
                <a:lnTo>
                  <a:pt x="1879" y="667"/>
                </a:lnTo>
                <a:lnTo>
                  <a:pt x="1893" y="612"/>
                </a:lnTo>
                <a:lnTo>
                  <a:pt x="1898" y="556"/>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596" name="Freeform 12"/>
          <p:cNvSpPr>
            <a:spLocks/>
          </p:cNvSpPr>
          <p:nvPr/>
        </p:nvSpPr>
        <p:spPr bwMode="auto">
          <a:xfrm>
            <a:off x="688975" y="493713"/>
            <a:ext cx="2782888" cy="1765300"/>
          </a:xfrm>
          <a:custGeom>
            <a:avLst/>
            <a:gdLst>
              <a:gd name="T0" fmla="*/ 1893 w 1899"/>
              <a:gd name="T1" fmla="*/ 498 h 1112"/>
              <a:gd name="T2" fmla="*/ 1855 w 1899"/>
              <a:gd name="T3" fmla="*/ 390 h 1112"/>
              <a:gd name="T4" fmla="*/ 1783 w 1899"/>
              <a:gd name="T5" fmla="*/ 291 h 1112"/>
              <a:gd name="T6" fmla="*/ 1682 w 1899"/>
              <a:gd name="T7" fmla="*/ 202 h 1112"/>
              <a:gd name="T8" fmla="*/ 1553 w 1899"/>
              <a:gd name="T9" fmla="*/ 127 h 1112"/>
              <a:gd name="T10" fmla="*/ 1402 w 1899"/>
              <a:gd name="T11" fmla="*/ 67 h 1112"/>
              <a:gd name="T12" fmla="*/ 1231 w 1899"/>
              <a:gd name="T13" fmla="*/ 25 h 1112"/>
              <a:gd name="T14" fmla="*/ 1046 w 1899"/>
              <a:gd name="T15" fmla="*/ 3 h 1112"/>
              <a:gd name="T16" fmla="*/ 852 w 1899"/>
              <a:gd name="T17" fmla="*/ 3 h 1112"/>
              <a:gd name="T18" fmla="*/ 666 w 1899"/>
              <a:gd name="T19" fmla="*/ 25 h 1112"/>
              <a:gd name="T20" fmla="*/ 496 w 1899"/>
              <a:gd name="T21" fmla="*/ 67 h 1112"/>
              <a:gd name="T22" fmla="*/ 345 w 1899"/>
              <a:gd name="T23" fmla="*/ 127 h 1112"/>
              <a:gd name="T24" fmla="*/ 216 w 1899"/>
              <a:gd name="T25" fmla="*/ 202 h 1112"/>
              <a:gd name="T26" fmla="*/ 114 w 1899"/>
              <a:gd name="T27" fmla="*/ 291 h 1112"/>
              <a:gd name="T28" fmla="*/ 42 w 1899"/>
              <a:gd name="T29" fmla="*/ 390 h 1112"/>
              <a:gd name="T30" fmla="*/ 4 w 1899"/>
              <a:gd name="T31" fmla="*/ 498 h 1112"/>
              <a:gd name="T32" fmla="*/ 4 w 1899"/>
              <a:gd name="T33" fmla="*/ 612 h 1112"/>
              <a:gd name="T34" fmla="*/ 42 w 1899"/>
              <a:gd name="T35" fmla="*/ 720 h 1112"/>
              <a:gd name="T36" fmla="*/ 114 w 1899"/>
              <a:gd name="T37" fmla="*/ 820 h 1112"/>
              <a:gd name="T38" fmla="*/ 216 w 1899"/>
              <a:gd name="T39" fmla="*/ 909 h 1112"/>
              <a:gd name="T40" fmla="*/ 345 w 1899"/>
              <a:gd name="T41" fmla="*/ 984 h 1112"/>
              <a:gd name="T42" fmla="*/ 496 w 1899"/>
              <a:gd name="T43" fmla="*/ 1044 h 1112"/>
              <a:gd name="T44" fmla="*/ 666 w 1899"/>
              <a:gd name="T45" fmla="*/ 1086 h 1112"/>
              <a:gd name="T46" fmla="*/ 852 w 1899"/>
              <a:gd name="T47" fmla="*/ 1108 h 1112"/>
              <a:gd name="T48" fmla="*/ 1046 w 1899"/>
              <a:gd name="T49" fmla="*/ 1108 h 1112"/>
              <a:gd name="T50" fmla="*/ 1231 w 1899"/>
              <a:gd name="T51" fmla="*/ 1086 h 1112"/>
              <a:gd name="T52" fmla="*/ 1402 w 1899"/>
              <a:gd name="T53" fmla="*/ 1044 h 1112"/>
              <a:gd name="T54" fmla="*/ 1553 w 1899"/>
              <a:gd name="T55" fmla="*/ 984 h 1112"/>
              <a:gd name="T56" fmla="*/ 1682 w 1899"/>
              <a:gd name="T57" fmla="*/ 909 h 1112"/>
              <a:gd name="T58" fmla="*/ 1783 w 1899"/>
              <a:gd name="T59" fmla="*/ 820 h 1112"/>
              <a:gd name="T60" fmla="*/ 1855 w 1899"/>
              <a:gd name="T61" fmla="*/ 720 h 1112"/>
              <a:gd name="T62" fmla="*/ 1893 w 1899"/>
              <a:gd name="T63" fmla="*/ 612 h 1112"/>
              <a:gd name="T64" fmla="*/ 1898 w 1899"/>
              <a:gd name="T65" fmla="*/ 556 h 1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899" h="1112">
                <a:moveTo>
                  <a:pt x="1898" y="556"/>
                </a:moveTo>
                <a:lnTo>
                  <a:pt x="1893" y="498"/>
                </a:lnTo>
                <a:lnTo>
                  <a:pt x="1879" y="443"/>
                </a:lnTo>
                <a:lnTo>
                  <a:pt x="1855" y="390"/>
                </a:lnTo>
                <a:lnTo>
                  <a:pt x="1824" y="339"/>
                </a:lnTo>
                <a:lnTo>
                  <a:pt x="1783" y="291"/>
                </a:lnTo>
                <a:lnTo>
                  <a:pt x="1736" y="245"/>
                </a:lnTo>
                <a:lnTo>
                  <a:pt x="1682" y="202"/>
                </a:lnTo>
                <a:lnTo>
                  <a:pt x="1620" y="163"/>
                </a:lnTo>
                <a:lnTo>
                  <a:pt x="1553" y="127"/>
                </a:lnTo>
                <a:lnTo>
                  <a:pt x="1480" y="95"/>
                </a:lnTo>
                <a:lnTo>
                  <a:pt x="1402" y="67"/>
                </a:lnTo>
                <a:lnTo>
                  <a:pt x="1318" y="44"/>
                </a:lnTo>
                <a:lnTo>
                  <a:pt x="1231" y="25"/>
                </a:lnTo>
                <a:lnTo>
                  <a:pt x="1140" y="11"/>
                </a:lnTo>
                <a:lnTo>
                  <a:pt x="1046" y="3"/>
                </a:lnTo>
                <a:lnTo>
                  <a:pt x="949" y="0"/>
                </a:lnTo>
                <a:lnTo>
                  <a:pt x="852" y="3"/>
                </a:lnTo>
                <a:lnTo>
                  <a:pt x="757" y="11"/>
                </a:lnTo>
                <a:lnTo>
                  <a:pt x="666" y="25"/>
                </a:lnTo>
                <a:lnTo>
                  <a:pt x="579" y="44"/>
                </a:lnTo>
                <a:lnTo>
                  <a:pt x="496" y="67"/>
                </a:lnTo>
                <a:lnTo>
                  <a:pt x="418" y="95"/>
                </a:lnTo>
                <a:lnTo>
                  <a:pt x="345" y="127"/>
                </a:lnTo>
                <a:lnTo>
                  <a:pt x="277" y="163"/>
                </a:lnTo>
                <a:lnTo>
                  <a:pt x="216" y="202"/>
                </a:lnTo>
                <a:lnTo>
                  <a:pt x="162" y="245"/>
                </a:lnTo>
                <a:lnTo>
                  <a:pt x="114" y="291"/>
                </a:lnTo>
                <a:lnTo>
                  <a:pt x="74" y="339"/>
                </a:lnTo>
                <a:lnTo>
                  <a:pt x="42" y="390"/>
                </a:lnTo>
                <a:lnTo>
                  <a:pt x="19" y="443"/>
                </a:lnTo>
                <a:lnTo>
                  <a:pt x="4" y="498"/>
                </a:lnTo>
                <a:lnTo>
                  <a:pt x="0" y="556"/>
                </a:lnTo>
                <a:lnTo>
                  <a:pt x="4" y="612"/>
                </a:lnTo>
                <a:lnTo>
                  <a:pt x="19" y="667"/>
                </a:lnTo>
                <a:lnTo>
                  <a:pt x="42" y="720"/>
                </a:lnTo>
                <a:lnTo>
                  <a:pt x="74" y="771"/>
                </a:lnTo>
                <a:lnTo>
                  <a:pt x="114" y="820"/>
                </a:lnTo>
                <a:lnTo>
                  <a:pt x="162" y="866"/>
                </a:lnTo>
                <a:lnTo>
                  <a:pt x="216" y="909"/>
                </a:lnTo>
                <a:lnTo>
                  <a:pt x="277" y="948"/>
                </a:lnTo>
                <a:lnTo>
                  <a:pt x="345" y="984"/>
                </a:lnTo>
                <a:lnTo>
                  <a:pt x="418" y="1016"/>
                </a:lnTo>
                <a:lnTo>
                  <a:pt x="496" y="1044"/>
                </a:lnTo>
                <a:lnTo>
                  <a:pt x="579" y="1067"/>
                </a:lnTo>
                <a:lnTo>
                  <a:pt x="666" y="1086"/>
                </a:lnTo>
                <a:lnTo>
                  <a:pt x="757" y="1099"/>
                </a:lnTo>
                <a:lnTo>
                  <a:pt x="852" y="1108"/>
                </a:lnTo>
                <a:lnTo>
                  <a:pt x="949" y="1111"/>
                </a:lnTo>
                <a:lnTo>
                  <a:pt x="1046" y="1108"/>
                </a:lnTo>
                <a:lnTo>
                  <a:pt x="1140" y="1099"/>
                </a:lnTo>
                <a:lnTo>
                  <a:pt x="1231" y="1086"/>
                </a:lnTo>
                <a:lnTo>
                  <a:pt x="1318" y="1067"/>
                </a:lnTo>
                <a:lnTo>
                  <a:pt x="1402" y="1044"/>
                </a:lnTo>
                <a:lnTo>
                  <a:pt x="1480" y="1016"/>
                </a:lnTo>
                <a:lnTo>
                  <a:pt x="1553" y="984"/>
                </a:lnTo>
                <a:lnTo>
                  <a:pt x="1620" y="948"/>
                </a:lnTo>
                <a:lnTo>
                  <a:pt x="1682" y="909"/>
                </a:lnTo>
                <a:lnTo>
                  <a:pt x="1736" y="866"/>
                </a:lnTo>
                <a:lnTo>
                  <a:pt x="1783" y="820"/>
                </a:lnTo>
                <a:lnTo>
                  <a:pt x="1824" y="771"/>
                </a:lnTo>
                <a:lnTo>
                  <a:pt x="1855" y="720"/>
                </a:lnTo>
                <a:lnTo>
                  <a:pt x="1879" y="667"/>
                </a:lnTo>
                <a:lnTo>
                  <a:pt x="1893" y="612"/>
                </a:lnTo>
                <a:lnTo>
                  <a:pt x="1898" y="556"/>
                </a:lnTo>
                <a:lnTo>
                  <a:pt x="1898" y="556"/>
                </a:lnTo>
              </a:path>
            </a:pathLst>
          </a:custGeom>
          <a:noFill/>
          <a:ln w="254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597" name="Rectangle 13"/>
          <p:cNvSpPr>
            <a:spLocks noChangeArrowheads="1"/>
          </p:cNvSpPr>
          <p:nvPr/>
        </p:nvSpPr>
        <p:spPr bwMode="auto">
          <a:xfrm>
            <a:off x="949325" y="731838"/>
            <a:ext cx="224155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GB" sz="2900" b="1">
                <a:solidFill>
                  <a:srgbClr val="000000"/>
                </a:solidFill>
              </a:rPr>
              <a:t>Some 'holes'</a:t>
            </a:r>
          </a:p>
        </p:txBody>
      </p:sp>
      <p:sp>
        <p:nvSpPr>
          <p:cNvPr id="67598" name="Rectangle 14"/>
          <p:cNvSpPr>
            <a:spLocks noChangeArrowheads="1"/>
          </p:cNvSpPr>
          <p:nvPr/>
        </p:nvSpPr>
        <p:spPr bwMode="auto">
          <a:xfrm>
            <a:off x="946150" y="1171575"/>
            <a:ext cx="2249488"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GB" sz="2900" b="1">
                <a:solidFill>
                  <a:srgbClr val="000000"/>
                </a:solidFill>
              </a:rPr>
              <a:t>due to active</a:t>
            </a:r>
          </a:p>
        </p:txBody>
      </p:sp>
      <p:sp>
        <p:nvSpPr>
          <p:cNvPr id="67599" name="Rectangle 15"/>
          <p:cNvSpPr>
            <a:spLocks noChangeArrowheads="1"/>
          </p:cNvSpPr>
          <p:nvPr/>
        </p:nvSpPr>
        <p:spPr bwMode="auto">
          <a:xfrm>
            <a:off x="1387475" y="1612900"/>
            <a:ext cx="137795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GB" sz="2900" b="1">
                <a:solidFill>
                  <a:srgbClr val="000000"/>
                </a:solidFill>
              </a:rPr>
              <a:t>failures</a:t>
            </a:r>
          </a:p>
        </p:txBody>
      </p:sp>
      <p:sp>
        <p:nvSpPr>
          <p:cNvPr id="67600" name="Freeform 16"/>
          <p:cNvSpPr>
            <a:spLocks/>
          </p:cNvSpPr>
          <p:nvPr/>
        </p:nvSpPr>
        <p:spPr bwMode="auto">
          <a:xfrm>
            <a:off x="6143625" y="261938"/>
            <a:ext cx="1649413" cy="1543050"/>
          </a:xfrm>
          <a:custGeom>
            <a:avLst/>
            <a:gdLst>
              <a:gd name="T0" fmla="*/ 1124 w 1125"/>
              <a:gd name="T1" fmla="*/ 0 h 972"/>
              <a:gd name="T2" fmla="*/ 1124 w 1125"/>
              <a:gd name="T3" fmla="*/ 971 h 972"/>
              <a:gd name="T4" fmla="*/ 0 w 1125"/>
              <a:gd name="T5" fmla="*/ 971 h 972"/>
              <a:gd name="T6" fmla="*/ 0 w 1125"/>
              <a:gd name="T7" fmla="*/ 0 h 972"/>
              <a:gd name="T8" fmla="*/ 1124 w 1125"/>
              <a:gd name="T9" fmla="*/ 0 h 972"/>
            </a:gdLst>
            <a:ahLst/>
            <a:cxnLst>
              <a:cxn ang="0">
                <a:pos x="T0" y="T1"/>
              </a:cxn>
              <a:cxn ang="0">
                <a:pos x="T2" y="T3"/>
              </a:cxn>
              <a:cxn ang="0">
                <a:pos x="T4" y="T5"/>
              </a:cxn>
              <a:cxn ang="0">
                <a:pos x="T6" y="T7"/>
              </a:cxn>
              <a:cxn ang="0">
                <a:pos x="T8" y="T9"/>
              </a:cxn>
            </a:cxnLst>
            <a:rect l="0" t="0" r="r" b="b"/>
            <a:pathLst>
              <a:path w="1125" h="972">
                <a:moveTo>
                  <a:pt x="1124" y="0"/>
                </a:moveTo>
                <a:lnTo>
                  <a:pt x="1124" y="971"/>
                </a:lnTo>
                <a:lnTo>
                  <a:pt x="0" y="971"/>
                </a:lnTo>
                <a:lnTo>
                  <a:pt x="0" y="0"/>
                </a:lnTo>
                <a:lnTo>
                  <a:pt x="1124" y="0"/>
                </a:lnTo>
              </a:path>
            </a:pathLst>
          </a:custGeom>
          <a:solidFill>
            <a:srgbClr val="FFFFF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01" name="Freeform 17"/>
          <p:cNvSpPr>
            <a:spLocks/>
          </p:cNvSpPr>
          <p:nvPr/>
        </p:nvSpPr>
        <p:spPr bwMode="auto">
          <a:xfrm>
            <a:off x="5162550" y="1201738"/>
            <a:ext cx="1577975" cy="2035175"/>
          </a:xfrm>
          <a:custGeom>
            <a:avLst/>
            <a:gdLst>
              <a:gd name="T0" fmla="*/ 1075 w 1076"/>
              <a:gd name="T1" fmla="*/ 0 h 1282"/>
              <a:gd name="T2" fmla="*/ 1075 w 1076"/>
              <a:gd name="T3" fmla="*/ 1281 h 1282"/>
              <a:gd name="T4" fmla="*/ 0 w 1076"/>
              <a:gd name="T5" fmla="*/ 1061 h 1282"/>
              <a:gd name="T6" fmla="*/ 0 w 1076"/>
              <a:gd name="T7" fmla="*/ 0 h 1282"/>
              <a:gd name="T8" fmla="*/ 1075 w 1076"/>
              <a:gd name="T9" fmla="*/ 0 h 1282"/>
            </a:gdLst>
            <a:ahLst/>
            <a:cxnLst>
              <a:cxn ang="0">
                <a:pos x="T0" y="T1"/>
              </a:cxn>
              <a:cxn ang="0">
                <a:pos x="T2" y="T3"/>
              </a:cxn>
              <a:cxn ang="0">
                <a:pos x="T4" y="T5"/>
              </a:cxn>
              <a:cxn ang="0">
                <a:pos x="T6" y="T7"/>
              </a:cxn>
              <a:cxn ang="0">
                <a:pos x="T8" y="T9"/>
              </a:cxn>
            </a:cxnLst>
            <a:rect l="0" t="0" r="r" b="b"/>
            <a:pathLst>
              <a:path w="1076" h="1282">
                <a:moveTo>
                  <a:pt x="1075" y="0"/>
                </a:moveTo>
                <a:lnTo>
                  <a:pt x="1075" y="1281"/>
                </a:lnTo>
                <a:lnTo>
                  <a:pt x="0" y="1061"/>
                </a:lnTo>
                <a:lnTo>
                  <a:pt x="0" y="0"/>
                </a:lnTo>
                <a:lnTo>
                  <a:pt x="1075" y="0"/>
                </a:lnTo>
              </a:path>
            </a:pathLst>
          </a:custGeom>
          <a:solidFill>
            <a:srgbClr val="FFFFA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02" name="Freeform 18"/>
          <p:cNvSpPr>
            <a:spLocks/>
          </p:cNvSpPr>
          <p:nvPr/>
        </p:nvSpPr>
        <p:spPr bwMode="auto">
          <a:xfrm>
            <a:off x="6737350" y="1200150"/>
            <a:ext cx="52388" cy="2036763"/>
          </a:xfrm>
          <a:custGeom>
            <a:avLst/>
            <a:gdLst>
              <a:gd name="T0" fmla="*/ 0 w 36"/>
              <a:gd name="T1" fmla="*/ 1282 h 1283"/>
              <a:gd name="T2" fmla="*/ 35 w 36"/>
              <a:gd name="T3" fmla="*/ 1245 h 1283"/>
              <a:gd name="T4" fmla="*/ 35 w 36"/>
              <a:gd name="T5" fmla="*/ 0 h 1283"/>
              <a:gd name="T6" fmla="*/ 0 w 36"/>
              <a:gd name="T7" fmla="*/ 0 h 1283"/>
              <a:gd name="T8" fmla="*/ 0 w 36"/>
              <a:gd name="T9" fmla="*/ 1282 h 1283"/>
            </a:gdLst>
            <a:ahLst/>
            <a:cxnLst>
              <a:cxn ang="0">
                <a:pos x="T0" y="T1"/>
              </a:cxn>
              <a:cxn ang="0">
                <a:pos x="T2" y="T3"/>
              </a:cxn>
              <a:cxn ang="0">
                <a:pos x="T4" y="T5"/>
              </a:cxn>
              <a:cxn ang="0">
                <a:pos x="T6" y="T7"/>
              </a:cxn>
              <a:cxn ang="0">
                <a:pos x="T8" y="T9"/>
              </a:cxn>
            </a:cxnLst>
            <a:rect l="0" t="0" r="r" b="b"/>
            <a:pathLst>
              <a:path w="36" h="1283">
                <a:moveTo>
                  <a:pt x="0" y="1282"/>
                </a:moveTo>
                <a:lnTo>
                  <a:pt x="35" y="1245"/>
                </a:lnTo>
                <a:lnTo>
                  <a:pt x="35" y="0"/>
                </a:lnTo>
                <a:lnTo>
                  <a:pt x="0" y="0"/>
                </a:lnTo>
                <a:lnTo>
                  <a:pt x="0" y="1282"/>
                </a:lnTo>
              </a:path>
            </a:pathLst>
          </a:custGeom>
          <a:solidFill>
            <a:srgbClr val="DFDFD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03" name="Freeform 19"/>
          <p:cNvSpPr>
            <a:spLocks/>
          </p:cNvSpPr>
          <p:nvPr/>
        </p:nvSpPr>
        <p:spPr bwMode="auto">
          <a:xfrm>
            <a:off x="6157913" y="1376363"/>
            <a:ext cx="317500" cy="523875"/>
          </a:xfrm>
          <a:custGeom>
            <a:avLst/>
            <a:gdLst>
              <a:gd name="T0" fmla="*/ 215 w 216"/>
              <a:gd name="T1" fmla="*/ 164 h 330"/>
              <a:gd name="T2" fmla="*/ 207 w 216"/>
              <a:gd name="T3" fmla="*/ 100 h 330"/>
              <a:gd name="T4" fmla="*/ 183 w 216"/>
              <a:gd name="T5" fmla="*/ 48 h 330"/>
              <a:gd name="T6" fmla="*/ 149 w 216"/>
              <a:gd name="T7" fmla="*/ 12 h 330"/>
              <a:gd name="T8" fmla="*/ 129 w 216"/>
              <a:gd name="T9" fmla="*/ 3 h 330"/>
              <a:gd name="T10" fmla="*/ 108 w 216"/>
              <a:gd name="T11" fmla="*/ 0 h 330"/>
              <a:gd name="T12" fmla="*/ 66 w 216"/>
              <a:gd name="T13" fmla="*/ 12 h 330"/>
              <a:gd name="T14" fmla="*/ 32 w 216"/>
              <a:gd name="T15" fmla="*/ 48 h 330"/>
              <a:gd name="T16" fmla="*/ 8 w 216"/>
              <a:gd name="T17" fmla="*/ 100 h 330"/>
              <a:gd name="T18" fmla="*/ 0 w 216"/>
              <a:gd name="T19" fmla="*/ 164 h 330"/>
              <a:gd name="T20" fmla="*/ 8 w 216"/>
              <a:gd name="T21" fmla="*/ 228 h 330"/>
              <a:gd name="T22" fmla="*/ 32 w 216"/>
              <a:gd name="T23" fmla="*/ 281 h 330"/>
              <a:gd name="T24" fmla="*/ 66 w 216"/>
              <a:gd name="T25" fmla="*/ 316 h 330"/>
              <a:gd name="T26" fmla="*/ 108 w 216"/>
              <a:gd name="T27" fmla="*/ 329 h 330"/>
              <a:gd name="T28" fmla="*/ 129 w 216"/>
              <a:gd name="T29" fmla="*/ 326 h 330"/>
              <a:gd name="T30" fmla="*/ 149 w 216"/>
              <a:gd name="T31" fmla="*/ 316 h 330"/>
              <a:gd name="T32" fmla="*/ 183 w 216"/>
              <a:gd name="T33" fmla="*/ 281 h 330"/>
              <a:gd name="T34" fmla="*/ 207 w 216"/>
              <a:gd name="T35" fmla="*/ 228 h 330"/>
              <a:gd name="T36" fmla="*/ 215 w 216"/>
              <a:gd name="T37" fmla="*/ 164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16" h="330">
                <a:moveTo>
                  <a:pt x="215" y="164"/>
                </a:moveTo>
                <a:lnTo>
                  <a:pt x="207" y="100"/>
                </a:lnTo>
                <a:lnTo>
                  <a:pt x="183" y="48"/>
                </a:lnTo>
                <a:lnTo>
                  <a:pt x="149" y="12"/>
                </a:lnTo>
                <a:lnTo>
                  <a:pt x="129" y="3"/>
                </a:lnTo>
                <a:lnTo>
                  <a:pt x="108" y="0"/>
                </a:lnTo>
                <a:lnTo>
                  <a:pt x="66" y="12"/>
                </a:lnTo>
                <a:lnTo>
                  <a:pt x="32" y="48"/>
                </a:lnTo>
                <a:lnTo>
                  <a:pt x="8" y="100"/>
                </a:lnTo>
                <a:lnTo>
                  <a:pt x="0" y="164"/>
                </a:lnTo>
                <a:lnTo>
                  <a:pt x="8" y="228"/>
                </a:lnTo>
                <a:lnTo>
                  <a:pt x="32" y="281"/>
                </a:lnTo>
                <a:lnTo>
                  <a:pt x="66" y="316"/>
                </a:lnTo>
                <a:lnTo>
                  <a:pt x="108" y="329"/>
                </a:lnTo>
                <a:lnTo>
                  <a:pt x="129" y="326"/>
                </a:lnTo>
                <a:lnTo>
                  <a:pt x="149" y="316"/>
                </a:lnTo>
                <a:lnTo>
                  <a:pt x="183" y="281"/>
                </a:lnTo>
                <a:lnTo>
                  <a:pt x="207" y="228"/>
                </a:lnTo>
                <a:lnTo>
                  <a:pt x="215" y="164"/>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04" name="Freeform 20"/>
          <p:cNvSpPr>
            <a:spLocks/>
          </p:cNvSpPr>
          <p:nvPr/>
        </p:nvSpPr>
        <p:spPr bwMode="auto">
          <a:xfrm>
            <a:off x="6188075" y="1376363"/>
            <a:ext cx="287338" cy="523875"/>
          </a:xfrm>
          <a:custGeom>
            <a:avLst/>
            <a:gdLst>
              <a:gd name="T0" fmla="*/ 195 w 196"/>
              <a:gd name="T1" fmla="*/ 164 h 330"/>
              <a:gd name="T2" fmla="*/ 187 w 196"/>
              <a:gd name="T3" fmla="*/ 100 h 330"/>
              <a:gd name="T4" fmla="*/ 166 w 196"/>
              <a:gd name="T5" fmla="*/ 48 h 330"/>
              <a:gd name="T6" fmla="*/ 135 w 196"/>
              <a:gd name="T7" fmla="*/ 13 h 330"/>
              <a:gd name="T8" fmla="*/ 98 w 196"/>
              <a:gd name="T9" fmla="*/ 0 h 330"/>
              <a:gd name="T10" fmla="*/ 60 w 196"/>
              <a:gd name="T11" fmla="*/ 13 h 330"/>
              <a:gd name="T12" fmla="*/ 29 w 196"/>
              <a:gd name="T13" fmla="*/ 48 h 330"/>
              <a:gd name="T14" fmla="*/ 8 w 196"/>
              <a:gd name="T15" fmla="*/ 100 h 330"/>
              <a:gd name="T16" fmla="*/ 0 w 196"/>
              <a:gd name="T17" fmla="*/ 164 h 330"/>
              <a:gd name="T18" fmla="*/ 8 w 196"/>
              <a:gd name="T19" fmla="*/ 228 h 330"/>
              <a:gd name="T20" fmla="*/ 29 w 196"/>
              <a:gd name="T21" fmla="*/ 281 h 330"/>
              <a:gd name="T22" fmla="*/ 60 w 196"/>
              <a:gd name="T23" fmla="*/ 316 h 330"/>
              <a:gd name="T24" fmla="*/ 98 w 196"/>
              <a:gd name="T25" fmla="*/ 329 h 330"/>
              <a:gd name="T26" fmla="*/ 135 w 196"/>
              <a:gd name="T27" fmla="*/ 316 h 330"/>
              <a:gd name="T28" fmla="*/ 166 w 196"/>
              <a:gd name="T29" fmla="*/ 281 h 330"/>
              <a:gd name="T30" fmla="*/ 187 w 196"/>
              <a:gd name="T31" fmla="*/ 228 h 330"/>
              <a:gd name="T32" fmla="*/ 195 w 196"/>
              <a:gd name="T33" fmla="*/ 164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6" h="330">
                <a:moveTo>
                  <a:pt x="195" y="164"/>
                </a:moveTo>
                <a:lnTo>
                  <a:pt x="187" y="100"/>
                </a:lnTo>
                <a:lnTo>
                  <a:pt x="166" y="48"/>
                </a:lnTo>
                <a:lnTo>
                  <a:pt x="135" y="13"/>
                </a:lnTo>
                <a:lnTo>
                  <a:pt x="98" y="0"/>
                </a:lnTo>
                <a:lnTo>
                  <a:pt x="60" y="13"/>
                </a:lnTo>
                <a:lnTo>
                  <a:pt x="29" y="48"/>
                </a:lnTo>
                <a:lnTo>
                  <a:pt x="8" y="100"/>
                </a:lnTo>
                <a:lnTo>
                  <a:pt x="0" y="164"/>
                </a:lnTo>
                <a:lnTo>
                  <a:pt x="8" y="228"/>
                </a:lnTo>
                <a:lnTo>
                  <a:pt x="29" y="281"/>
                </a:lnTo>
                <a:lnTo>
                  <a:pt x="60" y="316"/>
                </a:lnTo>
                <a:lnTo>
                  <a:pt x="98" y="329"/>
                </a:lnTo>
                <a:lnTo>
                  <a:pt x="135" y="316"/>
                </a:lnTo>
                <a:lnTo>
                  <a:pt x="166" y="281"/>
                </a:lnTo>
                <a:lnTo>
                  <a:pt x="187" y="228"/>
                </a:lnTo>
                <a:lnTo>
                  <a:pt x="195" y="164"/>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05" name="Freeform 21"/>
          <p:cNvSpPr>
            <a:spLocks/>
          </p:cNvSpPr>
          <p:nvPr/>
        </p:nvSpPr>
        <p:spPr bwMode="auto">
          <a:xfrm>
            <a:off x="6188075" y="1376363"/>
            <a:ext cx="287338" cy="523875"/>
          </a:xfrm>
          <a:custGeom>
            <a:avLst/>
            <a:gdLst>
              <a:gd name="T0" fmla="*/ 195 w 196"/>
              <a:gd name="T1" fmla="*/ 164 h 330"/>
              <a:gd name="T2" fmla="*/ 187 w 196"/>
              <a:gd name="T3" fmla="*/ 100 h 330"/>
              <a:gd name="T4" fmla="*/ 166 w 196"/>
              <a:gd name="T5" fmla="*/ 48 h 330"/>
              <a:gd name="T6" fmla="*/ 135 w 196"/>
              <a:gd name="T7" fmla="*/ 13 h 330"/>
              <a:gd name="T8" fmla="*/ 98 w 196"/>
              <a:gd name="T9" fmla="*/ 0 h 330"/>
              <a:gd name="T10" fmla="*/ 60 w 196"/>
              <a:gd name="T11" fmla="*/ 13 h 330"/>
              <a:gd name="T12" fmla="*/ 29 w 196"/>
              <a:gd name="T13" fmla="*/ 48 h 330"/>
              <a:gd name="T14" fmla="*/ 8 w 196"/>
              <a:gd name="T15" fmla="*/ 100 h 330"/>
              <a:gd name="T16" fmla="*/ 0 w 196"/>
              <a:gd name="T17" fmla="*/ 164 h 330"/>
              <a:gd name="T18" fmla="*/ 8 w 196"/>
              <a:gd name="T19" fmla="*/ 228 h 330"/>
              <a:gd name="T20" fmla="*/ 29 w 196"/>
              <a:gd name="T21" fmla="*/ 281 h 330"/>
              <a:gd name="T22" fmla="*/ 60 w 196"/>
              <a:gd name="T23" fmla="*/ 316 h 330"/>
              <a:gd name="T24" fmla="*/ 98 w 196"/>
              <a:gd name="T25" fmla="*/ 329 h 330"/>
              <a:gd name="T26" fmla="*/ 135 w 196"/>
              <a:gd name="T27" fmla="*/ 316 h 330"/>
              <a:gd name="T28" fmla="*/ 166 w 196"/>
              <a:gd name="T29" fmla="*/ 281 h 330"/>
              <a:gd name="T30" fmla="*/ 187 w 196"/>
              <a:gd name="T31" fmla="*/ 228 h 330"/>
              <a:gd name="T32" fmla="*/ 195 w 196"/>
              <a:gd name="T33" fmla="*/ 164 h 330"/>
              <a:gd name="T34" fmla="*/ 195 w 196"/>
              <a:gd name="T35" fmla="*/ 164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6" h="330">
                <a:moveTo>
                  <a:pt x="195" y="164"/>
                </a:moveTo>
                <a:lnTo>
                  <a:pt x="187" y="100"/>
                </a:lnTo>
                <a:lnTo>
                  <a:pt x="166" y="48"/>
                </a:lnTo>
                <a:lnTo>
                  <a:pt x="135" y="13"/>
                </a:lnTo>
                <a:lnTo>
                  <a:pt x="98" y="0"/>
                </a:lnTo>
                <a:lnTo>
                  <a:pt x="60" y="13"/>
                </a:lnTo>
                <a:lnTo>
                  <a:pt x="29" y="48"/>
                </a:lnTo>
                <a:lnTo>
                  <a:pt x="8" y="100"/>
                </a:lnTo>
                <a:lnTo>
                  <a:pt x="0" y="164"/>
                </a:lnTo>
                <a:lnTo>
                  <a:pt x="8" y="228"/>
                </a:lnTo>
                <a:lnTo>
                  <a:pt x="29" y="281"/>
                </a:lnTo>
                <a:lnTo>
                  <a:pt x="60" y="316"/>
                </a:lnTo>
                <a:lnTo>
                  <a:pt x="98" y="329"/>
                </a:lnTo>
                <a:lnTo>
                  <a:pt x="135" y="316"/>
                </a:lnTo>
                <a:lnTo>
                  <a:pt x="166" y="281"/>
                </a:lnTo>
                <a:lnTo>
                  <a:pt x="187" y="228"/>
                </a:lnTo>
                <a:lnTo>
                  <a:pt x="195" y="164"/>
                </a:lnTo>
                <a:lnTo>
                  <a:pt x="195" y="16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06" name="Freeform 22"/>
          <p:cNvSpPr>
            <a:spLocks/>
          </p:cNvSpPr>
          <p:nvPr/>
        </p:nvSpPr>
        <p:spPr bwMode="auto">
          <a:xfrm>
            <a:off x="6054725" y="2305050"/>
            <a:ext cx="315913" cy="525463"/>
          </a:xfrm>
          <a:custGeom>
            <a:avLst/>
            <a:gdLst>
              <a:gd name="T0" fmla="*/ 215 w 216"/>
              <a:gd name="T1" fmla="*/ 165 h 331"/>
              <a:gd name="T2" fmla="*/ 206 w 216"/>
              <a:gd name="T3" fmla="*/ 100 h 331"/>
              <a:gd name="T4" fmla="*/ 183 w 216"/>
              <a:gd name="T5" fmla="*/ 48 h 331"/>
              <a:gd name="T6" fmla="*/ 149 w 216"/>
              <a:gd name="T7" fmla="*/ 12 h 331"/>
              <a:gd name="T8" fmla="*/ 129 w 216"/>
              <a:gd name="T9" fmla="*/ 3 h 331"/>
              <a:gd name="T10" fmla="*/ 108 w 216"/>
              <a:gd name="T11" fmla="*/ 0 h 331"/>
              <a:gd name="T12" fmla="*/ 66 w 216"/>
              <a:gd name="T13" fmla="*/ 12 h 331"/>
              <a:gd name="T14" fmla="*/ 32 w 216"/>
              <a:gd name="T15" fmla="*/ 48 h 331"/>
              <a:gd name="T16" fmla="*/ 8 w 216"/>
              <a:gd name="T17" fmla="*/ 100 h 331"/>
              <a:gd name="T18" fmla="*/ 0 w 216"/>
              <a:gd name="T19" fmla="*/ 165 h 331"/>
              <a:gd name="T20" fmla="*/ 8 w 216"/>
              <a:gd name="T21" fmla="*/ 229 h 331"/>
              <a:gd name="T22" fmla="*/ 32 w 216"/>
              <a:gd name="T23" fmla="*/ 281 h 331"/>
              <a:gd name="T24" fmla="*/ 66 w 216"/>
              <a:gd name="T25" fmla="*/ 317 h 331"/>
              <a:gd name="T26" fmla="*/ 108 w 216"/>
              <a:gd name="T27" fmla="*/ 330 h 331"/>
              <a:gd name="T28" fmla="*/ 129 w 216"/>
              <a:gd name="T29" fmla="*/ 326 h 331"/>
              <a:gd name="T30" fmla="*/ 149 w 216"/>
              <a:gd name="T31" fmla="*/ 317 h 331"/>
              <a:gd name="T32" fmla="*/ 183 w 216"/>
              <a:gd name="T33" fmla="*/ 281 h 331"/>
              <a:gd name="T34" fmla="*/ 206 w 216"/>
              <a:gd name="T35" fmla="*/ 229 h 331"/>
              <a:gd name="T36" fmla="*/ 215 w 216"/>
              <a:gd name="T37" fmla="*/ 165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16" h="331">
                <a:moveTo>
                  <a:pt x="215" y="165"/>
                </a:moveTo>
                <a:lnTo>
                  <a:pt x="206" y="100"/>
                </a:lnTo>
                <a:lnTo>
                  <a:pt x="183" y="48"/>
                </a:lnTo>
                <a:lnTo>
                  <a:pt x="149" y="12"/>
                </a:lnTo>
                <a:lnTo>
                  <a:pt x="129" y="3"/>
                </a:lnTo>
                <a:lnTo>
                  <a:pt x="108" y="0"/>
                </a:lnTo>
                <a:lnTo>
                  <a:pt x="66" y="12"/>
                </a:lnTo>
                <a:lnTo>
                  <a:pt x="32" y="48"/>
                </a:lnTo>
                <a:lnTo>
                  <a:pt x="8" y="100"/>
                </a:lnTo>
                <a:lnTo>
                  <a:pt x="0" y="165"/>
                </a:lnTo>
                <a:lnTo>
                  <a:pt x="8" y="229"/>
                </a:lnTo>
                <a:lnTo>
                  <a:pt x="32" y="281"/>
                </a:lnTo>
                <a:lnTo>
                  <a:pt x="66" y="317"/>
                </a:lnTo>
                <a:lnTo>
                  <a:pt x="108" y="330"/>
                </a:lnTo>
                <a:lnTo>
                  <a:pt x="129" y="326"/>
                </a:lnTo>
                <a:lnTo>
                  <a:pt x="149" y="317"/>
                </a:lnTo>
                <a:lnTo>
                  <a:pt x="183" y="281"/>
                </a:lnTo>
                <a:lnTo>
                  <a:pt x="206" y="229"/>
                </a:lnTo>
                <a:lnTo>
                  <a:pt x="215" y="165"/>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07" name="Freeform 23"/>
          <p:cNvSpPr>
            <a:spLocks/>
          </p:cNvSpPr>
          <p:nvPr/>
        </p:nvSpPr>
        <p:spPr bwMode="auto">
          <a:xfrm>
            <a:off x="6083300" y="2305050"/>
            <a:ext cx="285750" cy="523875"/>
          </a:xfrm>
          <a:custGeom>
            <a:avLst/>
            <a:gdLst>
              <a:gd name="T0" fmla="*/ 194 w 195"/>
              <a:gd name="T1" fmla="*/ 165 h 330"/>
              <a:gd name="T2" fmla="*/ 186 w 195"/>
              <a:gd name="T3" fmla="*/ 100 h 330"/>
              <a:gd name="T4" fmla="*/ 166 w 195"/>
              <a:gd name="T5" fmla="*/ 48 h 330"/>
              <a:gd name="T6" fmla="*/ 135 w 195"/>
              <a:gd name="T7" fmla="*/ 13 h 330"/>
              <a:gd name="T8" fmla="*/ 97 w 195"/>
              <a:gd name="T9" fmla="*/ 0 h 330"/>
              <a:gd name="T10" fmla="*/ 59 w 195"/>
              <a:gd name="T11" fmla="*/ 13 h 330"/>
              <a:gd name="T12" fmla="*/ 29 w 195"/>
              <a:gd name="T13" fmla="*/ 48 h 330"/>
              <a:gd name="T14" fmla="*/ 8 w 195"/>
              <a:gd name="T15" fmla="*/ 100 h 330"/>
              <a:gd name="T16" fmla="*/ 0 w 195"/>
              <a:gd name="T17" fmla="*/ 165 h 330"/>
              <a:gd name="T18" fmla="*/ 8 w 195"/>
              <a:gd name="T19" fmla="*/ 229 h 330"/>
              <a:gd name="T20" fmla="*/ 29 w 195"/>
              <a:gd name="T21" fmla="*/ 281 h 330"/>
              <a:gd name="T22" fmla="*/ 59 w 195"/>
              <a:gd name="T23" fmla="*/ 316 h 330"/>
              <a:gd name="T24" fmla="*/ 97 w 195"/>
              <a:gd name="T25" fmla="*/ 329 h 330"/>
              <a:gd name="T26" fmla="*/ 135 w 195"/>
              <a:gd name="T27" fmla="*/ 316 h 330"/>
              <a:gd name="T28" fmla="*/ 166 w 195"/>
              <a:gd name="T29" fmla="*/ 281 h 330"/>
              <a:gd name="T30" fmla="*/ 186 w 195"/>
              <a:gd name="T31" fmla="*/ 229 h 330"/>
              <a:gd name="T32" fmla="*/ 194 w 195"/>
              <a:gd name="T33" fmla="*/ 165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5" h="330">
                <a:moveTo>
                  <a:pt x="194" y="165"/>
                </a:moveTo>
                <a:lnTo>
                  <a:pt x="186" y="100"/>
                </a:lnTo>
                <a:lnTo>
                  <a:pt x="166" y="48"/>
                </a:lnTo>
                <a:lnTo>
                  <a:pt x="135" y="13"/>
                </a:lnTo>
                <a:lnTo>
                  <a:pt x="97" y="0"/>
                </a:lnTo>
                <a:lnTo>
                  <a:pt x="59" y="13"/>
                </a:lnTo>
                <a:lnTo>
                  <a:pt x="29" y="48"/>
                </a:lnTo>
                <a:lnTo>
                  <a:pt x="8" y="100"/>
                </a:lnTo>
                <a:lnTo>
                  <a:pt x="0" y="165"/>
                </a:lnTo>
                <a:lnTo>
                  <a:pt x="8" y="229"/>
                </a:lnTo>
                <a:lnTo>
                  <a:pt x="29" y="281"/>
                </a:lnTo>
                <a:lnTo>
                  <a:pt x="59" y="316"/>
                </a:lnTo>
                <a:lnTo>
                  <a:pt x="97" y="329"/>
                </a:lnTo>
                <a:lnTo>
                  <a:pt x="135" y="316"/>
                </a:lnTo>
                <a:lnTo>
                  <a:pt x="166" y="281"/>
                </a:lnTo>
                <a:lnTo>
                  <a:pt x="186" y="229"/>
                </a:lnTo>
                <a:lnTo>
                  <a:pt x="194" y="165"/>
                </a:lnTo>
              </a:path>
            </a:pathLst>
          </a:custGeom>
          <a:solidFill>
            <a:srgbClr val="FFFFF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08" name="Freeform 24"/>
          <p:cNvSpPr>
            <a:spLocks/>
          </p:cNvSpPr>
          <p:nvPr/>
        </p:nvSpPr>
        <p:spPr bwMode="auto">
          <a:xfrm>
            <a:off x="5635625" y="1782763"/>
            <a:ext cx="315913" cy="525462"/>
          </a:xfrm>
          <a:custGeom>
            <a:avLst/>
            <a:gdLst>
              <a:gd name="T0" fmla="*/ 214 w 215"/>
              <a:gd name="T1" fmla="*/ 165 h 331"/>
              <a:gd name="T2" fmla="*/ 206 w 215"/>
              <a:gd name="T3" fmla="*/ 101 h 331"/>
              <a:gd name="T4" fmla="*/ 182 w 215"/>
              <a:gd name="T5" fmla="*/ 48 h 331"/>
              <a:gd name="T6" fmla="*/ 148 w 215"/>
              <a:gd name="T7" fmla="*/ 13 h 331"/>
              <a:gd name="T8" fmla="*/ 128 w 215"/>
              <a:gd name="T9" fmla="*/ 3 h 331"/>
              <a:gd name="T10" fmla="*/ 107 w 215"/>
              <a:gd name="T11" fmla="*/ 0 h 331"/>
              <a:gd name="T12" fmla="*/ 65 w 215"/>
              <a:gd name="T13" fmla="*/ 13 h 331"/>
              <a:gd name="T14" fmla="*/ 31 w 215"/>
              <a:gd name="T15" fmla="*/ 48 h 331"/>
              <a:gd name="T16" fmla="*/ 8 w 215"/>
              <a:gd name="T17" fmla="*/ 101 h 331"/>
              <a:gd name="T18" fmla="*/ 0 w 215"/>
              <a:gd name="T19" fmla="*/ 165 h 331"/>
              <a:gd name="T20" fmla="*/ 8 w 215"/>
              <a:gd name="T21" fmla="*/ 229 h 331"/>
              <a:gd name="T22" fmla="*/ 31 w 215"/>
              <a:gd name="T23" fmla="*/ 282 h 331"/>
              <a:gd name="T24" fmla="*/ 65 w 215"/>
              <a:gd name="T25" fmla="*/ 317 h 331"/>
              <a:gd name="T26" fmla="*/ 107 w 215"/>
              <a:gd name="T27" fmla="*/ 330 h 331"/>
              <a:gd name="T28" fmla="*/ 128 w 215"/>
              <a:gd name="T29" fmla="*/ 326 h 331"/>
              <a:gd name="T30" fmla="*/ 148 w 215"/>
              <a:gd name="T31" fmla="*/ 317 h 331"/>
              <a:gd name="T32" fmla="*/ 182 w 215"/>
              <a:gd name="T33" fmla="*/ 282 h 331"/>
              <a:gd name="T34" fmla="*/ 206 w 215"/>
              <a:gd name="T35" fmla="*/ 229 h 331"/>
              <a:gd name="T36" fmla="*/ 214 w 215"/>
              <a:gd name="T37" fmla="*/ 165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15" h="331">
                <a:moveTo>
                  <a:pt x="214" y="165"/>
                </a:moveTo>
                <a:lnTo>
                  <a:pt x="206" y="101"/>
                </a:lnTo>
                <a:lnTo>
                  <a:pt x="182" y="48"/>
                </a:lnTo>
                <a:lnTo>
                  <a:pt x="148" y="13"/>
                </a:lnTo>
                <a:lnTo>
                  <a:pt x="128" y="3"/>
                </a:lnTo>
                <a:lnTo>
                  <a:pt x="107" y="0"/>
                </a:lnTo>
                <a:lnTo>
                  <a:pt x="65" y="13"/>
                </a:lnTo>
                <a:lnTo>
                  <a:pt x="31" y="48"/>
                </a:lnTo>
                <a:lnTo>
                  <a:pt x="8" y="101"/>
                </a:lnTo>
                <a:lnTo>
                  <a:pt x="0" y="165"/>
                </a:lnTo>
                <a:lnTo>
                  <a:pt x="8" y="229"/>
                </a:lnTo>
                <a:lnTo>
                  <a:pt x="31" y="282"/>
                </a:lnTo>
                <a:lnTo>
                  <a:pt x="65" y="317"/>
                </a:lnTo>
                <a:lnTo>
                  <a:pt x="107" y="330"/>
                </a:lnTo>
                <a:lnTo>
                  <a:pt x="128" y="326"/>
                </a:lnTo>
                <a:lnTo>
                  <a:pt x="148" y="317"/>
                </a:lnTo>
                <a:lnTo>
                  <a:pt x="182" y="282"/>
                </a:lnTo>
                <a:lnTo>
                  <a:pt x="206" y="229"/>
                </a:lnTo>
                <a:lnTo>
                  <a:pt x="214" y="165"/>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09" name="Freeform 25"/>
          <p:cNvSpPr>
            <a:spLocks/>
          </p:cNvSpPr>
          <p:nvPr/>
        </p:nvSpPr>
        <p:spPr bwMode="auto">
          <a:xfrm>
            <a:off x="5665788" y="1784350"/>
            <a:ext cx="285750" cy="522288"/>
          </a:xfrm>
          <a:custGeom>
            <a:avLst/>
            <a:gdLst>
              <a:gd name="T0" fmla="*/ 194 w 195"/>
              <a:gd name="T1" fmla="*/ 164 h 329"/>
              <a:gd name="T2" fmla="*/ 186 w 195"/>
              <a:gd name="T3" fmla="*/ 100 h 329"/>
              <a:gd name="T4" fmla="*/ 165 w 195"/>
              <a:gd name="T5" fmla="*/ 47 h 329"/>
              <a:gd name="T6" fmla="*/ 134 w 195"/>
              <a:gd name="T7" fmla="*/ 12 h 329"/>
              <a:gd name="T8" fmla="*/ 97 w 195"/>
              <a:gd name="T9" fmla="*/ 0 h 329"/>
              <a:gd name="T10" fmla="*/ 59 w 195"/>
              <a:gd name="T11" fmla="*/ 12 h 329"/>
              <a:gd name="T12" fmla="*/ 28 w 195"/>
              <a:gd name="T13" fmla="*/ 47 h 329"/>
              <a:gd name="T14" fmla="*/ 7 w 195"/>
              <a:gd name="T15" fmla="*/ 100 h 329"/>
              <a:gd name="T16" fmla="*/ 0 w 195"/>
              <a:gd name="T17" fmla="*/ 164 h 329"/>
              <a:gd name="T18" fmla="*/ 7 w 195"/>
              <a:gd name="T19" fmla="*/ 228 h 329"/>
              <a:gd name="T20" fmla="*/ 28 w 195"/>
              <a:gd name="T21" fmla="*/ 280 h 329"/>
              <a:gd name="T22" fmla="*/ 59 w 195"/>
              <a:gd name="T23" fmla="*/ 315 h 329"/>
              <a:gd name="T24" fmla="*/ 97 w 195"/>
              <a:gd name="T25" fmla="*/ 328 h 329"/>
              <a:gd name="T26" fmla="*/ 134 w 195"/>
              <a:gd name="T27" fmla="*/ 315 h 329"/>
              <a:gd name="T28" fmla="*/ 165 w 195"/>
              <a:gd name="T29" fmla="*/ 280 h 329"/>
              <a:gd name="T30" fmla="*/ 186 w 195"/>
              <a:gd name="T31" fmla="*/ 228 h 329"/>
              <a:gd name="T32" fmla="*/ 194 w 195"/>
              <a:gd name="T33" fmla="*/ 164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5" h="329">
                <a:moveTo>
                  <a:pt x="194" y="164"/>
                </a:moveTo>
                <a:lnTo>
                  <a:pt x="186" y="100"/>
                </a:lnTo>
                <a:lnTo>
                  <a:pt x="165" y="47"/>
                </a:lnTo>
                <a:lnTo>
                  <a:pt x="134" y="12"/>
                </a:lnTo>
                <a:lnTo>
                  <a:pt x="97" y="0"/>
                </a:lnTo>
                <a:lnTo>
                  <a:pt x="59" y="12"/>
                </a:lnTo>
                <a:lnTo>
                  <a:pt x="28" y="47"/>
                </a:lnTo>
                <a:lnTo>
                  <a:pt x="7" y="100"/>
                </a:lnTo>
                <a:lnTo>
                  <a:pt x="0" y="164"/>
                </a:lnTo>
                <a:lnTo>
                  <a:pt x="7" y="228"/>
                </a:lnTo>
                <a:lnTo>
                  <a:pt x="28" y="280"/>
                </a:lnTo>
                <a:lnTo>
                  <a:pt x="59" y="315"/>
                </a:lnTo>
                <a:lnTo>
                  <a:pt x="97" y="328"/>
                </a:lnTo>
                <a:lnTo>
                  <a:pt x="134" y="315"/>
                </a:lnTo>
                <a:lnTo>
                  <a:pt x="165" y="280"/>
                </a:lnTo>
                <a:lnTo>
                  <a:pt x="186" y="228"/>
                </a:lnTo>
                <a:lnTo>
                  <a:pt x="194" y="164"/>
                </a:lnTo>
              </a:path>
            </a:pathLst>
          </a:custGeom>
          <a:solidFill>
            <a:srgbClr val="FFFFF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10" name="Freeform 26"/>
          <p:cNvSpPr>
            <a:spLocks/>
          </p:cNvSpPr>
          <p:nvPr/>
        </p:nvSpPr>
        <p:spPr bwMode="auto">
          <a:xfrm>
            <a:off x="5268913" y="2246313"/>
            <a:ext cx="314325" cy="525462"/>
          </a:xfrm>
          <a:custGeom>
            <a:avLst/>
            <a:gdLst>
              <a:gd name="T0" fmla="*/ 214 w 215"/>
              <a:gd name="T1" fmla="*/ 165 h 331"/>
              <a:gd name="T2" fmla="*/ 206 w 215"/>
              <a:gd name="T3" fmla="*/ 101 h 331"/>
              <a:gd name="T4" fmla="*/ 183 w 215"/>
              <a:gd name="T5" fmla="*/ 49 h 331"/>
              <a:gd name="T6" fmla="*/ 149 w 215"/>
              <a:gd name="T7" fmla="*/ 13 h 331"/>
              <a:gd name="T8" fmla="*/ 128 w 215"/>
              <a:gd name="T9" fmla="*/ 3 h 331"/>
              <a:gd name="T10" fmla="*/ 107 w 215"/>
              <a:gd name="T11" fmla="*/ 0 h 331"/>
              <a:gd name="T12" fmla="*/ 65 w 215"/>
              <a:gd name="T13" fmla="*/ 13 h 331"/>
              <a:gd name="T14" fmla="*/ 31 w 215"/>
              <a:gd name="T15" fmla="*/ 49 h 331"/>
              <a:gd name="T16" fmla="*/ 8 w 215"/>
              <a:gd name="T17" fmla="*/ 101 h 331"/>
              <a:gd name="T18" fmla="*/ 0 w 215"/>
              <a:gd name="T19" fmla="*/ 165 h 331"/>
              <a:gd name="T20" fmla="*/ 8 w 215"/>
              <a:gd name="T21" fmla="*/ 229 h 331"/>
              <a:gd name="T22" fmla="*/ 31 w 215"/>
              <a:gd name="T23" fmla="*/ 282 h 331"/>
              <a:gd name="T24" fmla="*/ 65 w 215"/>
              <a:gd name="T25" fmla="*/ 317 h 331"/>
              <a:gd name="T26" fmla="*/ 107 w 215"/>
              <a:gd name="T27" fmla="*/ 330 h 331"/>
              <a:gd name="T28" fmla="*/ 128 w 215"/>
              <a:gd name="T29" fmla="*/ 326 h 331"/>
              <a:gd name="T30" fmla="*/ 149 w 215"/>
              <a:gd name="T31" fmla="*/ 317 h 331"/>
              <a:gd name="T32" fmla="*/ 183 w 215"/>
              <a:gd name="T33" fmla="*/ 282 h 331"/>
              <a:gd name="T34" fmla="*/ 206 w 215"/>
              <a:gd name="T35" fmla="*/ 229 h 331"/>
              <a:gd name="T36" fmla="*/ 214 w 215"/>
              <a:gd name="T37" fmla="*/ 165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15" h="331">
                <a:moveTo>
                  <a:pt x="214" y="165"/>
                </a:moveTo>
                <a:lnTo>
                  <a:pt x="206" y="101"/>
                </a:lnTo>
                <a:lnTo>
                  <a:pt x="183" y="49"/>
                </a:lnTo>
                <a:lnTo>
                  <a:pt x="149" y="13"/>
                </a:lnTo>
                <a:lnTo>
                  <a:pt x="128" y="3"/>
                </a:lnTo>
                <a:lnTo>
                  <a:pt x="107" y="0"/>
                </a:lnTo>
                <a:lnTo>
                  <a:pt x="65" y="13"/>
                </a:lnTo>
                <a:lnTo>
                  <a:pt x="31" y="49"/>
                </a:lnTo>
                <a:lnTo>
                  <a:pt x="8" y="101"/>
                </a:lnTo>
                <a:lnTo>
                  <a:pt x="0" y="165"/>
                </a:lnTo>
                <a:lnTo>
                  <a:pt x="8" y="229"/>
                </a:lnTo>
                <a:lnTo>
                  <a:pt x="31" y="282"/>
                </a:lnTo>
                <a:lnTo>
                  <a:pt x="65" y="317"/>
                </a:lnTo>
                <a:lnTo>
                  <a:pt x="107" y="330"/>
                </a:lnTo>
                <a:lnTo>
                  <a:pt x="128" y="326"/>
                </a:lnTo>
                <a:lnTo>
                  <a:pt x="149" y="317"/>
                </a:lnTo>
                <a:lnTo>
                  <a:pt x="183" y="282"/>
                </a:lnTo>
                <a:lnTo>
                  <a:pt x="206" y="229"/>
                </a:lnTo>
                <a:lnTo>
                  <a:pt x="214" y="165"/>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11" name="Freeform 27"/>
          <p:cNvSpPr>
            <a:spLocks/>
          </p:cNvSpPr>
          <p:nvPr/>
        </p:nvSpPr>
        <p:spPr bwMode="auto">
          <a:xfrm>
            <a:off x="5297488" y="2247900"/>
            <a:ext cx="285750" cy="523875"/>
          </a:xfrm>
          <a:custGeom>
            <a:avLst/>
            <a:gdLst>
              <a:gd name="T0" fmla="*/ 194 w 195"/>
              <a:gd name="T1" fmla="*/ 164 h 330"/>
              <a:gd name="T2" fmla="*/ 186 w 195"/>
              <a:gd name="T3" fmla="*/ 100 h 330"/>
              <a:gd name="T4" fmla="*/ 166 w 195"/>
              <a:gd name="T5" fmla="*/ 48 h 330"/>
              <a:gd name="T6" fmla="*/ 135 w 195"/>
              <a:gd name="T7" fmla="*/ 12 h 330"/>
              <a:gd name="T8" fmla="*/ 97 w 195"/>
              <a:gd name="T9" fmla="*/ 0 h 330"/>
              <a:gd name="T10" fmla="*/ 59 w 195"/>
              <a:gd name="T11" fmla="*/ 12 h 330"/>
              <a:gd name="T12" fmla="*/ 28 w 195"/>
              <a:gd name="T13" fmla="*/ 48 h 330"/>
              <a:gd name="T14" fmla="*/ 8 w 195"/>
              <a:gd name="T15" fmla="*/ 100 h 330"/>
              <a:gd name="T16" fmla="*/ 0 w 195"/>
              <a:gd name="T17" fmla="*/ 164 h 330"/>
              <a:gd name="T18" fmla="*/ 8 w 195"/>
              <a:gd name="T19" fmla="*/ 228 h 330"/>
              <a:gd name="T20" fmla="*/ 28 w 195"/>
              <a:gd name="T21" fmla="*/ 280 h 330"/>
              <a:gd name="T22" fmla="*/ 59 w 195"/>
              <a:gd name="T23" fmla="*/ 316 h 330"/>
              <a:gd name="T24" fmla="*/ 97 w 195"/>
              <a:gd name="T25" fmla="*/ 329 h 330"/>
              <a:gd name="T26" fmla="*/ 135 w 195"/>
              <a:gd name="T27" fmla="*/ 316 h 330"/>
              <a:gd name="T28" fmla="*/ 166 w 195"/>
              <a:gd name="T29" fmla="*/ 280 h 330"/>
              <a:gd name="T30" fmla="*/ 186 w 195"/>
              <a:gd name="T31" fmla="*/ 228 h 330"/>
              <a:gd name="T32" fmla="*/ 194 w 195"/>
              <a:gd name="T33" fmla="*/ 164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5" h="330">
                <a:moveTo>
                  <a:pt x="194" y="164"/>
                </a:moveTo>
                <a:lnTo>
                  <a:pt x="186" y="100"/>
                </a:lnTo>
                <a:lnTo>
                  <a:pt x="166" y="48"/>
                </a:lnTo>
                <a:lnTo>
                  <a:pt x="135" y="12"/>
                </a:lnTo>
                <a:lnTo>
                  <a:pt x="97" y="0"/>
                </a:lnTo>
                <a:lnTo>
                  <a:pt x="59" y="12"/>
                </a:lnTo>
                <a:lnTo>
                  <a:pt x="28" y="48"/>
                </a:lnTo>
                <a:lnTo>
                  <a:pt x="8" y="100"/>
                </a:lnTo>
                <a:lnTo>
                  <a:pt x="0" y="164"/>
                </a:lnTo>
                <a:lnTo>
                  <a:pt x="8" y="228"/>
                </a:lnTo>
                <a:lnTo>
                  <a:pt x="28" y="280"/>
                </a:lnTo>
                <a:lnTo>
                  <a:pt x="59" y="316"/>
                </a:lnTo>
                <a:lnTo>
                  <a:pt x="97" y="329"/>
                </a:lnTo>
                <a:lnTo>
                  <a:pt x="135" y="316"/>
                </a:lnTo>
                <a:lnTo>
                  <a:pt x="166" y="280"/>
                </a:lnTo>
                <a:lnTo>
                  <a:pt x="186" y="228"/>
                </a:lnTo>
                <a:lnTo>
                  <a:pt x="194" y="164"/>
                </a:lnTo>
              </a:path>
            </a:pathLst>
          </a:custGeom>
          <a:solidFill>
            <a:srgbClr val="FFFFF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12" name="Freeform 28"/>
          <p:cNvSpPr>
            <a:spLocks/>
          </p:cNvSpPr>
          <p:nvPr/>
        </p:nvSpPr>
        <p:spPr bwMode="auto">
          <a:xfrm>
            <a:off x="4391025" y="1554163"/>
            <a:ext cx="1909763" cy="2389187"/>
          </a:xfrm>
          <a:custGeom>
            <a:avLst/>
            <a:gdLst>
              <a:gd name="T0" fmla="*/ 1301 w 1302"/>
              <a:gd name="T1" fmla="*/ 0 h 1505"/>
              <a:gd name="T2" fmla="*/ 1301 w 1302"/>
              <a:gd name="T3" fmla="*/ 1504 h 1505"/>
              <a:gd name="T4" fmla="*/ 0 w 1302"/>
              <a:gd name="T5" fmla="*/ 1247 h 1505"/>
              <a:gd name="T6" fmla="*/ 0 w 1302"/>
              <a:gd name="T7" fmla="*/ 0 h 1505"/>
              <a:gd name="T8" fmla="*/ 1301 w 1302"/>
              <a:gd name="T9" fmla="*/ 0 h 1505"/>
            </a:gdLst>
            <a:ahLst/>
            <a:cxnLst>
              <a:cxn ang="0">
                <a:pos x="T0" y="T1"/>
              </a:cxn>
              <a:cxn ang="0">
                <a:pos x="T2" y="T3"/>
              </a:cxn>
              <a:cxn ang="0">
                <a:pos x="T4" y="T5"/>
              </a:cxn>
              <a:cxn ang="0">
                <a:pos x="T6" y="T7"/>
              </a:cxn>
              <a:cxn ang="0">
                <a:pos x="T8" y="T9"/>
              </a:cxn>
            </a:cxnLst>
            <a:rect l="0" t="0" r="r" b="b"/>
            <a:pathLst>
              <a:path w="1302" h="1505">
                <a:moveTo>
                  <a:pt x="1301" y="0"/>
                </a:moveTo>
                <a:lnTo>
                  <a:pt x="1301" y="1504"/>
                </a:lnTo>
                <a:lnTo>
                  <a:pt x="0" y="1247"/>
                </a:lnTo>
                <a:lnTo>
                  <a:pt x="0" y="0"/>
                </a:lnTo>
                <a:lnTo>
                  <a:pt x="1301" y="0"/>
                </a:lnTo>
              </a:path>
            </a:pathLst>
          </a:custGeom>
          <a:solidFill>
            <a:srgbClr val="FFFFA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13" name="Freeform 29"/>
          <p:cNvSpPr>
            <a:spLocks/>
          </p:cNvSpPr>
          <p:nvPr/>
        </p:nvSpPr>
        <p:spPr bwMode="auto">
          <a:xfrm>
            <a:off x="5597525" y="1758950"/>
            <a:ext cx="382588" cy="615950"/>
          </a:xfrm>
          <a:custGeom>
            <a:avLst/>
            <a:gdLst>
              <a:gd name="T0" fmla="*/ 260 w 261"/>
              <a:gd name="T1" fmla="*/ 194 h 388"/>
              <a:gd name="T2" fmla="*/ 258 w 261"/>
              <a:gd name="T3" fmla="*/ 154 h 388"/>
              <a:gd name="T4" fmla="*/ 250 w 261"/>
              <a:gd name="T5" fmla="*/ 118 h 388"/>
              <a:gd name="T6" fmla="*/ 238 w 261"/>
              <a:gd name="T7" fmla="*/ 85 h 388"/>
              <a:gd name="T8" fmla="*/ 222 w 261"/>
              <a:gd name="T9" fmla="*/ 57 h 388"/>
              <a:gd name="T10" fmla="*/ 203 w 261"/>
              <a:gd name="T11" fmla="*/ 33 h 388"/>
              <a:gd name="T12" fmla="*/ 181 w 261"/>
              <a:gd name="T13" fmla="*/ 16 h 388"/>
              <a:gd name="T14" fmla="*/ 156 w 261"/>
              <a:gd name="T15" fmla="*/ 4 h 388"/>
              <a:gd name="T16" fmla="*/ 130 w 261"/>
              <a:gd name="T17" fmla="*/ 0 h 388"/>
              <a:gd name="T18" fmla="*/ 104 w 261"/>
              <a:gd name="T19" fmla="*/ 4 h 388"/>
              <a:gd name="T20" fmla="*/ 79 w 261"/>
              <a:gd name="T21" fmla="*/ 16 h 388"/>
              <a:gd name="T22" fmla="*/ 57 w 261"/>
              <a:gd name="T23" fmla="*/ 33 h 388"/>
              <a:gd name="T24" fmla="*/ 38 w 261"/>
              <a:gd name="T25" fmla="*/ 57 h 388"/>
              <a:gd name="T26" fmla="*/ 22 w 261"/>
              <a:gd name="T27" fmla="*/ 85 h 388"/>
              <a:gd name="T28" fmla="*/ 10 w 261"/>
              <a:gd name="T29" fmla="*/ 118 h 388"/>
              <a:gd name="T30" fmla="*/ 2 w 261"/>
              <a:gd name="T31" fmla="*/ 154 h 388"/>
              <a:gd name="T32" fmla="*/ 0 w 261"/>
              <a:gd name="T33" fmla="*/ 194 h 388"/>
              <a:gd name="T34" fmla="*/ 2 w 261"/>
              <a:gd name="T35" fmla="*/ 233 h 388"/>
              <a:gd name="T36" fmla="*/ 10 w 261"/>
              <a:gd name="T37" fmla="*/ 269 h 388"/>
              <a:gd name="T38" fmla="*/ 22 w 261"/>
              <a:gd name="T39" fmla="*/ 302 h 388"/>
              <a:gd name="T40" fmla="*/ 38 w 261"/>
              <a:gd name="T41" fmla="*/ 331 h 388"/>
              <a:gd name="T42" fmla="*/ 57 w 261"/>
              <a:gd name="T43" fmla="*/ 354 h 388"/>
              <a:gd name="T44" fmla="*/ 79 w 261"/>
              <a:gd name="T45" fmla="*/ 372 h 388"/>
              <a:gd name="T46" fmla="*/ 104 w 261"/>
              <a:gd name="T47" fmla="*/ 383 h 388"/>
              <a:gd name="T48" fmla="*/ 130 w 261"/>
              <a:gd name="T49" fmla="*/ 387 h 388"/>
              <a:gd name="T50" fmla="*/ 156 w 261"/>
              <a:gd name="T51" fmla="*/ 383 h 388"/>
              <a:gd name="T52" fmla="*/ 181 w 261"/>
              <a:gd name="T53" fmla="*/ 372 h 388"/>
              <a:gd name="T54" fmla="*/ 203 w 261"/>
              <a:gd name="T55" fmla="*/ 354 h 388"/>
              <a:gd name="T56" fmla="*/ 222 w 261"/>
              <a:gd name="T57" fmla="*/ 331 h 388"/>
              <a:gd name="T58" fmla="*/ 238 w 261"/>
              <a:gd name="T59" fmla="*/ 302 h 388"/>
              <a:gd name="T60" fmla="*/ 250 w 261"/>
              <a:gd name="T61" fmla="*/ 269 h 388"/>
              <a:gd name="T62" fmla="*/ 258 w 261"/>
              <a:gd name="T63" fmla="*/ 233 h 388"/>
              <a:gd name="T64" fmla="*/ 260 w 261"/>
              <a:gd name="T65" fmla="*/ 194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61" h="388">
                <a:moveTo>
                  <a:pt x="260" y="194"/>
                </a:moveTo>
                <a:lnTo>
                  <a:pt x="258" y="154"/>
                </a:lnTo>
                <a:lnTo>
                  <a:pt x="250" y="118"/>
                </a:lnTo>
                <a:lnTo>
                  <a:pt x="238" y="85"/>
                </a:lnTo>
                <a:lnTo>
                  <a:pt x="222" y="57"/>
                </a:lnTo>
                <a:lnTo>
                  <a:pt x="203" y="33"/>
                </a:lnTo>
                <a:lnTo>
                  <a:pt x="181" y="16"/>
                </a:lnTo>
                <a:lnTo>
                  <a:pt x="156" y="4"/>
                </a:lnTo>
                <a:lnTo>
                  <a:pt x="130" y="0"/>
                </a:lnTo>
                <a:lnTo>
                  <a:pt x="104" y="4"/>
                </a:lnTo>
                <a:lnTo>
                  <a:pt x="79" y="16"/>
                </a:lnTo>
                <a:lnTo>
                  <a:pt x="57" y="33"/>
                </a:lnTo>
                <a:lnTo>
                  <a:pt x="38" y="57"/>
                </a:lnTo>
                <a:lnTo>
                  <a:pt x="22" y="85"/>
                </a:lnTo>
                <a:lnTo>
                  <a:pt x="10" y="118"/>
                </a:lnTo>
                <a:lnTo>
                  <a:pt x="2" y="154"/>
                </a:lnTo>
                <a:lnTo>
                  <a:pt x="0" y="194"/>
                </a:lnTo>
                <a:lnTo>
                  <a:pt x="2" y="233"/>
                </a:lnTo>
                <a:lnTo>
                  <a:pt x="10" y="269"/>
                </a:lnTo>
                <a:lnTo>
                  <a:pt x="22" y="302"/>
                </a:lnTo>
                <a:lnTo>
                  <a:pt x="38" y="331"/>
                </a:lnTo>
                <a:lnTo>
                  <a:pt x="57" y="354"/>
                </a:lnTo>
                <a:lnTo>
                  <a:pt x="79" y="372"/>
                </a:lnTo>
                <a:lnTo>
                  <a:pt x="104" y="383"/>
                </a:lnTo>
                <a:lnTo>
                  <a:pt x="130" y="387"/>
                </a:lnTo>
                <a:lnTo>
                  <a:pt x="156" y="383"/>
                </a:lnTo>
                <a:lnTo>
                  <a:pt x="181" y="372"/>
                </a:lnTo>
                <a:lnTo>
                  <a:pt x="203" y="354"/>
                </a:lnTo>
                <a:lnTo>
                  <a:pt x="222" y="331"/>
                </a:lnTo>
                <a:lnTo>
                  <a:pt x="238" y="302"/>
                </a:lnTo>
                <a:lnTo>
                  <a:pt x="250" y="269"/>
                </a:lnTo>
                <a:lnTo>
                  <a:pt x="258" y="233"/>
                </a:lnTo>
                <a:lnTo>
                  <a:pt x="260" y="194"/>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14" name="Freeform 30"/>
          <p:cNvSpPr>
            <a:spLocks/>
          </p:cNvSpPr>
          <p:nvPr/>
        </p:nvSpPr>
        <p:spPr bwMode="auto">
          <a:xfrm>
            <a:off x="5634038" y="1760538"/>
            <a:ext cx="346075" cy="614362"/>
          </a:xfrm>
          <a:custGeom>
            <a:avLst/>
            <a:gdLst>
              <a:gd name="T0" fmla="*/ 235 w 236"/>
              <a:gd name="T1" fmla="*/ 193 h 387"/>
              <a:gd name="T2" fmla="*/ 232 w 236"/>
              <a:gd name="T3" fmla="*/ 154 h 387"/>
              <a:gd name="T4" fmla="*/ 225 w 236"/>
              <a:gd name="T5" fmla="*/ 117 h 387"/>
              <a:gd name="T6" fmla="*/ 215 w 236"/>
              <a:gd name="T7" fmla="*/ 85 h 387"/>
              <a:gd name="T8" fmla="*/ 200 w 236"/>
              <a:gd name="T9" fmla="*/ 56 h 387"/>
              <a:gd name="T10" fmla="*/ 183 w 236"/>
              <a:gd name="T11" fmla="*/ 32 h 387"/>
              <a:gd name="T12" fmla="*/ 163 w 236"/>
              <a:gd name="T13" fmla="*/ 15 h 387"/>
              <a:gd name="T14" fmla="*/ 140 w 236"/>
              <a:gd name="T15" fmla="*/ 3 h 387"/>
              <a:gd name="T16" fmla="*/ 117 w 236"/>
              <a:gd name="T17" fmla="*/ 0 h 387"/>
              <a:gd name="T18" fmla="*/ 94 w 236"/>
              <a:gd name="T19" fmla="*/ 3 h 387"/>
              <a:gd name="T20" fmla="*/ 71 w 236"/>
              <a:gd name="T21" fmla="*/ 15 h 387"/>
              <a:gd name="T22" fmla="*/ 52 w 236"/>
              <a:gd name="T23" fmla="*/ 32 h 387"/>
              <a:gd name="T24" fmla="*/ 34 w 236"/>
              <a:gd name="T25" fmla="*/ 56 h 387"/>
              <a:gd name="T26" fmla="*/ 19 w 236"/>
              <a:gd name="T27" fmla="*/ 85 h 387"/>
              <a:gd name="T28" fmla="*/ 9 w 236"/>
              <a:gd name="T29" fmla="*/ 117 h 387"/>
              <a:gd name="T30" fmla="*/ 2 w 236"/>
              <a:gd name="T31" fmla="*/ 154 h 387"/>
              <a:gd name="T32" fmla="*/ 0 w 236"/>
              <a:gd name="T33" fmla="*/ 193 h 387"/>
              <a:gd name="T34" fmla="*/ 2 w 236"/>
              <a:gd name="T35" fmla="*/ 231 h 387"/>
              <a:gd name="T36" fmla="*/ 9 w 236"/>
              <a:gd name="T37" fmla="*/ 268 h 387"/>
              <a:gd name="T38" fmla="*/ 19 w 236"/>
              <a:gd name="T39" fmla="*/ 300 h 387"/>
              <a:gd name="T40" fmla="*/ 34 w 236"/>
              <a:gd name="T41" fmla="*/ 329 h 387"/>
              <a:gd name="T42" fmla="*/ 52 w 236"/>
              <a:gd name="T43" fmla="*/ 353 h 387"/>
              <a:gd name="T44" fmla="*/ 71 w 236"/>
              <a:gd name="T45" fmla="*/ 371 h 387"/>
              <a:gd name="T46" fmla="*/ 94 w 236"/>
              <a:gd name="T47" fmla="*/ 382 h 387"/>
              <a:gd name="T48" fmla="*/ 117 w 236"/>
              <a:gd name="T49" fmla="*/ 386 h 387"/>
              <a:gd name="T50" fmla="*/ 140 w 236"/>
              <a:gd name="T51" fmla="*/ 382 h 387"/>
              <a:gd name="T52" fmla="*/ 163 w 236"/>
              <a:gd name="T53" fmla="*/ 371 h 387"/>
              <a:gd name="T54" fmla="*/ 183 w 236"/>
              <a:gd name="T55" fmla="*/ 353 h 387"/>
              <a:gd name="T56" fmla="*/ 200 w 236"/>
              <a:gd name="T57" fmla="*/ 329 h 387"/>
              <a:gd name="T58" fmla="*/ 215 w 236"/>
              <a:gd name="T59" fmla="*/ 300 h 387"/>
              <a:gd name="T60" fmla="*/ 225 w 236"/>
              <a:gd name="T61" fmla="*/ 268 h 387"/>
              <a:gd name="T62" fmla="*/ 232 w 236"/>
              <a:gd name="T63" fmla="*/ 231 h 387"/>
              <a:gd name="T64" fmla="*/ 235 w 236"/>
              <a:gd name="T65" fmla="*/ 193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36" h="387">
                <a:moveTo>
                  <a:pt x="235" y="193"/>
                </a:moveTo>
                <a:lnTo>
                  <a:pt x="232" y="154"/>
                </a:lnTo>
                <a:lnTo>
                  <a:pt x="225" y="117"/>
                </a:lnTo>
                <a:lnTo>
                  <a:pt x="215" y="85"/>
                </a:lnTo>
                <a:lnTo>
                  <a:pt x="200" y="56"/>
                </a:lnTo>
                <a:lnTo>
                  <a:pt x="183" y="32"/>
                </a:lnTo>
                <a:lnTo>
                  <a:pt x="163" y="15"/>
                </a:lnTo>
                <a:lnTo>
                  <a:pt x="140" y="3"/>
                </a:lnTo>
                <a:lnTo>
                  <a:pt x="117" y="0"/>
                </a:lnTo>
                <a:lnTo>
                  <a:pt x="94" y="3"/>
                </a:lnTo>
                <a:lnTo>
                  <a:pt x="71" y="15"/>
                </a:lnTo>
                <a:lnTo>
                  <a:pt x="52" y="32"/>
                </a:lnTo>
                <a:lnTo>
                  <a:pt x="34" y="56"/>
                </a:lnTo>
                <a:lnTo>
                  <a:pt x="19" y="85"/>
                </a:lnTo>
                <a:lnTo>
                  <a:pt x="9" y="117"/>
                </a:lnTo>
                <a:lnTo>
                  <a:pt x="2" y="154"/>
                </a:lnTo>
                <a:lnTo>
                  <a:pt x="0" y="193"/>
                </a:lnTo>
                <a:lnTo>
                  <a:pt x="2" y="231"/>
                </a:lnTo>
                <a:lnTo>
                  <a:pt x="9" y="268"/>
                </a:lnTo>
                <a:lnTo>
                  <a:pt x="19" y="300"/>
                </a:lnTo>
                <a:lnTo>
                  <a:pt x="34" y="329"/>
                </a:lnTo>
                <a:lnTo>
                  <a:pt x="52" y="353"/>
                </a:lnTo>
                <a:lnTo>
                  <a:pt x="71" y="371"/>
                </a:lnTo>
                <a:lnTo>
                  <a:pt x="94" y="382"/>
                </a:lnTo>
                <a:lnTo>
                  <a:pt x="117" y="386"/>
                </a:lnTo>
                <a:lnTo>
                  <a:pt x="140" y="382"/>
                </a:lnTo>
                <a:lnTo>
                  <a:pt x="163" y="371"/>
                </a:lnTo>
                <a:lnTo>
                  <a:pt x="183" y="353"/>
                </a:lnTo>
                <a:lnTo>
                  <a:pt x="200" y="329"/>
                </a:lnTo>
                <a:lnTo>
                  <a:pt x="215" y="300"/>
                </a:lnTo>
                <a:lnTo>
                  <a:pt x="225" y="268"/>
                </a:lnTo>
                <a:lnTo>
                  <a:pt x="232" y="231"/>
                </a:lnTo>
                <a:lnTo>
                  <a:pt x="235" y="193"/>
                </a:lnTo>
              </a:path>
            </a:pathLst>
          </a:custGeom>
          <a:solidFill>
            <a:srgbClr val="FFFFA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15" name="Freeform 31"/>
          <p:cNvSpPr>
            <a:spLocks/>
          </p:cNvSpPr>
          <p:nvPr/>
        </p:nvSpPr>
        <p:spPr bwMode="auto">
          <a:xfrm>
            <a:off x="5634038" y="1760538"/>
            <a:ext cx="346075" cy="614362"/>
          </a:xfrm>
          <a:custGeom>
            <a:avLst/>
            <a:gdLst>
              <a:gd name="T0" fmla="*/ 235 w 236"/>
              <a:gd name="T1" fmla="*/ 193 h 387"/>
              <a:gd name="T2" fmla="*/ 232 w 236"/>
              <a:gd name="T3" fmla="*/ 154 h 387"/>
              <a:gd name="T4" fmla="*/ 225 w 236"/>
              <a:gd name="T5" fmla="*/ 117 h 387"/>
              <a:gd name="T6" fmla="*/ 215 w 236"/>
              <a:gd name="T7" fmla="*/ 85 h 387"/>
              <a:gd name="T8" fmla="*/ 200 w 236"/>
              <a:gd name="T9" fmla="*/ 56 h 387"/>
              <a:gd name="T10" fmla="*/ 183 w 236"/>
              <a:gd name="T11" fmla="*/ 32 h 387"/>
              <a:gd name="T12" fmla="*/ 163 w 236"/>
              <a:gd name="T13" fmla="*/ 15 h 387"/>
              <a:gd name="T14" fmla="*/ 140 w 236"/>
              <a:gd name="T15" fmla="*/ 3 h 387"/>
              <a:gd name="T16" fmla="*/ 117 w 236"/>
              <a:gd name="T17" fmla="*/ 0 h 387"/>
              <a:gd name="T18" fmla="*/ 94 w 236"/>
              <a:gd name="T19" fmla="*/ 3 h 387"/>
              <a:gd name="T20" fmla="*/ 71 w 236"/>
              <a:gd name="T21" fmla="*/ 15 h 387"/>
              <a:gd name="T22" fmla="*/ 52 w 236"/>
              <a:gd name="T23" fmla="*/ 32 h 387"/>
              <a:gd name="T24" fmla="*/ 34 w 236"/>
              <a:gd name="T25" fmla="*/ 56 h 387"/>
              <a:gd name="T26" fmla="*/ 19 w 236"/>
              <a:gd name="T27" fmla="*/ 85 h 387"/>
              <a:gd name="T28" fmla="*/ 9 w 236"/>
              <a:gd name="T29" fmla="*/ 117 h 387"/>
              <a:gd name="T30" fmla="*/ 2 w 236"/>
              <a:gd name="T31" fmla="*/ 154 h 387"/>
              <a:gd name="T32" fmla="*/ 0 w 236"/>
              <a:gd name="T33" fmla="*/ 193 h 387"/>
              <a:gd name="T34" fmla="*/ 2 w 236"/>
              <a:gd name="T35" fmla="*/ 231 h 387"/>
              <a:gd name="T36" fmla="*/ 9 w 236"/>
              <a:gd name="T37" fmla="*/ 268 h 387"/>
              <a:gd name="T38" fmla="*/ 19 w 236"/>
              <a:gd name="T39" fmla="*/ 300 h 387"/>
              <a:gd name="T40" fmla="*/ 34 w 236"/>
              <a:gd name="T41" fmla="*/ 329 h 387"/>
              <a:gd name="T42" fmla="*/ 52 w 236"/>
              <a:gd name="T43" fmla="*/ 353 h 387"/>
              <a:gd name="T44" fmla="*/ 71 w 236"/>
              <a:gd name="T45" fmla="*/ 371 h 387"/>
              <a:gd name="T46" fmla="*/ 94 w 236"/>
              <a:gd name="T47" fmla="*/ 382 h 387"/>
              <a:gd name="T48" fmla="*/ 117 w 236"/>
              <a:gd name="T49" fmla="*/ 386 h 387"/>
              <a:gd name="T50" fmla="*/ 140 w 236"/>
              <a:gd name="T51" fmla="*/ 382 h 387"/>
              <a:gd name="T52" fmla="*/ 163 w 236"/>
              <a:gd name="T53" fmla="*/ 371 h 387"/>
              <a:gd name="T54" fmla="*/ 183 w 236"/>
              <a:gd name="T55" fmla="*/ 353 h 387"/>
              <a:gd name="T56" fmla="*/ 200 w 236"/>
              <a:gd name="T57" fmla="*/ 329 h 387"/>
              <a:gd name="T58" fmla="*/ 215 w 236"/>
              <a:gd name="T59" fmla="*/ 300 h 387"/>
              <a:gd name="T60" fmla="*/ 225 w 236"/>
              <a:gd name="T61" fmla="*/ 268 h 387"/>
              <a:gd name="T62" fmla="*/ 232 w 236"/>
              <a:gd name="T63" fmla="*/ 231 h 387"/>
              <a:gd name="T64" fmla="*/ 235 w 236"/>
              <a:gd name="T65" fmla="*/ 193 h 387"/>
              <a:gd name="T66" fmla="*/ 235 w 236"/>
              <a:gd name="T67" fmla="*/ 193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6" h="387">
                <a:moveTo>
                  <a:pt x="235" y="193"/>
                </a:moveTo>
                <a:lnTo>
                  <a:pt x="232" y="154"/>
                </a:lnTo>
                <a:lnTo>
                  <a:pt x="225" y="117"/>
                </a:lnTo>
                <a:lnTo>
                  <a:pt x="215" y="85"/>
                </a:lnTo>
                <a:lnTo>
                  <a:pt x="200" y="56"/>
                </a:lnTo>
                <a:lnTo>
                  <a:pt x="183" y="32"/>
                </a:lnTo>
                <a:lnTo>
                  <a:pt x="163" y="15"/>
                </a:lnTo>
                <a:lnTo>
                  <a:pt x="140" y="3"/>
                </a:lnTo>
                <a:lnTo>
                  <a:pt x="117" y="0"/>
                </a:lnTo>
                <a:lnTo>
                  <a:pt x="94" y="3"/>
                </a:lnTo>
                <a:lnTo>
                  <a:pt x="71" y="15"/>
                </a:lnTo>
                <a:lnTo>
                  <a:pt x="52" y="32"/>
                </a:lnTo>
                <a:lnTo>
                  <a:pt x="34" y="56"/>
                </a:lnTo>
                <a:lnTo>
                  <a:pt x="19" y="85"/>
                </a:lnTo>
                <a:lnTo>
                  <a:pt x="9" y="117"/>
                </a:lnTo>
                <a:lnTo>
                  <a:pt x="2" y="154"/>
                </a:lnTo>
                <a:lnTo>
                  <a:pt x="0" y="193"/>
                </a:lnTo>
                <a:lnTo>
                  <a:pt x="2" y="231"/>
                </a:lnTo>
                <a:lnTo>
                  <a:pt x="9" y="268"/>
                </a:lnTo>
                <a:lnTo>
                  <a:pt x="19" y="300"/>
                </a:lnTo>
                <a:lnTo>
                  <a:pt x="34" y="329"/>
                </a:lnTo>
                <a:lnTo>
                  <a:pt x="52" y="353"/>
                </a:lnTo>
                <a:lnTo>
                  <a:pt x="71" y="371"/>
                </a:lnTo>
                <a:lnTo>
                  <a:pt x="94" y="382"/>
                </a:lnTo>
                <a:lnTo>
                  <a:pt x="117" y="386"/>
                </a:lnTo>
                <a:lnTo>
                  <a:pt x="140" y="382"/>
                </a:lnTo>
                <a:lnTo>
                  <a:pt x="163" y="371"/>
                </a:lnTo>
                <a:lnTo>
                  <a:pt x="183" y="353"/>
                </a:lnTo>
                <a:lnTo>
                  <a:pt x="200" y="329"/>
                </a:lnTo>
                <a:lnTo>
                  <a:pt x="215" y="300"/>
                </a:lnTo>
                <a:lnTo>
                  <a:pt x="225" y="268"/>
                </a:lnTo>
                <a:lnTo>
                  <a:pt x="232" y="231"/>
                </a:lnTo>
                <a:lnTo>
                  <a:pt x="235" y="193"/>
                </a:lnTo>
                <a:lnTo>
                  <a:pt x="235" y="19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16" name="Freeform 32"/>
          <p:cNvSpPr>
            <a:spLocks/>
          </p:cNvSpPr>
          <p:nvPr/>
        </p:nvSpPr>
        <p:spPr bwMode="auto">
          <a:xfrm>
            <a:off x="5470525" y="2851150"/>
            <a:ext cx="384175" cy="615950"/>
          </a:xfrm>
          <a:custGeom>
            <a:avLst/>
            <a:gdLst>
              <a:gd name="T0" fmla="*/ 261 w 262"/>
              <a:gd name="T1" fmla="*/ 193 h 388"/>
              <a:gd name="T2" fmla="*/ 258 w 262"/>
              <a:gd name="T3" fmla="*/ 154 h 388"/>
              <a:gd name="T4" fmla="*/ 250 w 262"/>
              <a:gd name="T5" fmla="*/ 118 h 388"/>
              <a:gd name="T6" fmla="*/ 238 w 262"/>
              <a:gd name="T7" fmla="*/ 85 h 388"/>
              <a:gd name="T8" fmla="*/ 222 w 262"/>
              <a:gd name="T9" fmla="*/ 56 h 388"/>
              <a:gd name="T10" fmla="*/ 203 w 262"/>
              <a:gd name="T11" fmla="*/ 33 h 388"/>
              <a:gd name="T12" fmla="*/ 181 w 262"/>
              <a:gd name="T13" fmla="*/ 15 h 388"/>
              <a:gd name="T14" fmla="*/ 156 w 262"/>
              <a:gd name="T15" fmla="*/ 4 h 388"/>
              <a:gd name="T16" fmla="*/ 130 w 262"/>
              <a:gd name="T17" fmla="*/ 0 h 388"/>
              <a:gd name="T18" fmla="*/ 104 w 262"/>
              <a:gd name="T19" fmla="*/ 4 h 388"/>
              <a:gd name="T20" fmla="*/ 79 w 262"/>
              <a:gd name="T21" fmla="*/ 15 h 388"/>
              <a:gd name="T22" fmla="*/ 58 w 262"/>
              <a:gd name="T23" fmla="*/ 33 h 388"/>
              <a:gd name="T24" fmla="*/ 38 w 262"/>
              <a:gd name="T25" fmla="*/ 56 h 388"/>
              <a:gd name="T26" fmla="*/ 22 w 262"/>
              <a:gd name="T27" fmla="*/ 85 h 388"/>
              <a:gd name="T28" fmla="*/ 10 w 262"/>
              <a:gd name="T29" fmla="*/ 118 h 388"/>
              <a:gd name="T30" fmla="*/ 3 w 262"/>
              <a:gd name="T31" fmla="*/ 154 h 388"/>
              <a:gd name="T32" fmla="*/ 0 w 262"/>
              <a:gd name="T33" fmla="*/ 193 h 388"/>
              <a:gd name="T34" fmla="*/ 3 w 262"/>
              <a:gd name="T35" fmla="*/ 232 h 388"/>
              <a:gd name="T36" fmla="*/ 10 w 262"/>
              <a:gd name="T37" fmla="*/ 269 h 388"/>
              <a:gd name="T38" fmla="*/ 22 w 262"/>
              <a:gd name="T39" fmla="*/ 302 h 388"/>
              <a:gd name="T40" fmla="*/ 38 w 262"/>
              <a:gd name="T41" fmla="*/ 330 h 388"/>
              <a:gd name="T42" fmla="*/ 58 w 262"/>
              <a:gd name="T43" fmla="*/ 354 h 388"/>
              <a:gd name="T44" fmla="*/ 79 w 262"/>
              <a:gd name="T45" fmla="*/ 371 h 388"/>
              <a:gd name="T46" fmla="*/ 104 w 262"/>
              <a:gd name="T47" fmla="*/ 383 h 388"/>
              <a:gd name="T48" fmla="*/ 130 w 262"/>
              <a:gd name="T49" fmla="*/ 387 h 388"/>
              <a:gd name="T50" fmla="*/ 156 w 262"/>
              <a:gd name="T51" fmla="*/ 383 h 388"/>
              <a:gd name="T52" fmla="*/ 181 w 262"/>
              <a:gd name="T53" fmla="*/ 371 h 388"/>
              <a:gd name="T54" fmla="*/ 203 w 262"/>
              <a:gd name="T55" fmla="*/ 354 h 388"/>
              <a:gd name="T56" fmla="*/ 222 w 262"/>
              <a:gd name="T57" fmla="*/ 330 h 388"/>
              <a:gd name="T58" fmla="*/ 238 w 262"/>
              <a:gd name="T59" fmla="*/ 302 h 388"/>
              <a:gd name="T60" fmla="*/ 250 w 262"/>
              <a:gd name="T61" fmla="*/ 269 h 388"/>
              <a:gd name="T62" fmla="*/ 258 w 262"/>
              <a:gd name="T63" fmla="*/ 232 h 388"/>
              <a:gd name="T64" fmla="*/ 261 w 262"/>
              <a:gd name="T65" fmla="*/ 193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62" h="388">
                <a:moveTo>
                  <a:pt x="261" y="193"/>
                </a:moveTo>
                <a:lnTo>
                  <a:pt x="258" y="154"/>
                </a:lnTo>
                <a:lnTo>
                  <a:pt x="250" y="118"/>
                </a:lnTo>
                <a:lnTo>
                  <a:pt x="238" y="85"/>
                </a:lnTo>
                <a:lnTo>
                  <a:pt x="222" y="56"/>
                </a:lnTo>
                <a:lnTo>
                  <a:pt x="203" y="33"/>
                </a:lnTo>
                <a:lnTo>
                  <a:pt x="181" y="15"/>
                </a:lnTo>
                <a:lnTo>
                  <a:pt x="156" y="4"/>
                </a:lnTo>
                <a:lnTo>
                  <a:pt x="130" y="0"/>
                </a:lnTo>
                <a:lnTo>
                  <a:pt x="104" y="4"/>
                </a:lnTo>
                <a:lnTo>
                  <a:pt x="79" y="15"/>
                </a:lnTo>
                <a:lnTo>
                  <a:pt x="58" y="33"/>
                </a:lnTo>
                <a:lnTo>
                  <a:pt x="38" y="56"/>
                </a:lnTo>
                <a:lnTo>
                  <a:pt x="22" y="85"/>
                </a:lnTo>
                <a:lnTo>
                  <a:pt x="10" y="118"/>
                </a:lnTo>
                <a:lnTo>
                  <a:pt x="3" y="154"/>
                </a:lnTo>
                <a:lnTo>
                  <a:pt x="0" y="193"/>
                </a:lnTo>
                <a:lnTo>
                  <a:pt x="3" y="232"/>
                </a:lnTo>
                <a:lnTo>
                  <a:pt x="10" y="269"/>
                </a:lnTo>
                <a:lnTo>
                  <a:pt x="22" y="302"/>
                </a:lnTo>
                <a:lnTo>
                  <a:pt x="38" y="330"/>
                </a:lnTo>
                <a:lnTo>
                  <a:pt x="58" y="354"/>
                </a:lnTo>
                <a:lnTo>
                  <a:pt x="79" y="371"/>
                </a:lnTo>
                <a:lnTo>
                  <a:pt x="104" y="383"/>
                </a:lnTo>
                <a:lnTo>
                  <a:pt x="130" y="387"/>
                </a:lnTo>
                <a:lnTo>
                  <a:pt x="156" y="383"/>
                </a:lnTo>
                <a:lnTo>
                  <a:pt x="181" y="371"/>
                </a:lnTo>
                <a:lnTo>
                  <a:pt x="203" y="354"/>
                </a:lnTo>
                <a:lnTo>
                  <a:pt x="222" y="330"/>
                </a:lnTo>
                <a:lnTo>
                  <a:pt x="238" y="302"/>
                </a:lnTo>
                <a:lnTo>
                  <a:pt x="250" y="269"/>
                </a:lnTo>
                <a:lnTo>
                  <a:pt x="258" y="232"/>
                </a:lnTo>
                <a:lnTo>
                  <a:pt x="261" y="193"/>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17" name="Freeform 33"/>
          <p:cNvSpPr>
            <a:spLocks/>
          </p:cNvSpPr>
          <p:nvPr/>
        </p:nvSpPr>
        <p:spPr bwMode="auto">
          <a:xfrm>
            <a:off x="5507038" y="2851150"/>
            <a:ext cx="347662" cy="614363"/>
          </a:xfrm>
          <a:custGeom>
            <a:avLst/>
            <a:gdLst>
              <a:gd name="T0" fmla="*/ 236 w 237"/>
              <a:gd name="T1" fmla="*/ 193 h 387"/>
              <a:gd name="T2" fmla="*/ 233 w 237"/>
              <a:gd name="T3" fmla="*/ 155 h 387"/>
              <a:gd name="T4" fmla="*/ 226 w 237"/>
              <a:gd name="T5" fmla="*/ 118 h 387"/>
              <a:gd name="T6" fmla="*/ 215 w 237"/>
              <a:gd name="T7" fmla="*/ 85 h 387"/>
              <a:gd name="T8" fmla="*/ 201 w 237"/>
              <a:gd name="T9" fmla="*/ 57 h 387"/>
              <a:gd name="T10" fmla="*/ 183 w 237"/>
              <a:gd name="T11" fmla="*/ 33 h 387"/>
              <a:gd name="T12" fmla="*/ 164 w 237"/>
              <a:gd name="T13" fmla="*/ 15 h 387"/>
              <a:gd name="T14" fmla="*/ 141 w 237"/>
              <a:gd name="T15" fmla="*/ 4 h 387"/>
              <a:gd name="T16" fmla="*/ 118 w 237"/>
              <a:gd name="T17" fmla="*/ 0 h 387"/>
              <a:gd name="T18" fmla="*/ 94 w 237"/>
              <a:gd name="T19" fmla="*/ 4 h 387"/>
              <a:gd name="T20" fmla="*/ 72 w 237"/>
              <a:gd name="T21" fmla="*/ 15 h 387"/>
              <a:gd name="T22" fmla="*/ 52 w 237"/>
              <a:gd name="T23" fmla="*/ 33 h 387"/>
              <a:gd name="T24" fmla="*/ 35 w 237"/>
              <a:gd name="T25" fmla="*/ 57 h 387"/>
              <a:gd name="T26" fmla="*/ 20 w 237"/>
              <a:gd name="T27" fmla="*/ 85 h 387"/>
              <a:gd name="T28" fmla="*/ 9 w 237"/>
              <a:gd name="T29" fmla="*/ 118 h 387"/>
              <a:gd name="T30" fmla="*/ 3 w 237"/>
              <a:gd name="T31" fmla="*/ 155 h 387"/>
              <a:gd name="T32" fmla="*/ 0 w 237"/>
              <a:gd name="T33" fmla="*/ 193 h 387"/>
              <a:gd name="T34" fmla="*/ 3 w 237"/>
              <a:gd name="T35" fmla="*/ 232 h 387"/>
              <a:gd name="T36" fmla="*/ 9 w 237"/>
              <a:gd name="T37" fmla="*/ 269 h 387"/>
              <a:gd name="T38" fmla="*/ 20 w 237"/>
              <a:gd name="T39" fmla="*/ 301 h 387"/>
              <a:gd name="T40" fmla="*/ 35 w 237"/>
              <a:gd name="T41" fmla="*/ 330 h 387"/>
              <a:gd name="T42" fmla="*/ 52 w 237"/>
              <a:gd name="T43" fmla="*/ 353 h 387"/>
              <a:gd name="T44" fmla="*/ 72 w 237"/>
              <a:gd name="T45" fmla="*/ 371 h 387"/>
              <a:gd name="T46" fmla="*/ 94 w 237"/>
              <a:gd name="T47" fmla="*/ 382 h 387"/>
              <a:gd name="T48" fmla="*/ 118 w 237"/>
              <a:gd name="T49" fmla="*/ 386 h 387"/>
              <a:gd name="T50" fmla="*/ 141 w 237"/>
              <a:gd name="T51" fmla="*/ 382 h 387"/>
              <a:gd name="T52" fmla="*/ 164 w 237"/>
              <a:gd name="T53" fmla="*/ 371 h 387"/>
              <a:gd name="T54" fmla="*/ 183 w 237"/>
              <a:gd name="T55" fmla="*/ 353 h 387"/>
              <a:gd name="T56" fmla="*/ 201 w 237"/>
              <a:gd name="T57" fmla="*/ 330 h 387"/>
              <a:gd name="T58" fmla="*/ 215 w 237"/>
              <a:gd name="T59" fmla="*/ 301 h 387"/>
              <a:gd name="T60" fmla="*/ 226 w 237"/>
              <a:gd name="T61" fmla="*/ 269 h 387"/>
              <a:gd name="T62" fmla="*/ 233 w 237"/>
              <a:gd name="T63" fmla="*/ 232 h 387"/>
              <a:gd name="T64" fmla="*/ 236 w 237"/>
              <a:gd name="T65" fmla="*/ 193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37" h="387">
                <a:moveTo>
                  <a:pt x="236" y="193"/>
                </a:moveTo>
                <a:lnTo>
                  <a:pt x="233" y="155"/>
                </a:lnTo>
                <a:lnTo>
                  <a:pt x="226" y="118"/>
                </a:lnTo>
                <a:lnTo>
                  <a:pt x="215" y="85"/>
                </a:lnTo>
                <a:lnTo>
                  <a:pt x="201" y="57"/>
                </a:lnTo>
                <a:lnTo>
                  <a:pt x="183" y="33"/>
                </a:lnTo>
                <a:lnTo>
                  <a:pt x="164" y="15"/>
                </a:lnTo>
                <a:lnTo>
                  <a:pt x="141" y="4"/>
                </a:lnTo>
                <a:lnTo>
                  <a:pt x="118" y="0"/>
                </a:lnTo>
                <a:lnTo>
                  <a:pt x="94" y="4"/>
                </a:lnTo>
                <a:lnTo>
                  <a:pt x="72" y="15"/>
                </a:lnTo>
                <a:lnTo>
                  <a:pt x="52" y="33"/>
                </a:lnTo>
                <a:lnTo>
                  <a:pt x="35" y="57"/>
                </a:lnTo>
                <a:lnTo>
                  <a:pt x="20" y="85"/>
                </a:lnTo>
                <a:lnTo>
                  <a:pt x="9" y="118"/>
                </a:lnTo>
                <a:lnTo>
                  <a:pt x="3" y="155"/>
                </a:lnTo>
                <a:lnTo>
                  <a:pt x="0" y="193"/>
                </a:lnTo>
                <a:lnTo>
                  <a:pt x="3" y="232"/>
                </a:lnTo>
                <a:lnTo>
                  <a:pt x="9" y="269"/>
                </a:lnTo>
                <a:lnTo>
                  <a:pt x="20" y="301"/>
                </a:lnTo>
                <a:lnTo>
                  <a:pt x="35" y="330"/>
                </a:lnTo>
                <a:lnTo>
                  <a:pt x="52" y="353"/>
                </a:lnTo>
                <a:lnTo>
                  <a:pt x="72" y="371"/>
                </a:lnTo>
                <a:lnTo>
                  <a:pt x="94" y="382"/>
                </a:lnTo>
                <a:lnTo>
                  <a:pt x="118" y="386"/>
                </a:lnTo>
                <a:lnTo>
                  <a:pt x="141" y="382"/>
                </a:lnTo>
                <a:lnTo>
                  <a:pt x="164" y="371"/>
                </a:lnTo>
                <a:lnTo>
                  <a:pt x="183" y="353"/>
                </a:lnTo>
                <a:lnTo>
                  <a:pt x="201" y="330"/>
                </a:lnTo>
                <a:lnTo>
                  <a:pt x="215" y="301"/>
                </a:lnTo>
                <a:lnTo>
                  <a:pt x="226" y="269"/>
                </a:lnTo>
                <a:lnTo>
                  <a:pt x="233" y="232"/>
                </a:lnTo>
                <a:lnTo>
                  <a:pt x="236" y="193"/>
                </a:lnTo>
              </a:path>
            </a:pathLst>
          </a:custGeom>
          <a:solidFill>
            <a:srgbClr val="FFFFF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18" name="Freeform 34"/>
          <p:cNvSpPr>
            <a:spLocks/>
          </p:cNvSpPr>
          <p:nvPr/>
        </p:nvSpPr>
        <p:spPr bwMode="auto">
          <a:xfrm>
            <a:off x="4964113" y="2236788"/>
            <a:ext cx="382587" cy="615950"/>
          </a:xfrm>
          <a:custGeom>
            <a:avLst/>
            <a:gdLst>
              <a:gd name="T0" fmla="*/ 260 w 261"/>
              <a:gd name="T1" fmla="*/ 194 h 388"/>
              <a:gd name="T2" fmla="*/ 258 w 261"/>
              <a:gd name="T3" fmla="*/ 154 h 388"/>
              <a:gd name="T4" fmla="*/ 250 w 261"/>
              <a:gd name="T5" fmla="*/ 118 h 388"/>
              <a:gd name="T6" fmla="*/ 238 w 261"/>
              <a:gd name="T7" fmla="*/ 85 h 388"/>
              <a:gd name="T8" fmla="*/ 222 w 261"/>
              <a:gd name="T9" fmla="*/ 56 h 388"/>
              <a:gd name="T10" fmla="*/ 203 w 261"/>
              <a:gd name="T11" fmla="*/ 33 h 388"/>
              <a:gd name="T12" fmla="*/ 181 w 261"/>
              <a:gd name="T13" fmla="*/ 15 h 388"/>
              <a:gd name="T14" fmla="*/ 156 w 261"/>
              <a:gd name="T15" fmla="*/ 4 h 388"/>
              <a:gd name="T16" fmla="*/ 130 w 261"/>
              <a:gd name="T17" fmla="*/ 0 h 388"/>
              <a:gd name="T18" fmla="*/ 104 w 261"/>
              <a:gd name="T19" fmla="*/ 4 h 388"/>
              <a:gd name="T20" fmla="*/ 79 w 261"/>
              <a:gd name="T21" fmla="*/ 15 h 388"/>
              <a:gd name="T22" fmla="*/ 57 w 261"/>
              <a:gd name="T23" fmla="*/ 33 h 388"/>
              <a:gd name="T24" fmla="*/ 38 w 261"/>
              <a:gd name="T25" fmla="*/ 56 h 388"/>
              <a:gd name="T26" fmla="*/ 22 w 261"/>
              <a:gd name="T27" fmla="*/ 85 h 388"/>
              <a:gd name="T28" fmla="*/ 10 w 261"/>
              <a:gd name="T29" fmla="*/ 118 h 388"/>
              <a:gd name="T30" fmla="*/ 2 w 261"/>
              <a:gd name="T31" fmla="*/ 154 h 388"/>
              <a:gd name="T32" fmla="*/ 0 w 261"/>
              <a:gd name="T33" fmla="*/ 194 h 388"/>
              <a:gd name="T34" fmla="*/ 2 w 261"/>
              <a:gd name="T35" fmla="*/ 232 h 388"/>
              <a:gd name="T36" fmla="*/ 10 w 261"/>
              <a:gd name="T37" fmla="*/ 269 h 388"/>
              <a:gd name="T38" fmla="*/ 22 w 261"/>
              <a:gd name="T39" fmla="*/ 302 h 388"/>
              <a:gd name="T40" fmla="*/ 38 w 261"/>
              <a:gd name="T41" fmla="*/ 330 h 388"/>
              <a:gd name="T42" fmla="*/ 57 w 261"/>
              <a:gd name="T43" fmla="*/ 354 h 388"/>
              <a:gd name="T44" fmla="*/ 79 w 261"/>
              <a:gd name="T45" fmla="*/ 371 h 388"/>
              <a:gd name="T46" fmla="*/ 104 w 261"/>
              <a:gd name="T47" fmla="*/ 383 h 388"/>
              <a:gd name="T48" fmla="*/ 130 w 261"/>
              <a:gd name="T49" fmla="*/ 387 h 388"/>
              <a:gd name="T50" fmla="*/ 156 w 261"/>
              <a:gd name="T51" fmla="*/ 383 h 388"/>
              <a:gd name="T52" fmla="*/ 181 w 261"/>
              <a:gd name="T53" fmla="*/ 371 h 388"/>
              <a:gd name="T54" fmla="*/ 203 w 261"/>
              <a:gd name="T55" fmla="*/ 354 h 388"/>
              <a:gd name="T56" fmla="*/ 222 w 261"/>
              <a:gd name="T57" fmla="*/ 330 h 388"/>
              <a:gd name="T58" fmla="*/ 238 w 261"/>
              <a:gd name="T59" fmla="*/ 302 h 388"/>
              <a:gd name="T60" fmla="*/ 250 w 261"/>
              <a:gd name="T61" fmla="*/ 269 h 388"/>
              <a:gd name="T62" fmla="*/ 258 w 261"/>
              <a:gd name="T63" fmla="*/ 232 h 388"/>
              <a:gd name="T64" fmla="*/ 260 w 261"/>
              <a:gd name="T65" fmla="*/ 194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61" h="388">
                <a:moveTo>
                  <a:pt x="260" y="194"/>
                </a:moveTo>
                <a:lnTo>
                  <a:pt x="258" y="154"/>
                </a:lnTo>
                <a:lnTo>
                  <a:pt x="250" y="118"/>
                </a:lnTo>
                <a:lnTo>
                  <a:pt x="238" y="85"/>
                </a:lnTo>
                <a:lnTo>
                  <a:pt x="222" y="56"/>
                </a:lnTo>
                <a:lnTo>
                  <a:pt x="203" y="33"/>
                </a:lnTo>
                <a:lnTo>
                  <a:pt x="181" y="15"/>
                </a:lnTo>
                <a:lnTo>
                  <a:pt x="156" y="4"/>
                </a:lnTo>
                <a:lnTo>
                  <a:pt x="130" y="0"/>
                </a:lnTo>
                <a:lnTo>
                  <a:pt x="104" y="4"/>
                </a:lnTo>
                <a:lnTo>
                  <a:pt x="79" y="15"/>
                </a:lnTo>
                <a:lnTo>
                  <a:pt x="57" y="33"/>
                </a:lnTo>
                <a:lnTo>
                  <a:pt x="38" y="56"/>
                </a:lnTo>
                <a:lnTo>
                  <a:pt x="22" y="85"/>
                </a:lnTo>
                <a:lnTo>
                  <a:pt x="10" y="118"/>
                </a:lnTo>
                <a:lnTo>
                  <a:pt x="2" y="154"/>
                </a:lnTo>
                <a:lnTo>
                  <a:pt x="0" y="194"/>
                </a:lnTo>
                <a:lnTo>
                  <a:pt x="2" y="232"/>
                </a:lnTo>
                <a:lnTo>
                  <a:pt x="10" y="269"/>
                </a:lnTo>
                <a:lnTo>
                  <a:pt x="22" y="302"/>
                </a:lnTo>
                <a:lnTo>
                  <a:pt x="38" y="330"/>
                </a:lnTo>
                <a:lnTo>
                  <a:pt x="57" y="354"/>
                </a:lnTo>
                <a:lnTo>
                  <a:pt x="79" y="371"/>
                </a:lnTo>
                <a:lnTo>
                  <a:pt x="104" y="383"/>
                </a:lnTo>
                <a:lnTo>
                  <a:pt x="130" y="387"/>
                </a:lnTo>
                <a:lnTo>
                  <a:pt x="156" y="383"/>
                </a:lnTo>
                <a:lnTo>
                  <a:pt x="181" y="371"/>
                </a:lnTo>
                <a:lnTo>
                  <a:pt x="203" y="354"/>
                </a:lnTo>
                <a:lnTo>
                  <a:pt x="222" y="330"/>
                </a:lnTo>
                <a:lnTo>
                  <a:pt x="238" y="302"/>
                </a:lnTo>
                <a:lnTo>
                  <a:pt x="250" y="269"/>
                </a:lnTo>
                <a:lnTo>
                  <a:pt x="258" y="232"/>
                </a:lnTo>
                <a:lnTo>
                  <a:pt x="260" y="194"/>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19" name="Freeform 35"/>
          <p:cNvSpPr>
            <a:spLocks/>
          </p:cNvSpPr>
          <p:nvPr/>
        </p:nvSpPr>
        <p:spPr bwMode="auto">
          <a:xfrm>
            <a:off x="5000625" y="2236788"/>
            <a:ext cx="346075" cy="615950"/>
          </a:xfrm>
          <a:custGeom>
            <a:avLst/>
            <a:gdLst>
              <a:gd name="T0" fmla="*/ 235 w 236"/>
              <a:gd name="T1" fmla="*/ 194 h 388"/>
              <a:gd name="T2" fmla="*/ 233 w 236"/>
              <a:gd name="T3" fmla="*/ 155 h 388"/>
              <a:gd name="T4" fmla="*/ 226 w 236"/>
              <a:gd name="T5" fmla="*/ 118 h 388"/>
              <a:gd name="T6" fmla="*/ 215 w 236"/>
              <a:gd name="T7" fmla="*/ 85 h 388"/>
              <a:gd name="T8" fmla="*/ 201 w 236"/>
              <a:gd name="T9" fmla="*/ 57 h 388"/>
              <a:gd name="T10" fmla="*/ 183 w 236"/>
              <a:gd name="T11" fmla="*/ 33 h 388"/>
              <a:gd name="T12" fmla="*/ 163 w 236"/>
              <a:gd name="T13" fmla="*/ 15 h 388"/>
              <a:gd name="T14" fmla="*/ 141 w 236"/>
              <a:gd name="T15" fmla="*/ 4 h 388"/>
              <a:gd name="T16" fmla="*/ 118 w 236"/>
              <a:gd name="T17" fmla="*/ 0 h 388"/>
              <a:gd name="T18" fmla="*/ 94 w 236"/>
              <a:gd name="T19" fmla="*/ 4 h 388"/>
              <a:gd name="T20" fmla="*/ 72 w 236"/>
              <a:gd name="T21" fmla="*/ 15 h 388"/>
              <a:gd name="T22" fmla="*/ 52 w 236"/>
              <a:gd name="T23" fmla="*/ 33 h 388"/>
              <a:gd name="T24" fmla="*/ 35 w 236"/>
              <a:gd name="T25" fmla="*/ 57 h 388"/>
              <a:gd name="T26" fmla="*/ 20 w 236"/>
              <a:gd name="T27" fmla="*/ 85 h 388"/>
              <a:gd name="T28" fmla="*/ 9 w 236"/>
              <a:gd name="T29" fmla="*/ 118 h 388"/>
              <a:gd name="T30" fmla="*/ 2 w 236"/>
              <a:gd name="T31" fmla="*/ 155 h 388"/>
              <a:gd name="T32" fmla="*/ 0 w 236"/>
              <a:gd name="T33" fmla="*/ 194 h 388"/>
              <a:gd name="T34" fmla="*/ 2 w 236"/>
              <a:gd name="T35" fmla="*/ 232 h 388"/>
              <a:gd name="T36" fmla="*/ 9 w 236"/>
              <a:gd name="T37" fmla="*/ 269 h 388"/>
              <a:gd name="T38" fmla="*/ 20 w 236"/>
              <a:gd name="T39" fmla="*/ 301 h 388"/>
              <a:gd name="T40" fmla="*/ 35 w 236"/>
              <a:gd name="T41" fmla="*/ 330 h 388"/>
              <a:gd name="T42" fmla="*/ 52 w 236"/>
              <a:gd name="T43" fmla="*/ 353 h 388"/>
              <a:gd name="T44" fmla="*/ 72 w 236"/>
              <a:gd name="T45" fmla="*/ 371 h 388"/>
              <a:gd name="T46" fmla="*/ 94 w 236"/>
              <a:gd name="T47" fmla="*/ 383 h 388"/>
              <a:gd name="T48" fmla="*/ 118 w 236"/>
              <a:gd name="T49" fmla="*/ 387 h 388"/>
              <a:gd name="T50" fmla="*/ 141 w 236"/>
              <a:gd name="T51" fmla="*/ 383 h 388"/>
              <a:gd name="T52" fmla="*/ 163 w 236"/>
              <a:gd name="T53" fmla="*/ 371 h 388"/>
              <a:gd name="T54" fmla="*/ 183 w 236"/>
              <a:gd name="T55" fmla="*/ 353 h 388"/>
              <a:gd name="T56" fmla="*/ 201 w 236"/>
              <a:gd name="T57" fmla="*/ 330 h 388"/>
              <a:gd name="T58" fmla="*/ 215 w 236"/>
              <a:gd name="T59" fmla="*/ 301 h 388"/>
              <a:gd name="T60" fmla="*/ 226 w 236"/>
              <a:gd name="T61" fmla="*/ 269 h 388"/>
              <a:gd name="T62" fmla="*/ 233 w 236"/>
              <a:gd name="T63" fmla="*/ 232 h 388"/>
              <a:gd name="T64" fmla="*/ 235 w 236"/>
              <a:gd name="T65" fmla="*/ 194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36" h="388">
                <a:moveTo>
                  <a:pt x="235" y="194"/>
                </a:moveTo>
                <a:lnTo>
                  <a:pt x="233" y="155"/>
                </a:lnTo>
                <a:lnTo>
                  <a:pt x="226" y="118"/>
                </a:lnTo>
                <a:lnTo>
                  <a:pt x="215" y="85"/>
                </a:lnTo>
                <a:lnTo>
                  <a:pt x="201" y="57"/>
                </a:lnTo>
                <a:lnTo>
                  <a:pt x="183" y="33"/>
                </a:lnTo>
                <a:lnTo>
                  <a:pt x="163" y="15"/>
                </a:lnTo>
                <a:lnTo>
                  <a:pt x="141" y="4"/>
                </a:lnTo>
                <a:lnTo>
                  <a:pt x="118" y="0"/>
                </a:lnTo>
                <a:lnTo>
                  <a:pt x="94" y="4"/>
                </a:lnTo>
                <a:lnTo>
                  <a:pt x="72" y="15"/>
                </a:lnTo>
                <a:lnTo>
                  <a:pt x="52" y="33"/>
                </a:lnTo>
                <a:lnTo>
                  <a:pt x="35" y="57"/>
                </a:lnTo>
                <a:lnTo>
                  <a:pt x="20" y="85"/>
                </a:lnTo>
                <a:lnTo>
                  <a:pt x="9" y="118"/>
                </a:lnTo>
                <a:lnTo>
                  <a:pt x="2" y="155"/>
                </a:lnTo>
                <a:lnTo>
                  <a:pt x="0" y="194"/>
                </a:lnTo>
                <a:lnTo>
                  <a:pt x="2" y="232"/>
                </a:lnTo>
                <a:lnTo>
                  <a:pt x="9" y="269"/>
                </a:lnTo>
                <a:lnTo>
                  <a:pt x="20" y="301"/>
                </a:lnTo>
                <a:lnTo>
                  <a:pt x="35" y="330"/>
                </a:lnTo>
                <a:lnTo>
                  <a:pt x="52" y="353"/>
                </a:lnTo>
                <a:lnTo>
                  <a:pt x="72" y="371"/>
                </a:lnTo>
                <a:lnTo>
                  <a:pt x="94" y="383"/>
                </a:lnTo>
                <a:lnTo>
                  <a:pt x="118" y="387"/>
                </a:lnTo>
                <a:lnTo>
                  <a:pt x="141" y="383"/>
                </a:lnTo>
                <a:lnTo>
                  <a:pt x="163" y="371"/>
                </a:lnTo>
                <a:lnTo>
                  <a:pt x="183" y="353"/>
                </a:lnTo>
                <a:lnTo>
                  <a:pt x="201" y="330"/>
                </a:lnTo>
                <a:lnTo>
                  <a:pt x="215" y="301"/>
                </a:lnTo>
                <a:lnTo>
                  <a:pt x="226" y="269"/>
                </a:lnTo>
                <a:lnTo>
                  <a:pt x="233" y="232"/>
                </a:lnTo>
                <a:lnTo>
                  <a:pt x="235" y="194"/>
                </a:lnTo>
              </a:path>
            </a:pathLst>
          </a:custGeom>
          <a:solidFill>
            <a:srgbClr val="FFFFF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20" name="Freeform 36"/>
          <p:cNvSpPr>
            <a:spLocks/>
          </p:cNvSpPr>
          <p:nvPr/>
        </p:nvSpPr>
        <p:spPr bwMode="auto">
          <a:xfrm>
            <a:off x="4519613" y="2782888"/>
            <a:ext cx="382587" cy="615950"/>
          </a:xfrm>
          <a:custGeom>
            <a:avLst/>
            <a:gdLst>
              <a:gd name="T0" fmla="*/ 260 w 261"/>
              <a:gd name="T1" fmla="*/ 193 h 388"/>
              <a:gd name="T2" fmla="*/ 258 w 261"/>
              <a:gd name="T3" fmla="*/ 154 h 388"/>
              <a:gd name="T4" fmla="*/ 250 w 261"/>
              <a:gd name="T5" fmla="*/ 118 h 388"/>
              <a:gd name="T6" fmla="*/ 238 w 261"/>
              <a:gd name="T7" fmla="*/ 85 h 388"/>
              <a:gd name="T8" fmla="*/ 222 w 261"/>
              <a:gd name="T9" fmla="*/ 56 h 388"/>
              <a:gd name="T10" fmla="*/ 203 w 261"/>
              <a:gd name="T11" fmla="*/ 32 h 388"/>
              <a:gd name="T12" fmla="*/ 181 w 261"/>
              <a:gd name="T13" fmla="*/ 15 h 388"/>
              <a:gd name="T14" fmla="*/ 156 w 261"/>
              <a:gd name="T15" fmla="*/ 3 h 388"/>
              <a:gd name="T16" fmla="*/ 130 w 261"/>
              <a:gd name="T17" fmla="*/ 0 h 388"/>
              <a:gd name="T18" fmla="*/ 104 w 261"/>
              <a:gd name="T19" fmla="*/ 3 h 388"/>
              <a:gd name="T20" fmla="*/ 79 w 261"/>
              <a:gd name="T21" fmla="*/ 15 h 388"/>
              <a:gd name="T22" fmla="*/ 57 w 261"/>
              <a:gd name="T23" fmla="*/ 32 h 388"/>
              <a:gd name="T24" fmla="*/ 38 w 261"/>
              <a:gd name="T25" fmla="*/ 56 h 388"/>
              <a:gd name="T26" fmla="*/ 22 w 261"/>
              <a:gd name="T27" fmla="*/ 85 h 388"/>
              <a:gd name="T28" fmla="*/ 10 w 261"/>
              <a:gd name="T29" fmla="*/ 118 h 388"/>
              <a:gd name="T30" fmla="*/ 2 w 261"/>
              <a:gd name="T31" fmla="*/ 154 h 388"/>
              <a:gd name="T32" fmla="*/ 0 w 261"/>
              <a:gd name="T33" fmla="*/ 193 h 388"/>
              <a:gd name="T34" fmla="*/ 2 w 261"/>
              <a:gd name="T35" fmla="*/ 232 h 388"/>
              <a:gd name="T36" fmla="*/ 10 w 261"/>
              <a:gd name="T37" fmla="*/ 268 h 388"/>
              <a:gd name="T38" fmla="*/ 22 w 261"/>
              <a:gd name="T39" fmla="*/ 301 h 388"/>
              <a:gd name="T40" fmla="*/ 38 w 261"/>
              <a:gd name="T41" fmla="*/ 330 h 388"/>
              <a:gd name="T42" fmla="*/ 57 w 261"/>
              <a:gd name="T43" fmla="*/ 354 h 388"/>
              <a:gd name="T44" fmla="*/ 79 w 261"/>
              <a:gd name="T45" fmla="*/ 371 h 388"/>
              <a:gd name="T46" fmla="*/ 104 w 261"/>
              <a:gd name="T47" fmla="*/ 383 h 388"/>
              <a:gd name="T48" fmla="*/ 130 w 261"/>
              <a:gd name="T49" fmla="*/ 387 h 388"/>
              <a:gd name="T50" fmla="*/ 156 w 261"/>
              <a:gd name="T51" fmla="*/ 383 h 388"/>
              <a:gd name="T52" fmla="*/ 181 w 261"/>
              <a:gd name="T53" fmla="*/ 371 h 388"/>
              <a:gd name="T54" fmla="*/ 203 w 261"/>
              <a:gd name="T55" fmla="*/ 354 h 388"/>
              <a:gd name="T56" fmla="*/ 222 w 261"/>
              <a:gd name="T57" fmla="*/ 330 h 388"/>
              <a:gd name="T58" fmla="*/ 238 w 261"/>
              <a:gd name="T59" fmla="*/ 301 h 388"/>
              <a:gd name="T60" fmla="*/ 250 w 261"/>
              <a:gd name="T61" fmla="*/ 268 h 388"/>
              <a:gd name="T62" fmla="*/ 258 w 261"/>
              <a:gd name="T63" fmla="*/ 232 h 388"/>
              <a:gd name="T64" fmla="*/ 260 w 261"/>
              <a:gd name="T65" fmla="*/ 193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61" h="388">
                <a:moveTo>
                  <a:pt x="260" y="193"/>
                </a:moveTo>
                <a:lnTo>
                  <a:pt x="258" y="154"/>
                </a:lnTo>
                <a:lnTo>
                  <a:pt x="250" y="118"/>
                </a:lnTo>
                <a:lnTo>
                  <a:pt x="238" y="85"/>
                </a:lnTo>
                <a:lnTo>
                  <a:pt x="222" y="56"/>
                </a:lnTo>
                <a:lnTo>
                  <a:pt x="203" y="32"/>
                </a:lnTo>
                <a:lnTo>
                  <a:pt x="181" y="15"/>
                </a:lnTo>
                <a:lnTo>
                  <a:pt x="156" y="3"/>
                </a:lnTo>
                <a:lnTo>
                  <a:pt x="130" y="0"/>
                </a:lnTo>
                <a:lnTo>
                  <a:pt x="104" y="3"/>
                </a:lnTo>
                <a:lnTo>
                  <a:pt x="79" y="15"/>
                </a:lnTo>
                <a:lnTo>
                  <a:pt x="57" y="32"/>
                </a:lnTo>
                <a:lnTo>
                  <a:pt x="38" y="56"/>
                </a:lnTo>
                <a:lnTo>
                  <a:pt x="22" y="85"/>
                </a:lnTo>
                <a:lnTo>
                  <a:pt x="10" y="118"/>
                </a:lnTo>
                <a:lnTo>
                  <a:pt x="2" y="154"/>
                </a:lnTo>
                <a:lnTo>
                  <a:pt x="0" y="193"/>
                </a:lnTo>
                <a:lnTo>
                  <a:pt x="2" y="232"/>
                </a:lnTo>
                <a:lnTo>
                  <a:pt x="10" y="268"/>
                </a:lnTo>
                <a:lnTo>
                  <a:pt x="22" y="301"/>
                </a:lnTo>
                <a:lnTo>
                  <a:pt x="38" y="330"/>
                </a:lnTo>
                <a:lnTo>
                  <a:pt x="57" y="354"/>
                </a:lnTo>
                <a:lnTo>
                  <a:pt x="79" y="371"/>
                </a:lnTo>
                <a:lnTo>
                  <a:pt x="104" y="383"/>
                </a:lnTo>
                <a:lnTo>
                  <a:pt x="130" y="387"/>
                </a:lnTo>
                <a:lnTo>
                  <a:pt x="156" y="383"/>
                </a:lnTo>
                <a:lnTo>
                  <a:pt x="181" y="371"/>
                </a:lnTo>
                <a:lnTo>
                  <a:pt x="203" y="354"/>
                </a:lnTo>
                <a:lnTo>
                  <a:pt x="222" y="330"/>
                </a:lnTo>
                <a:lnTo>
                  <a:pt x="238" y="301"/>
                </a:lnTo>
                <a:lnTo>
                  <a:pt x="250" y="268"/>
                </a:lnTo>
                <a:lnTo>
                  <a:pt x="258" y="232"/>
                </a:lnTo>
                <a:lnTo>
                  <a:pt x="260" y="193"/>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21" name="Freeform 37"/>
          <p:cNvSpPr>
            <a:spLocks/>
          </p:cNvSpPr>
          <p:nvPr/>
        </p:nvSpPr>
        <p:spPr bwMode="auto">
          <a:xfrm>
            <a:off x="4556125" y="2782888"/>
            <a:ext cx="346075" cy="614362"/>
          </a:xfrm>
          <a:custGeom>
            <a:avLst/>
            <a:gdLst>
              <a:gd name="T0" fmla="*/ 235 w 236"/>
              <a:gd name="T1" fmla="*/ 193 h 387"/>
              <a:gd name="T2" fmla="*/ 233 w 236"/>
              <a:gd name="T3" fmla="*/ 154 h 387"/>
              <a:gd name="T4" fmla="*/ 226 w 236"/>
              <a:gd name="T5" fmla="*/ 118 h 387"/>
              <a:gd name="T6" fmla="*/ 215 w 236"/>
              <a:gd name="T7" fmla="*/ 85 h 387"/>
              <a:gd name="T8" fmla="*/ 200 w 236"/>
              <a:gd name="T9" fmla="*/ 56 h 387"/>
              <a:gd name="T10" fmla="*/ 183 w 236"/>
              <a:gd name="T11" fmla="*/ 33 h 387"/>
              <a:gd name="T12" fmla="*/ 163 w 236"/>
              <a:gd name="T13" fmla="*/ 15 h 387"/>
              <a:gd name="T14" fmla="*/ 141 w 236"/>
              <a:gd name="T15" fmla="*/ 4 h 387"/>
              <a:gd name="T16" fmla="*/ 118 w 236"/>
              <a:gd name="T17" fmla="*/ 0 h 387"/>
              <a:gd name="T18" fmla="*/ 94 w 236"/>
              <a:gd name="T19" fmla="*/ 4 h 387"/>
              <a:gd name="T20" fmla="*/ 72 w 236"/>
              <a:gd name="T21" fmla="*/ 15 h 387"/>
              <a:gd name="T22" fmla="*/ 52 w 236"/>
              <a:gd name="T23" fmla="*/ 33 h 387"/>
              <a:gd name="T24" fmla="*/ 34 w 236"/>
              <a:gd name="T25" fmla="*/ 56 h 387"/>
              <a:gd name="T26" fmla="*/ 20 w 236"/>
              <a:gd name="T27" fmla="*/ 85 h 387"/>
              <a:gd name="T28" fmla="*/ 9 w 236"/>
              <a:gd name="T29" fmla="*/ 118 h 387"/>
              <a:gd name="T30" fmla="*/ 2 w 236"/>
              <a:gd name="T31" fmla="*/ 154 h 387"/>
              <a:gd name="T32" fmla="*/ 0 w 236"/>
              <a:gd name="T33" fmla="*/ 193 h 387"/>
              <a:gd name="T34" fmla="*/ 2 w 236"/>
              <a:gd name="T35" fmla="*/ 232 h 387"/>
              <a:gd name="T36" fmla="*/ 9 w 236"/>
              <a:gd name="T37" fmla="*/ 268 h 387"/>
              <a:gd name="T38" fmla="*/ 20 w 236"/>
              <a:gd name="T39" fmla="*/ 301 h 387"/>
              <a:gd name="T40" fmla="*/ 34 w 236"/>
              <a:gd name="T41" fmla="*/ 329 h 387"/>
              <a:gd name="T42" fmla="*/ 52 w 236"/>
              <a:gd name="T43" fmla="*/ 353 h 387"/>
              <a:gd name="T44" fmla="*/ 72 w 236"/>
              <a:gd name="T45" fmla="*/ 371 h 387"/>
              <a:gd name="T46" fmla="*/ 94 w 236"/>
              <a:gd name="T47" fmla="*/ 382 h 387"/>
              <a:gd name="T48" fmla="*/ 118 w 236"/>
              <a:gd name="T49" fmla="*/ 386 h 387"/>
              <a:gd name="T50" fmla="*/ 141 w 236"/>
              <a:gd name="T51" fmla="*/ 382 h 387"/>
              <a:gd name="T52" fmla="*/ 163 w 236"/>
              <a:gd name="T53" fmla="*/ 371 h 387"/>
              <a:gd name="T54" fmla="*/ 183 w 236"/>
              <a:gd name="T55" fmla="*/ 353 h 387"/>
              <a:gd name="T56" fmla="*/ 200 w 236"/>
              <a:gd name="T57" fmla="*/ 329 h 387"/>
              <a:gd name="T58" fmla="*/ 215 w 236"/>
              <a:gd name="T59" fmla="*/ 301 h 387"/>
              <a:gd name="T60" fmla="*/ 226 w 236"/>
              <a:gd name="T61" fmla="*/ 268 h 387"/>
              <a:gd name="T62" fmla="*/ 233 w 236"/>
              <a:gd name="T63" fmla="*/ 232 h 387"/>
              <a:gd name="T64" fmla="*/ 235 w 236"/>
              <a:gd name="T65" fmla="*/ 193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36" h="387">
                <a:moveTo>
                  <a:pt x="235" y="193"/>
                </a:moveTo>
                <a:lnTo>
                  <a:pt x="233" y="154"/>
                </a:lnTo>
                <a:lnTo>
                  <a:pt x="226" y="118"/>
                </a:lnTo>
                <a:lnTo>
                  <a:pt x="215" y="85"/>
                </a:lnTo>
                <a:lnTo>
                  <a:pt x="200" y="56"/>
                </a:lnTo>
                <a:lnTo>
                  <a:pt x="183" y="33"/>
                </a:lnTo>
                <a:lnTo>
                  <a:pt x="163" y="15"/>
                </a:lnTo>
                <a:lnTo>
                  <a:pt x="141" y="4"/>
                </a:lnTo>
                <a:lnTo>
                  <a:pt x="118" y="0"/>
                </a:lnTo>
                <a:lnTo>
                  <a:pt x="94" y="4"/>
                </a:lnTo>
                <a:lnTo>
                  <a:pt x="72" y="15"/>
                </a:lnTo>
                <a:lnTo>
                  <a:pt x="52" y="33"/>
                </a:lnTo>
                <a:lnTo>
                  <a:pt x="34" y="56"/>
                </a:lnTo>
                <a:lnTo>
                  <a:pt x="20" y="85"/>
                </a:lnTo>
                <a:lnTo>
                  <a:pt x="9" y="118"/>
                </a:lnTo>
                <a:lnTo>
                  <a:pt x="2" y="154"/>
                </a:lnTo>
                <a:lnTo>
                  <a:pt x="0" y="193"/>
                </a:lnTo>
                <a:lnTo>
                  <a:pt x="2" y="232"/>
                </a:lnTo>
                <a:lnTo>
                  <a:pt x="9" y="268"/>
                </a:lnTo>
                <a:lnTo>
                  <a:pt x="20" y="301"/>
                </a:lnTo>
                <a:lnTo>
                  <a:pt x="34" y="329"/>
                </a:lnTo>
                <a:lnTo>
                  <a:pt x="52" y="353"/>
                </a:lnTo>
                <a:lnTo>
                  <a:pt x="72" y="371"/>
                </a:lnTo>
                <a:lnTo>
                  <a:pt x="94" y="382"/>
                </a:lnTo>
                <a:lnTo>
                  <a:pt x="118" y="386"/>
                </a:lnTo>
                <a:lnTo>
                  <a:pt x="141" y="382"/>
                </a:lnTo>
                <a:lnTo>
                  <a:pt x="163" y="371"/>
                </a:lnTo>
                <a:lnTo>
                  <a:pt x="183" y="353"/>
                </a:lnTo>
                <a:lnTo>
                  <a:pt x="200" y="329"/>
                </a:lnTo>
                <a:lnTo>
                  <a:pt x="215" y="301"/>
                </a:lnTo>
                <a:lnTo>
                  <a:pt x="226" y="268"/>
                </a:lnTo>
                <a:lnTo>
                  <a:pt x="233" y="232"/>
                </a:lnTo>
                <a:lnTo>
                  <a:pt x="235" y="193"/>
                </a:lnTo>
              </a:path>
            </a:pathLst>
          </a:custGeom>
          <a:solidFill>
            <a:srgbClr val="FFFFF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22" name="Freeform 38"/>
          <p:cNvSpPr>
            <a:spLocks/>
          </p:cNvSpPr>
          <p:nvPr/>
        </p:nvSpPr>
        <p:spPr bwMode="auto">
          <a:xfrm>
            <a:off x="6297613" y="1554163"/>
            <a:ext cx="63500" cy="2389187"/>
          </a:xfrm>
          <a:custGeom>
            <a:avLst/>
            <a:gdLst>
              <a:gd name="T0" fmla="*/ 0 w 44"/>
              <a:gd name="T1" fmla="*/ 1504 h 1505"/>
              <a:gd name="T2" fmla="*/ 43 w 44"/>
              <a:gd name="T3" fmla="*/ 1461 h 1505"/>
              <a:gd name="T4" fmla="*/ 43 w 44"/>
              <a:gd name="T5" fmla="*/ 0 h 1505"/>
              <a:gd name="T6" fmla="*/ 0 w 44"/>
              <a:gd name="T7" fmla="*/ 0 h 1505"/>
              <a:gd name="T8" fmla="*/ 0 w 44"/>
              <a:gd name="T9" fmla="*/ 1504 h 1505"/>
            </a:gdLst>
            <a:ahLst/>
            <a:cxnLst>
              <a:cxn ang="0">
                <a:pos x="T0" y="T1"/>
              </a:cxn>
              <a:cxn ang="0">
                <a:pos x="T2" y="T3"/>
              </a:cxn>
              <a:cxn ang="0">
                <a:pos x="T4" y="T5"/>
              </a:cxn>
              <a:cxn ang="0">
                <a:pos x="T6" y="T7"/>
              </a:cxn>
              <a:cxn ang="0">
                <a:pos x="T8" y="T9"/>
              </a:cxn>
            </a:cxnLst>
            <a:rect l="0" t="0" r="r" b="b"/>
            <a:pathLst>
              <a:path w="44" h="1505">
                <a:moveTo>
                  <a:pt x="0" y="1504"/>
                </a:moveTo>
                <a:lnTo>
                  <a:pt x="43" y="1461"/>
                </a:lnTo>
                <a:lnTo>
                  <a:pt x="43" y="0"/>
                </a:lnTo>
                <a:lnTo>
                  <a:pt x="0" y="0"/>
                </a:lnTo>
                <a:lnTo>
                  <a:pt x="0" y="1504"/>
                </a:lnTo>
              </a:path>
            </a:pathLst>
          </a:custGeom>
          <a:solidFill>
            <a:srgbClr val="DFDFD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23" name="Freeform 39"/>
          <p:cNvSpPr>
            <a:spLocks/>
          </p:cNvSpPr>
          <p:nvPr/>
        </p:nvSpPr>
        <p:spPr bwMode="auto">
          <a:xfrm>
            <a:off x="3451225" y="1995488"/>
            <a:ext cx="2238375" cy="2743200"/>
          </a:xfrm>
          <a:custGeom>
            <a:avLst/>
            <a:gdLst>
              <a:gd name="T0" fmla="*/ 1526 w 1527"/>
              <a:gd name="T1" fmla="*/ 0 h 1728"/>
              <a:gd name="T2" fmla="*/ 1526 w 1527"/>
              <a:gd name="T3" fmla="*/ 1727 h 1728"/>
              <a:gd name="T4" fmla="*/ 0 w 1527"/>
              <a:gd name="T5" fmla="*/ 1432 h 1728"/>
              <a:gd name="T6" fmla="*/ 0 w 1527"/>
              <a:gd name="T7" fmla="*/ 0 h 1728"/>
              <a:gd name="T8" fmla="*/ 1526 w 1527"/>
              <a:gd name="T9" fmla="*/ 0 h 1728"/>
            </a:gdLst>
            <a:ahLst/>
            <a:cxnLst>
              <a:cxn ang="0">
                <a:pos x="T0" y="T1"/>
              </a:cxn>
              <a:cxn ang="0">
                <a:pos x="T2" y="T3"/>
              </a:cxn>
              <a:cxn ang="0">
                <a:pos x="T4" y="T5"/>
              </a:cxn>
              <a:cxn ang="0">
                <a:pos x="T6" y="T7"/>
              </a:cxn>
              <a:cxn ang="0">
                <a:pos x="T8" y="T9"/>
              </a:cxn>
            </a:cxnLst>
            <a:rect l="0" t="0" r="r" b="b"/>
            <a:pathLst>
              <a:path w="1527" h="1728">
                <a:moveTo>
                  <a:pt x="1526" y="0"/>
                </a:moveTo>
                <a:lnTo>
                  <a:pt x="1526" y="1727"/>
                </a:lnTo>
                <a:lnTo>
                  <a:pt x="0" y="1432"/>
                </a:lnTo>
                <a:lnTo>
                  <a:pt x="0" y="0"/>
                </a:lnTo>
                <a:lnTo>
                  <a:pt x="1526" y="0"/>
                </a:lnTo>
              </a:path>
            </a:pathLst>
          </a:custGeom>
          <a:solidFill>
            <a:srgbClr val="FFFFA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24" name="Freeform 40"/>
          <p:cNvSpPr>
            <a:spLocks/>
          </p:cNvSpPr>
          <p:nvPr/>
        </p:nvSpPr>
        <p:spPr bwMode="auto">
          <a:xfrm>
            <a:off x="4867275" y="2232025"/>
            <a:ext cx="447675" cy="706438"/>
          </a:xfrm>
          <a:custGeom>
            <a:avLst/>
            <a:gdLst>
              <a:gd name="T0" fmla="*/ 305 w 306"/>
              <a:gd name="T1" fmla="*/ 222 h 445"/>
              <a:gd name="T2" fmla="*/ 301 w 306"/>
              <a:gd name="T3" fmla="*/ 177 h 445"/>
              <a:gd name="T4" fmla="*/ 292 w 306"/>
              <a:gd name="T5" fmla="*/ 135 h 445"/>
              <a:gd name="T6" fmla="*/ 278 w 306"/>
              <a:gd name="T7" fmla="*/ 98 h 445"/>
              <a:gd name="T8" fmla="*/ 260 w 306"/>
              <a:gd name="T9" fmla="*/ 65 h 445"/>
              <a:gd name="T10" fmla="*/ 237 w 306"/>
              <a:gd name="T11" fmla="*/ 38 h 445"/>
              <a:gd name="T12" fmla="*/ 211 w 306"/>
              <a:gd name="T13" fmla="*/ 17 h 445"/>
              <a:gd name="T14" fmla="*/ 182 w 306"/>
              <a:gd name="T15" fmla="*/ 4 h 445"/>
              <a:gd name="T16" fmla="*/ 152 w 306"/>
              <a:gd name="T17" fmla="*/ 0 h 445"/>
              <a:gd name="T18" fmla="*/ 121 w 306"/>
              <a:gd name="T19" fmla="*/ 4 h 445"/>
              <a:gd name="T20" fmla="*/ 93 w 306"/>
              <a:gd name="T21" fmla="*/ 17 h 445"/>
              <a:gd name="T22" fmla="*/ 67 w 306"/>
              <a:gd name="T23" fmla="*/ 38 h 445"/>
              <a:gd name="T24" fmla="*/ 44 w 306"/>
              <a:gd name="T25" fmla="*/ 65 h 445"/>
              <a:gd name="T26" fmla="*/ 25 w 306"/>
              <a:gd name="T27" fmla="*/ 98 h 445"/>
              <a:gd name="T28" fmla="*/ 11 w 306"/>
              <a:gd name="T29" fmla="*/ 135 h 445"/>
              <a:gd name="T30" fmla="*/ 2 w 306"/>
              <a:gd name="T31" fmla="*/ 177 h 445"/>
              <a:gd name="T32" fmla="*/ 0 w 306"/>
              <a:gd name="T33" fmla="*/ 222 h 445"/>
              <a:gd name="T34" fmla="*/ 2 w 306"/>
              <a:gd name="T35" fmla="*/ 267 h 445"/>
              <a:gd name="T36" fmla="*/ 11 w 306"/>
              <a:gd name="T37" fmla="*/ 308 h 445"/>
              <a:gd name="T38" fmla="*/ 25 w 306"/>
              <a:gd name="T39" fmla="*/ 346 h 445"/>
              <a:gd name="T40" fmla="*/ 44 w 306"/>
              <a:gd name="T41" fmla="*/ 379 h 445"/>
              <a:gd name="T42" fmla="*/ 67 w 306"/>
              <a:gd name="T43" fmla="*/ 406 h 445"/>
              <a:gd name="T44" fmla="*/ 93 w 306"/>
              <a:gd name="T45" fmla="*/ 426 h 445"/>
              <a:gd name="T46" fmla="*/ 121 w 306"/>
              <a:gd name="T47" fmla="*/ 439 h 445"/>
              <a:gd name="T48" fmla="*/ 152 w 306"/>
              <a:gd name="T49" fmla="*/ 444 h 445"/>
              <a:gd name="T50" fmla="*/ 182 w 306"/>
              <a:gd name="T51" fmla="*/ 439 h 445"/>
              <a:gd name="T52" fmla="*/ 211 w 306"/>
              <a:gd name="T53" fmla="*/ 426 h 445"/>
              <a:gd name="T54" fmla="*/ 237 w 306"/>
              <a:gd name="T55" fmla="*/ 406 h 445"/>
              <a:gd name="T56" fmla="*/ 260 w 306"/>
              <a:gd name="T57" fmla="*/ 379 h 445"/>
              <a:gd name="T58" fmla="*/ 278 w 306"/>
              <a:gd name="T59" fmla="*/ 346 h 445"/>
              <a:gd name="T60" fmla="*/ 292 w 306"/>
              <a:gd name="T61" fmla="*/ 308 h 445"/>
              <a:gd name="T62" fmla="*/ 301 w 306"/>
              <a:gd name="T63" fmla="*/ 267 h 445"/>
              <a:gd name="T64" fmla="*/ 305 w 306"/>
              <a:gd name="T65" fmla="*/ 222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06" h="445">
                <a:moveTo>
                  <a:pt x="305" y="222"/>
                </a:moveTo>
                <a:lnTo>
                  <a:pt x="301" y="177"/>
                </a:lnTo>
                <a:lnTo>
                  <a:pt x="292" y="135"/>
                </a:lnTo>
                <a:lnTo>
                  <a:pt x="278" y="98"/>
                </a:lnTo>
                <a:lnTo>
                  <a:pt x="260" y="65"/>
                </a:lnTo>
                <a:lnTo>
                  <a:pt x="237" y="38"/>
                </a:lnTo>
                <a:lnTo>
                  <a:pt x="211" y="17"/>
                </a:lnTo>
                <a:lnTo>
                  <a:pt x="182" y="4"/>
                </a:lnTo>
                <a:lnTo>
                  <a:pt x="152" y="0"/>
                </a:lnTo>
                <a:lnTo>
                  <a:pt x="121" y="4"/>
                </a:lnTo>
                <a:lnTo>
                  <a:pt x="93" y="17"/>
                </a:lnTo>
                <a:lnTo>
                  <a:pt x="67" y="38"/>
                </a:lnTo>
                <a:lnTo>
                  <a:pt x="44" y="65"/>
                </a:lnTo>
                <a:lnTo>
                  <a:pt x="25" y="98"/>
                </a:lnTo>
                <a:lnTo>
                  <a:pt x="11" y="135"/>
                </a:lnTo>
                <a:lnTo>
                  <a:pt x="2" y="177"/>
                </a:lnTo>
                <a:lnTo>
                  <a:pt x="0" y="222"/>
                </a:lnTo>
                <a:lnTo>
                  <a:pt x="2" y="267"/>
                </a:lnTo>
                <a:lnTo>
                  <a:pt x="11" y="308"/>
                </a:lnTo>
                <a:lnTo>
                  <a:pt x="25" y="346"/>
                </a:lnTo>
                <a:lnTo>
                  <a:pt x="44" y="379"/>
                </a:lnTo>
                <a:lnTo>
                  <a:pt x="67" y="406"/>
                </a:lnTo>
                <a:lnTo>
                  <a:pt x="93" y="426"/>
                </a:lnTo>
                <a:lnTo>
                  <a:pt x="121" y="439"/>
                </a:lnTo>
                <a:lnTo>
                  <a:pt x="152" y="444"/>
                </a:lnTo>
                <a:lnTo>
                  <a:pt x="182" y="439"/>
                </a:lnTo>
                <a:lnTo>
                  <a:pt x="211" y="426"/>
                </a:lnTo>
                <a:lnTo>
                  <a:pt x="237" y="406"/>
                </a:lnTo>
                <a:lnTo>
                  <a:pt x="260" y="379"/>
                </a:lnTo>
                <a:lnTo>
                  <a:pt x="278" y="346"/>
                </a:lnTo>
                <a:lnTo>
                  <a:pt x="292" y="308"/>
                </a:lnTo>
                <a:lnTo>
                  <a:pt x="301" y="267"/>
                </a:lnTo>
                <a:lnTo>
                  <a:pt x="305" y="222"/>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25" name="Freeform 41"/>
          <p:cNvSpPr>
            <a:spLocks/>
          </p:cNvSpPr>
          <p:nvPr/>
        </p:nvSpPr>
        <p:spPr bwMode="auto">
          <a:xfrm>
            <a:off x="4908550" y="2232025"/>
            <a:ext cx="406400" cy="706438"/>
          </a:xfrm>
          <a:custGeom>
            <a:avLst/>
            <a:gdLst>
              <a:gd name="T0" fmla="*/ 276 w 277"/>
              <a:gd name="T1" fmla="*/ 222 h 445"/>
              <a:gd name="T2" fmla="*/ 272 w 277"/>
              <a:gd name="T3" fmla="*/ 177 h 445"/>
              <a:gd name="T4" fmla="*/ 264 w 277"/>
              <a:gd name="T5" fmla="*/ 135 h 445"/>
              <a:gd name="T6" fmla="*/ 252 w 277"/>
              <a:gd name="T7" fmla="*/ 98 h 445"/>
              <a:gd name="T8" fmla="*/ 235 w 277"/>
              <a:gd name="T9" fmla="*/ 65 h 445"/>
              <a:gd name="T10" fmla="*/ 215 w 277"/>
              <a:gd name="T11" fmla="*/ 38 h 445"/>
              <a:gd name="T12" fmla="*/ 191 w 277"/>
              <a:gd name="T13" fmla="*/ 17 h 445"/>
              <a:gd name="T14" fmla="*/ 166 w 277"/>
              <a:gd name="T15" fmla="*/ 5 h 445"/>
              <a:gd name="T16" fmla="*/ 138 w 277"/>
              <a:gd name="T17" fmla="*/ 0 h 445"/>
              <a:gd name="T18" fmla="*/ 110 w 277"/>
              <a:gd name="T19" fmla="*/ 5 h 445"/>
              <a:gd name="T20" fmla="*/ 84 w 277"/>
              <a:gd name="T21" fmla="*/ 17 h 445"/>
              <a:gd name="T22" fmla="*/ 60 w 277"/>
              <a:gd name="T23" fmla="*/ 38 h 445"/>
              <a:gd name="T24" fmla="*/ 40 w 277"/>
              <a:gd name="T25" fmla="*/ 65 h 445"/>
              <a:gd name="T26" fmla="*/ 23 w 277"/>
              <a:gd name="T27" fmla="*/ 98 h 445"/>
              <a:gd name="T28" fmla="*/ 11 w 277"/>
              <a:gd name="T29" fmla="*/ 135 h 445"/>
              <a:gd name="T30" fmla="*/ 3 w 277"/>
              <a:gd name="T31" fmla="*/ 177 h 445"/>
              <a:gd name="T32" fmla="*/ 0 w 277"/>
              <a:gd name="T33" fmla="*/ 222 h 445"/>
              <a:gd name="T34" fmla="*/ 3 w 277"/>
              <a:gd name="T35" fmla="*/ 266 h 445"/>
              <a:gd name="T36" fmla="*/ 11 w 277"/>
              <a:gd name="T37" fmla="*/ 308 h 445"/>
              <a:gd name="T38" fmla="*/ 23 w 277"/>
              <a:gd name="T39" fmla="*/ 346 h 445"/>
              <a:gd name="T40" fmla="*/ 40 w 277"/>
              <a:gd name="T41" fmla="*/ 378 h 445"/>
              <a:gd name="T42" fmla="*/ 60 w 277"/>
              <a:gd name="T43" fmla="*/ 406 h 445"/>
              <a:gd name="T44" fmla="*/ 84 w 277"/>
              <a:gd name="T45" fmla="*/ 426 h 445"/>
              <a:gd name="T46" fmla="*/ 110 w 277"/>
              <a:gd name="T47" fmla="*/ 439 h 445"/>
              <a:gd name="T48" fmla="*/ 138 w 277"/>
              <a:gd name="T49" fmla="*/ 444 h 445"/>
              <a:gd name="T50" fmla="*/ 166 w 277"/>
              <a:gd name="T51" fmla="*/ 439 h 445"/>
              <a:gd name="T52" fmla="*/ 191 w 277"/>
              <a:gd name="T53" fmla="*/ 426 h 445"/>
              <a:gd name="T54" fmla="*/ 215 w 277"/>
              <a:gd name="T55" fmla="*/ 406 h 445"/>
              <a:gd name="T56" fmla="*/ 235 w 277"/>
              <a:gd name="T57" fmla="*/ 378 h 445"/>
              <a:gd name="T58" fmla="*/ 252 w 277"/>
              <a:gd name="T59" fmla="*/ 346 h 445"/>
              <a:gd name="T60" fmla="*/ 264 w 277"/>
              <a:gd name="T61" fmla="*/ 308 h 445"/>
              <a:gd name="T62" fmla="*/ 272 w 277"/>
              <a:gd name="T63" fmla="*/ 266 h 445"/>
              <a:gd name="T64" fmla="*/ 276 w 277"/>
              <a:gd name="T65" fmla="*/ 222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77" h="445">
                <a:moveTo>
                  <a:pt x="276" y="222"/>
                </a:moveTo>
                <a:lnTo>
                  <a:pt x="272" y="177"/>
                </a:lnTo>
                <a:lnTo>
                  <a:pt x="264" y="135"/>
                </a:lnTo>
                <a:lnTo>
                  <a:pt x="252" y="98"/>
                </a:lnTo>
                <a:lnTo>
                  <a:pt x="235" y="65"/>
                </a:lnTo>
                <a:lnTo>
                  <a:pt x="215" y="38"/>
                </a:lnTo>
                <a:lnTo>
                  <a:pt x="191" y="17"/>
                </a:lnTo>
                <a:lnTo>
                  <a:pt x="166" y="5"/>
                </a:lnTo>
                <a:lnTo>
                  <a:pt x="138" y="0"/>
                </a:lnTo>
                <a:lnTo>
                  <a:pt x="110" y="5"/>
                </a:lnTo>
                <a:lnTo>
                  <a:pt x="84" y="17"/>
                </a:lnTo>
                <a:lnTo>
                  <a:pt x="60" y="38"/>
                </a:lnTo>
                <a:lnTo>
                  <a:pt x="40" y="65"/>
                </a:lnTo>
                <a:lnTo>
                  <a:pt x="23" y="98"/>
                </a:lnTo>
                <a:lnTo>
                  <a:pt x="11" y="135"/>
                </a:lnTo>
                <a:lnTo>
                  <a:pt x="3" y="177"/>
                </a:lnTo>
                <a:lnTo>
                  <a:pt x="0" y="222"/>
                </a:lnTo>
                <a:lnTo>
                  <a:pt x="3" y="266"/>
                </a:lnTo>
                <a:lnTo>
                  <a:pt x="11" y="308"/>
                </a:lnTo>
                <a:lnTo>
                  <a:pt x="23" y="346"/>
                </a:lnTo>
                <a:lnTo>
                  <a:pt x="40" y="378"/>
                </a:lnTo>
                <a:lnTo>
                  <a:pt x="60" y="406"/>
                </a:lnTo>
                <a:lnTo>
                  <a:pt x="84" y="426"/>
                </a:lnTo>
                <a:lnTo>
                  <a:pt x="110" y="439"/>
                </a:lnTo>
                <a:lnTo>
                  <a:pt x="138" y="444"/>
                </a:lnTo>
                <a:lnTo>
                  <a:pt x="166" y="439"/>
                </a:lnTo>
                <a:lnTo>
                  <a:pt x="191" y="426"/>
                </a:lnTo>
                <a:lnTo>
                  <a:pt x="215" y="406"/>
                </a:lnTo>
                <a:lnTo>
                  <a:pt x="235" y="378"/>
                </a:lnTo>
                <a:lnTo>
                  <a:pt x="252" y="346"/>
                </a:lnTo>
                <a:lnTo>
                  <a:pt x="264" y="308"/>
                </a:lnTo>
                <a:lnTo>
                  <a:pt x="272" y="266"/>
                </a:lnTo>
                <a:lnTo>
                  <a:pt x="276" y="222"/>
                </a:lnTo>
              </a:path>
            </a:pathLst>
          </a:custGeom>
          <a:solidFill>
            <a:srgbClr val="FFFFA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26" name="Freeform 42"/>
          <p:cNvSpPr>
            <a:spLocks/>
          </p:cNvSpPr>
          <p:nvPr/>
        </p:nvSpPr>
        <p:spPr bwMode="auto">
          <a:xfrm>
            <a:off x="4716463" y="3484563"/>
            <a:ext cx="449262" cy="706437"/>
          </a:xfrm>
          <a:custGeom>
            <a:avLst/>
            <a:gdLst>
              <a:gd name="T0" fmla="*/ 305 w 306"/>
              <a:gd name="T1" fmla="*/ 222 h 445"/>
              <a:gd name="T2" fmla="*/ 302 w 306"/>
              <a:gd name="T3" fmla="*/ 177 h 445"/>
              <a:gd name="T4" fmla="*/ 293 w 306"/>
              <a:gd name="T5" fmla="*/ 135 h 445"/>
              <a:gd name="T6" fmla="*/ 279 w 306"/>
              <a:gd name="T7" fmla="*/ 98 h 445"/>
              <a:gd name="T8" fmla="*/ 260 w 306"/>
              <a:gd name="T9" fmla="*/ 65 h 445"/>
              <a:gd name="T10" fmla="*/ 237 w 306"/>
              <a:gd name="T11" fmla="*/ 38 h 445"/>
              <a:gd name="T12" fmla="*/ 212 w 306"/>
              <a:gd name="T13" fmla="*/ 17 h 445"/>
              <a:gd name="T14" fmla="*/ 183 w 306"/>
              <a:gd name="T15" fmla="*/ 4 h 445"/>
              <a:gd name="T16" fmla="*/ 153 w 306"/>
              <a:gd name="T17" fmla="*/ 0 h 445"/>
              <a:gd name="T18" fmla="*/ 122 w 306"/>
              <a:gd name="T19" fmla="*/ 4 h 445"/>
              <a:gd name="T20" fmla="*/ 93 w 306"/>
              <a:gd name="T21" fmla="*/ 17 h 445"/>
              <a:gd name="T22" fmla="*/ 67 w 306"/>
              <a:gd name="T23" fmla="*/ 38 h 445"/>
              <a:gd name="T24" fmla="*/ 45 w 306"/>
              <a:gd name="T25" fmla="*/ 65 h 445"/>
              <a:gd name="T26" fmla="*/ 26 w 306"/>
              <a:gd name="T27" fmla="*/ 98 h 445"/>
              <a:gd name="T28" fmla="*/ 12 w 306"/>
              <a:gd name="T29" fmla="*/ 135 h 445"/>
              <a:gd name="T30" fmla="*/ 3 w 306"/>
              <a:gd name="T31" fmla="*/ 177 h 445"/>
              <a:gd name="T32" fmla="*/ 0 w 306"/>
              <a:gd name="T33" fmla="*/ 222 h 445"/>
              <a:gd name="T34" fmla="*/ 3 w 306"/>
              <a:gd name="T35" fmla="*/ 267 h 445"/>
              <a:gd name="T36" fmla="*/ 12 w 306"/>
              <a:gd name="T37" fmla="*/ 308 h 445"/>
              <a:gd name="T38" fmla="*/ 26 w 306"/>
              <a:gd name="T39" fmla="*/ 346 h 445"/>
              <a:gd name="T40" fmla="*/ 45 w 306"/>
              <a:gd name="T41" fmla="*/ 379 h 445"/>
              <a:gd name="T42" fmla="*/ 67 w 306"/>
              <a:gd name="T43" fmla="*/ 406 h 445"/>
              <a:gd name="T44" fmla="*/ 93 w 306"/>
              <a:gd name="T45" fmla="*/ 426 h 445"/>
              <a:gd name="T46" fmla="*/ 122 w 306"/>
              <a:gd name="T47" fmla="*/ 439 h 445"/>
              <a:gd name="T48" fmla="*/ 153 w 306"/>
              <a:gd name="T49" fmla="*/ 444 h 445"/>
              <a:gd name="T50" fmla="*/ 183 w 306"/>
              <a:gd name="T51" fmla="*/ 439 h 445"/>
              <a:gd name="T52" fmla="*/ 212 w 306"/>
              <a:gd name="T53" fmla="*/ 426 h 445"/>
              <a:gd name="T54" fmla="*/ 237 w 306"/>
              <a:gd name="T55" fmla="*/ 406 h 445"/>
              <a:gd name="T56" fmla="*/ 260 w 306"/>
              <a:gd name="T57" fmla="*/ 379 h 445"/>
              <a:gd name="T58" fmla="*/ 279 w 306"/>
              <a:gd name="T59" fmla="*/ 346 h 445"/>
              <a:gd name="T60" fmla="*/ 293 w 306"/>
              <a:gd name="T61" fmla="*/ 308 h 445"/>
              <a:gd name="T62" fmla="*/ 302 w 306"/>
              <a:gd name="T63" fmla="*/ 267 h 445"/>
              <a:gd name="T64" fmla="*/ 305 w 306"/>
              <a:gd name="T65" fmla="*/ 222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06" h="445">
                <a:moveTo>
                  <a:pt x="305" y="222"/>
                </a:moveTo>
                <a:lnTo>
                  <a:pt x="302" y="177"/>
                </a:lnTo>
                <a:lnTo>
                  <a:pt x="293" y="135"/>
                </a:lnTo>
                <a:lnTo>
                  <a:pt x="279" y="98"/>
                </a:lnTo>
                <a:lnTo>
                  <a:pt x="260" y="65"/>
                </a:lnTo>
                <a:lnTo>
                  <a:pt x="237" y="38"/>
                </a:lnTo>
                <a:lnTo>
                  <a:pt x="212" y="17"/>
                </a:lnTo>
                <a:lnTo>
                  <a:pt x="183" y="4"/>
                </a:lnTo>
                <a:lnTo>
                  <a:pt x="153" y="0"/>
                </a:lnTo>
                <a:lnTo>
                  <a:pt x="122" y="4"/>
                </a:lnTo>
                <a:lnTo>
                  <a:pt x="93" y="17"/>
                </a:lnTo>
                <a:lnTo>
                  <a:pt x="67" y="38"/>
                </a:lnTo>
                <a:lnTo>
                  <a:pt x="45" y="65"/>
                </a:lnTo>
                <a:lnTo>
                  <a:pt x="26" y="98"/>
                </a:lnTo>
                <a:lnTo>
                  <a:pt x="12" y="135"/>
                </a:lnTo>
                <a:lnTo>
                  <a:pt x="3" y="177"/>
                </a:lnTo>
                <a:lnTo>
                  <a:pt x="0" y="222"/>
                </a:lnTo>
                <a:lnTo>
                  <a:pt x="3" y="267"/>
                </a:lnTo>
                <a:lnTo>
                  <a:pt x="12" y="308"/>
                </a:lnTo>
                <a:lnTo>
                  <a:pt x="26" y="346"/>
                </a:lnTo>
                <a:lnTo>
                  <a:pt x="45" y="379"/>
                </a:lnTo>
                <a:lnTo>
                  <a:pt x="67" y="406"/>
                </a:lnTo>
                <a:lnTo>
                  <a:pt x="93" y="426"/>
                </a:lnTo>
                <a:lnTo>
                  <a:pt x="122" y="439"/>
                </a:lnTo>
                <a:lnTo>
                  <a:pt x="153" y="444"/>
                </a:lnTo>
                <a:lnTo>
                  <a:pt x="183" y="439"/>
                </a:lnTo>
                <a:lnTo>
                  <a:pt x="212" y="426"/>
                </a:lnTo>
                <a:lnTo>
                  <a:pt x="237" y="406"/>
                </a:lnTo>
                <a:lnTo>
                  <a:pt x="260" y="379"/>
                </a:lnTo>
                <a:lnTo>
                  <a:pt x="279" y="346"/>
                </a:lnTo>
                <a:lnTo>
                  <a:pt x="293" y="308"/>
                </a:lnTo>
                <a:lnTo>
                  <a:pt x="302" y="267"/>
                </a:lnTo>
                <a:lnTo>
                  <a:pt x="305" y="222"/>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27" name="Freeform 43"/>
          <p:cNvSpPr>
            <a:spLocks/>
          </p:cNvSpPr>
          <p:nvPr/>
        </p:nvSpPr>
        <p:spPr bwMode="auto">
          <a:xfrm>
            <a:off x="4760913" y="3484563"/>
            <a:ext cx="404812" cy="706437"/>
          </a:xfrm>
          <a:custGeom>
            <a:avLst/>
            <a:gdLst>
              <a:gd name="T0" fmla="*/ 275 w 276"/>
              <a:gd name="T1" fmla="*/ 222 h 445"/>
              <a:gd name="T2" fmla="*/ 272 w 276"/>
              <a:gd name="T3" fmla="*/ 177 h 445"/>
              <a:gd name="T4" fmla="*/ 264 w 276"/>
              <a:gd name="T5" fmla="*/ 135 h 445"/>
              <a:gd name="T6" fmla="*/ 251 w 276"/>
              <a:gd name="T7" fmla="*/ 98 h 445"/>
              <a:gd name="T8" fmla="*/ 234 w 276"/>
              <a:gd name="T9" fmla="*/ 65 h 445"/>
              <a:gd name="T10" fmla="*/ 214 w 276"/>
              <a:gd name="T11" fmla="*/ 38 h 445"/>
              <a:gd name="T12" fmla="*/ 190 w 276"/>
              <a:gd name="T13" fmla="*/ 17 h 445"/>
              <a:gd name="T14" fmla="*/ 165 w 276"/>
              <a:gd name="T15" fmla="*/ 5 h 445"/>
              <a:gd name="T16" fmla="*/ 137 w 276"/>
              <a:gd name="T17" fmla="*/ 0 h 445"/>
              <a:gd name="T18" fmla="*/ 109 w 276"/>
              <a:gd name="T19" fmla="*/ 5 h 445"/>
              <a:gd name="T20" fmla="*/ 84 w 276"/>
              <a:gd name="T21" fmla="*/ 17 h 445"/>
              <a:gd name="T22" fmla="*/ 60 w 276"/>
              <a:gd name="T23" fmla="*/ 38 h 445"/>
              <a:gd name="T24" fmla="*/ 40 w 276"/>
              <a:gd name="T25" fmla="*/ 65 h 445"/>
              <a:gd name="T26" fmla="*/ 23 w 276"/>
              <a:gd name="T27" fmla="*/ 98 h 445"/>
              <a:gd name="T28" fmla="*/ 10 w 276"/>
              <a:gd name="T29" fmla="*/ 135 h 445"/>
              <a:gd name="T30" fmla="*/ 2 w 276"/>
              <a:gd name="T31" fmla="*/ 177 h 445"/>
              <a:gd name="T32" fmla="*/ 0 w 276"/>
              <a:gd name="T33" fmla="*/ 222 h 445"/>
              <a:gd name="T34" fmla="*/ 2 w 276"/>
              <a:gd name="T35" fmla="*/ 266 h 445"/>
              <a:gd name="T36" fmla="*/ 10 w 276"/>
              <a:gd name="T37" fmla="*/ 308 h 445"/>
              <a:gd name="T38" fmla="*/ 23 w 276"/>
              <a:gd name="T39" fmla="*/ 346 h 445"/>
              <a:gd name="T40" fmla="*/ 40 w 276"/>
              <a:gd name="T41" fmla="*/ 378 h 445"/>
              <a:gd name="T42" fmla="*/ 60 w 276"/>
              <a:gd name="T43" fmla="*/ 406 h 445"/>
              <a:gd name="T44" fmla="*/ 84 w 276"/>
              <a:gd name="T45" fmla="*/ 426 h 445"/>
              <a:gd name="T46" fmla="*/ 109 w 276"/>
              <a:gd name="T47" fmla="*/ 439 h 445"/>
              <a:gd name="T48" fmla="*/ 137 w 276"/>
              <a:gd name="T49" fmla="*/ 444 h 445"/>
              <a:gd name="T50" fmla="*/ 165 w 276"/>
              <a:gd name="T51" fmla="*/ 439 h 445"/>
              <a:gd name="T52" fmla="*/ 190 w 276"/>
              <a:gd name="T53" fmla="*/ 426 h 445"/>
              <a:gd name="T54" fmla="*/ 214 w 276"/>
              <a:gd name="T55" fmla="*/ 406 h 445"/>
              <a:gd name="T56" fmla="*/ 234 w 276"/>
              <a:gd name="T57" fmla="*/ 378 h 445"/>
              <a:gd name="T58" fmla="*/ 251 w 276"/>
              <a:gd name="T59" fmla="*/ 346 h 445"/>
              <a:gd name="T60" fmla="*/ 264 w 276"/>
              <a:gd name="T61" fmla="*/ 308 h 445"/>
              <a:gd name="T62" fmla="*/ 272 w 276"/>
              <a:gd name="T63" fmla="*/ 266 h 445"/>
              <a:gd name="T64" fmla="*/ 275 w 276"/>
              <a:gd name="T65" fmla="*/ 222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76" h="445">
                <a:moveTo>
                  <a:pt x="275" y="222"/>
                </a:moveTo>
                <a:lnTo>
                  <a:pt x="272" y="177"/>
                </a:lnTo>
                <a:lnTo>
                  <a:pt x="264" y="135"/>
                </a:lnTo>
                <a:lnTo>
                  <a:pt x="251" y="98"/>
                </a:lnTo>
                <a:lnTo>
                  <a:pt x="234" y="65"/>
                </a:lnTo>
                <a:lnTo>
                  <a:pt x="214" y="38"/>
                </a:lnTo>
                <a:lnTo>
                  <a:pt x="190" y="17"/>
                </a:lnTo>
                <a:lnTo>
                  <a:pt x="165" y="5"/>
                </a:lnTo>
                <a:lnTo>
                  <a:pt x="137" y="0"/>
                </a:lnTo>
                <a:lnTo>
                  <a:pt x="109" y="5"/>
                </a:lnTo>
                <a:lnTo>
                  <a:pt x="84" y="17"/>
                </a:lnTo>
                <a:lnTo>
                  <a:pt x="60" y="38"/>
                </a:lnTo>
                <a:lnTo>
                  <a:pt x="40" y="65"/>
                </a:lnTo>
                <a:lnTo>
                  <a:pt x="23" y="98"/>
                </a:lnTo>
                <a:lnTo>
                  <a:pt x="10" y="135"/>
                </a:lnTo>
                <a:lnTo>
                  <a:pt x="2" y="177"/>
                </a:lnTo>
                <a:lnTo>
                  <a:pt x="0" y="222"/>
                </a:lnTo>
                <a:lnTo>
                  <a:pt x="2" y="266"/>
                </a:lnTo>
                <a:lnTo>
                  <a:pt x="10" y="308"/>
                </a:lnTo>
                <a:lnTo>
                  <a:pt x="23" y="346"/>
                </a:lnTo>
                <a:lnTo>
                  <a:pt x="40" y="378"/>
                </a:lnTo>
                <a:lnTo>
                  <a:pt x="60" y="406"/>
                </a:lnTo>
                <a:lnTo>
                  <a:pt x="84" y="426"/>
                </a:lnTo>
                <a:lnTo>
                  <a:pt x="109" y="439"/>
                </a:lnTo>
                <a:lnTo>
                  <a:pt x="137" y="444"/>
                </a:lnTo>
                <a:lnTo>
                  <a:pt x="165" y="439"/>
                </a:lnTo>
                <a:lnTo>
                  <a:pt x="190" y="426"/>
                </a:lnTo>
                <a:lnTo>
                  <a:pt x="214" y="406"/>
                </a:lnTo>
                <a:lnTo>
                  <a:pt x="234" y="378"/>
                </a:lnTo>
                <a:lnTo>
                  <a:pt x="251" y="346"/>
                </a:lnTo>
                <a:lnTo>
                  <a:pt x="264" y="308"/>
                </a:lnTo>
                <a:lnTo>
                  <a:pt x="272" y="266"/>
                </a:lnTo>
                <a:lnTo>
                  <a:pt x="275" y="222"/>
                </a:lnTo>
              </a:path>
            </a:pathLst>
          </a:custGeom>
          <a:solidFill>
            <a:srgbClr val="FFFFF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28" name="Freeform 44"/>
          <p:cNvSpPr>
            <a:spLocks/>
          </p:cNvSpPr>
          <p:nvPr/>
        </p:nvSpPr>
        <p:spPr bwMode="auto">
          <a:xfrm>
            <a:off x="4122738" y="2779713"/>
            <a:ext cx="447675" cy="706437"/>
          </a:xfrm>
          <a:custGeom>
            <a:avLst/>
            <a:gdLst>
              <a:gd name="T0" fmla="*/ 305 w 306"/>
              <a:gd name="T1" fmla="*/ 222 h 445"/>
              <a:gd name="T2" fmla="*/ 302 w 306"/>
              <a:gd name="T3" fmla="*/ 177 h 445"/>
              <a:gd name="T4" fmla="*/ 293 w 306"/>
              <a:gd name="T5" fmla="*/ 136 h 445"/>
              <a:gd name="T6" fmla="*/ 279 w 306"/>
              <a:gd name="T7" fmla="*/ 98 h 445"/>
              <a:gd name="T8" fmla="*/ 260 w 306"/>
              <a:gd name="T9" fmla="*/ 65 h 445"/>
              <a:gd name="T10" fmla="*/ 237 w 306"/>
              <a:gd name="T11" fmla="*/ 38 h 445"/>
              <a:gd name="T12" fmla="*/ 212 w 306"/>
              <a:gd name="T13" fmla="*/ 18 h 445"/>
              <a:gd name="T14" fmla="*/ 183 w 306"/>
              <a:gd name="T15" fmla="*/ 5 h 445"/>
              <a:gd name="T16" fmla="*/ 152 w 306"/>
              <a:gd name="T17" fmla="*/ 0 h 445"/>
              <a:gd name="T18" fmla="*/ 122 w 306"/>
              <a:gd name="T19" fmla="*/ 5 h 445"/>
              <a:gd name="T20" fmla="*/ 93 w 306"/>
              <a:gd name="T21" fmla="*/ 18 h 445"/>
              <a:gd name="T22" fmla="*/ 67 w 306"/>
              <a:gd name="T23" fmla="*/ 38 h 445"/>
              <a:gd name="T24" fmla="*/ 45 w 306"/>
              <a:gd name="T25" fmla="*/ 65 h 445"/>
              <a:gd name="T26" fmla="*/ 26 w 306"/>
              <a:gd name="T27" fmla="*/ 98 h 445"/>
              <a:gd name="T28" fmla="*/ 12 w 306"/>
              <a:gd name="T29" fmla="*/ 136 h 445"/>
              <a:gd name="T30" fmla="*/ 3 w 306"/>
              <a:gd name="T31" fmla="*/ 177 h 445"/>
              <a:gd name="T32" fmla="*/ 0 w 306"/>
              <a:gd name="T33" fmla="*/ 222 h 445"/>
              <a:gd name="T34" fmla="*/ 3 w 306"/>
              <a:gd name="T35" fmla="*/ 267 h 445"/>
              <a:gd name="T36" fmla="*/ 12 w 306"/>
              <a:gd name="T37" fmla="*/ 309 h 445"/>
              <a:gd name="T38" fmla="*/ 26 w 306"/>
              <a:gd name="T39" fmla="*/ 346 h 445"/>
              <a:gd name="T40" fmla="*/ 45 w 306"/>
              <a:gd name="T41" fmla="*/ 379 h 445"/>
              <a:gd name="T42" fmla="*/ 67 w 306"/>
              <a:gd name="T43" fmla="*/ 406 h 445"/>
              <a:gd name="T44" fmla="*/ 93 w 306"/>
              <a:gd name="T45" fmla="*/ 427 h 445"/>
              <a:gd name="T46" fmla="*/ 122 w 306"/>
              <a:gd name="T47" fmla="*/ 439 h 445"/>
              <a:gd name="T48" fmla="*/ 152 w 306"/>
              <a:gd name="T49" fmla="*/ 444 h 445"/>
              <a:gd name="T50" fmla="*/ 183 w 306"/>
              <a:gd name="T51" fmla="*/ 439 h 445"/>
              <a:gd name="T52" fmla="*/ 212 w 306"/>
              <a:gd name="T53" fmla="*/ 427 h 445"/>
              <a:gd name="T54" fmla="*/ 237 w 306"/>
              <a:gd name="T55" fmla="*/ 406 h 445"/>
              <a:gd name="T56" fmla="*/ 260 w 306"/>
              <a:gd name="T57" fmla="*/ 379 h 445"/>
              <a:gd name="T58" fmla="*/ 279 w 306"/>
              <a:gd name="T59" fmla="*/ 346 h 445"/>
              <a:gd name="T60" fmla="*/ 293 w 306"/>
              <a:gd name="T61" fmla="*/ 309 h 445"/>
              <a:gd name="T62" fmla="*/ 302 w 306"/>
              <a:gd name="T63" fmla="*/ 267 h 445"/>
              <a:gd name="T64" fmla="*/ 305 w 306"/>
              <a:gd name="T65" fmla="*/ 222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06" h="445">
                <a:moveTo>
                  <a:pt x="305" y="222"/>
                </a:moveTo>
                <a:lnTo>
                  <a:pt x="302" y="177"/>
                </a:lnTo>
                <a:lnTo>
                  <a:pt x="293" y="136"/>
                </a:lnTo>
                <a:lnTo>
                  <a:pt x="279" y="98"/>
                </a:lnTo>
                <a:lnTo>
                  <a:pt x="260" y="65"/>
                </a:lnTo>
                <a:lnTo>
                  <a:pt x="237" y="38"/>
                </a:lnTo>
                <a:lnTo>
                  <a:pt x="212" y="18"/>
                </a:lnTo>
                <a:lnTo>
                  <a:pt x="183" y="5"/>
                </a:lnTo>
                <a:lnTo>
                  <a:pt x="152" y="0"/>
                </a:lnTo>
                <a:lnTo>
                  <a:pt x="122" y="5"/>
                </a:lnTo>
                <a:lnTo>
                  <a:pt x="93" y="18"/>
                </a:lnTo>
                <a:lnTo>
                  <a:pt x="67" y="38"/>
                </a:lnTo>
                <a:lnTo>
                  <a:pt x="45" y="65"/>
                </a:lnTo>
                <a:lnTo>
                  <a:pt x="26" y="98"/>
                </a:lnTo>
                <a:lnTo>
                  <a:pt x="12" y="136"/>
                </a:lnTo>
                <a:lnTo>
                  <a:pt x="3" y="177"/>
                </a:lnTo>
                <a:lnTo>
                  <a:pt x="0" y="222"/>
                </a:lnTo>
                <a:lnTo>
                  <a:pt x="3" y="267"/>
                </a:lnTo>
                <a:lnTo>
                  <a:pt x="12" y="309"/>
                </a:lnTo>
                <a:lnTo>
                  <a:pt x="26" y="346"/>
                </a:lnTo>
                <a:lnTo>
                  <a:pt x="45" y="379"/>
                </a:lnTo>
                <a:lnTo>
                  <a:pt x="67" y="406"/>
                </a:lnTo>
                <a:lnTo>
                  <a:pt x="93" y="427"/>
                </a:lnTo>
                <a:lnTo>
                  <a:pt x="122" y="439"/>
                </a:lnTo>
                <a:lnTo>
                  <a:pt x="152" y="444"/>
                </a:lnTo>
                <a:lnTo>
                  <a:pt x="183" y="439"/>
                </a:lnTo>
                <a:lnTo>
                  <a:pt x="212" y="427"/>
                </a:lnTo>
                <a:lnTo>
                  <a:pt x="237" y="406"/>
                </a:lnTo>
                <a:lnTo>
                  <a:pt x="260" y="379"/>
                </a:lnTo>
                <a:lnTo>
                  <a:pt x="279" y="346"/>
                </a:lnTo>
                <a:lnTo>
                  <a:pt x="293" y="309"/>
                </a:lnTo>
                <a:lnTo>
                  <a:pt x="302" y="267"/>
                </a:lnTo>
                <a:lnTo>
                  <a:pt x="305" y="222"/>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29" name="Freeform 45"/>
          <p:cNvSpPr>
            <a:spLocks/>
          </p:cNvSpPr>
          <p:nvPr/>
        </p:nvSpPr>
        <p:spPr bwMode="auto">
          <a:xfrm>
            <a:off x="4164013" y="2781300"/>
            <a:ext cx="406400" cy="704850"/>
          </a:xfrm>
          <a:custGeom>
            <a:avLst/>
            <a:gdLst>
              <a:gd name="T0" fmla="*/ 276 w 277"/>
              <a:gd name="T1" fmla="*/ 221 h 444"/>
              <a:gd name="T2" fmla="*/ 272 w 277"/>
              <a:gd name="T3" fmla="*/ 177 h 444"/>
              <a:gd name="T4" fmla="*/ 264 w 277"/>
              <a:gd name="T5" fmla="*/ 135 h 444"/>
              <a:gd name="T6" fmla="*/ 252 w 277"/>
              <a:gd name="T7" fmla="*/ 97 h 444"/>
              <a:gd name="T8" fmla="*/ 235 w 277"/>
              <a:gd name="T9" fmla="*/ 65 h 444"/>
              <a:gd name="T10" fmla="*/ 215 w 277"/>
              <a:gd name="T11" fmla="*/ 37 h 444"/>
              <a:gd name="T12" fmla="*/ 191 w 277"/>
              <a:gd name="T13" fmla="*/ 17 h 444"/>
              <a:gd name="T14" fmla="*/ 166 w 277"/>
              <a:gd name="T15" fmla="*/ 4 h 444"/>
              <a:gd name="T16" fmla="*/ 138 w 277"/>
              <a:gd name="T17" fmla="*/ 0 h 444"/>
              <a:gd name="T18" fmla="*/ 110 w 277"/>
              <a:gd name="T19" fmla="*/ 4 h 444"/>
              <a:gd name="T20" fmla="*/ 84 w 277"/>
              <a:gd name="T21" fmla="*/ 17 h 444"/>
              <a:gd name="T22" fmla="*/ 60 w 277"/>
              <a:gd name="T23" fmla="*/ 37 h 444"/>
              <a:gd name="T24" fmla="*/ 40 w 277"/>
              <a:gd name="T25" fmla="*/ 65 h 444"/>
              <a:gd name="T26" fmla="*/ 23 w 277"/>
              <a:gd name="T27" fmla="*/ 97 h 444"/>
              <a:gd name="T28" fmla="*/ 11 w 277"/>
              <a:gd name="T29" fmla="*/ 135 h 444"/>
              <a:gd name="T30" fmla="*/ 3 w 277"/>
              <a:gd name="T31" fmla="*/ 177 h 444"/>
              <a:gd name="T32" fmla="*/ 0 w 277"/>
              <a:gd name="T33" fmla="*/ 221 h 444"/>
              <a:gd name="T34" fmla="*/ 3 w 277"/>
              <a:gd name="T35" fmla="*/ 266 h 444"/>
              <a:gd name="T36" fmla="*/ 11 w 277"/>
              <a:gd name="T37" fmla="*/ 308 h 444"/>
              <a:gd name="T38" fmla="*/ 23 w 277"/>
              <a:gd name="T39" fmla="*/ 345 h 444"/>
              <a:gd name="T40" fmla="*/ 40 w 277"/>
              <a:gd name="T41" fmla="*/ 378 h 444"/>
              <a:gd name="T42" fmla="*/ 60 w 277"/>
              <a:gd name="T43" fmla="*/ 405 h 444"/>
              <a:gd name="T44" fmla="*/ 84 w 277"/>
              <a:gd name="T45" fmla="*/ 426 h 444"/>
              <a:gd name="T46" fmla="*/ 110 w 277"/>
              <a:gd name="T47" fmla="*/ 438 h 444"/>
              <a:gd name="T48" fmla="*/ 138 w 277"/>
              <a:gd name="T49" fmla="*/ 443 h 444"/>
              <a:gd name="T50" fmla="*/ 166 w 277"/>
              <a:gd name="T51" fmla="*/ 438 h 444"/>
              <a:gd name="T52" fmla="*/ 191 w 277"/>
              <a:gd name="T53" fmla="*/ 426 h 444"/>
              <a:gd name="T54" fmla="*/ 215 w 277"/>
              <a:gd name="T55" fmla="*/ 405 h 444"/>
              <a:gd name="T56" fmla="*/ 235 w 277"/>
              <a:gd name="T57" fmla="*/ 378 h 444"/>
              <a:gd name="T58" fmla="*/ 252 w 277"/>
              <a:gd name="T59" fmla="*/ 345 h 444"/>
              <a:gd name="T60" fmla="*/ 264 w 277"/>
              <a:gd name="T61" fmla="*/ 308 h 444"/>
              <a:gd name="T62" fmla="*/ 272 w 277"/>
              <a:gd name="T63" fmla="*/ 266 h 444"/>
              <a:gd name="T64" fmla="*/ 276 w 277"/>
              <a:gd name="T65" fmla="*/ 221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77" h="444">
                <a:moveTo>
                  <a:pt x="276" y="221"/>
                </a:moveTo>
                <a:lnTo>
                  <a:pt x="272" y="177"/>
                </a:lnTo>
                <a:lnTo>
                  <a:pt x="264" y="135"/>
                </a:lnTo>
                <a:lnTo>
                  <a:pt x="252" y="97"/>
                </a:lnTo>
                <a:lnTo>
                  <a:pt x="235" y="65"/>
                </a:lnTo>
                <a:lnTo>
                  <a:pt x="215" y="37"/>
                </a:lnTo>
                <a:lnTo>
                  <a:pt x="191" y="17"/>
                </a:lnTo>
                <a:lnTo>
                  <a:pt x="166" y="4"/>
                </a:lnTo>
                <a:lnTo>
                  <a:pt x="138" y="0"/>
                </a:lnTo>
                <a:lnTo>
                  <a:pt x="110" y="4"/>
                </a:lnTo>
                <a:lnTo>
                  <a:pt x="84" y="17"/>
                </a:lnTo>
                <a:lnTo>
                  <a:pt x="60" y="37"/>
                </a:lnTo>
                <a:lnTo>
                  <a:pt x="40" y="65"/>
                </a:lnTo>
                <a:lnTo>
                  <a:pt x="23" y="97"/>
                </a:lnTo>
                <a:lnTo>
                  <a:pt x="11" y="135"/>
                </a:lnTo>
                <a:lnTo>
                  <a:pt x="3" y="177"/>
                </a:lnTo>
                <a:lnTo>
                  <a:pt x="0" y="221"/>
                </a:lnTo>
                <a:lnTo>
                  <a:pt x="3" y="266"/>
                </a:lnTo>
                <a:lnTo>
                  <a:pt x="11" y="308"/>
                </a:lnTo>
                <a:lnTo>
                  <a:pt x="23" y="345"/>
                </a:lnTo>
                <a:lnTo>
                  <a:pt x="40" y="378"/>
                </a:lnTo>
                <a:lnTo>
                  <a:pt x="60" y="405"/>
                </a:lnTo>
                <a:lnTo>
                  <a:pt x="84" y="426"/>
                </a:lnTo>
                <a:lnTo>
                  <a:pt x="110" y="438"/>
                </a:lnTo>
                <a:lnTo>
                  <a:pt x="138" y="443"/>
                </a:lnTo>
                <a:lnTo>
                  <a:pt x="166" y="438"/>
                </a:lnTo>
                <a:lnTo>
                  <a:pt x="191" y="426"/>
                </a:lnTo>
                <a:lnTo>
                  <a:pt x="215" y="405"/>
                </a:lnTo>
                <a:lnTo>
                  <a:pt x="235" y="378"/>
                </a:lnTo>
                <a:lnTo>
                  <a:pt x="252" y="345"/>
                </a:lnTo>
                <a:lnTo>
                  <a:pt x="264" y="308"/>
                </a:lnTo>
                <a:lnTo>
                  <a:pt x="272" y="266"/>
                </a:lnTo>
                <a:lnTo>
                  <a:pt x="276" y="221"/>
                </a:lnTo>
              </a:path>
            </a:pathLst>
          </a:custGeom>
          <a:solidFill>
            <a:srgbClr val="FFFFF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30" name="Freeform 46"/>
          <p:cNvSpPr>
            <a:spLocks/>
          </p:cNvSpPr>
          <p:nvPr/>
        </p:nvSpPr>
        <p:spPr bwMode="auto">
          <a:xfrm>
            <a:off x="3600450" y="2466975"/>
            <a:ext cx="447675" cy="706438"/>
          </a:xfrm>
          <a:custGeom>
            <a:avLst/>
            <a:gdLst>
              <a:gd name="T0" fmla="*/ 305 w 306"/>
              <a:gd name="T1" fmla="*/ 222 h 445"/>
              <a:gd name="T2" fmla="*/ 302 w 306"/>
              <a:gd name="T3" fmla="*/ 177 h 445"/>
              <a:gd name="T4" fmla="*/ 293 w 306"/>
              <a:gd name="T5" fmla="*/ 136 h 445"/>
              <a:gd name="T6" fmla="*/ 279 w 306"/>
              <a:gd name="T7" fmla="*/ 98 h 445"/>
              <a:gd name="T8" fmla="*/ 260 w 306"/>
              <a:gd name="T9" fmla="*/ 65 h 445"/>
              <a:gd name="T10" fmla="*/ 238 w 306"/>
              <a:gd name="T11" fmla="*/ 38 h 445"/>
              <a:gd name="T12" fmla="*/ 212 w 306"/>
              <a:gd name="T13" fmla="*/ 18 h 445"/>
              <a:gd name="T14" fmla="*/ 183 w 306"/>
              <a:gd name="T15" fmla="*/ 5 h 445"/>
              <a:gd name="T16" fmla="*/ 153 w 306"/>
              <a:gd name="T17" fmla="*/ 0 h 445"/>
              <a:gd name="T18" fmla="*/ 122 w 306"/>
              <a:gd name="T19" fmla="*/ 5 h 445"/>
              <a:gd name="T20" fmla="*/ 93 w 306"/>
              <a:gd name="T21" fmla="*/ 18 h 445"/>
              <a:gd name="T22" fmla="*/ 67 w 306"/>
              <a:gd name="T23" fmla="*/ 38 h 445"/>
              <a:gd name="T24" fmla="*/ 45 w 306"/>
              <a:gd name="T25" fmla="*/ 65 h 445"/>
              <a:gd name="T26" fmla="*/ 26 w 306"/>
              <a:gd name="T27" fmla="*/ 98 h 445"/>
              <a:gd name="T28" fmla="*/ 12 w 306"/>
              <a:gd name="T29" fmla="*/ 136 h 445"/>
              <a:gd name="T30" fmla="*/ 3 w 306"/>
              <a:gd name="T31" fmla="*/ 177 h 445"/>
              <a:gd name="T32" fmla="*/ 0 w 306"/>
              <a:gd name="T33" fmla="*/ 222 h 445"/>
              <a:gd name="T34" fmla="*/ 3 w 306"/>
              <a:gd name="T35" fmla="*/ 267 h 445"/>
              <a:gd name="T36" fmla="*/ 12 w 306"/>
              <a:gd name="T37" fmla="*/ 309 h 445"/>
              <a:gd name="T38" fmla="*/ 26 w 306"/>
              <a:gd name="T39" fmla="*/ 346 h 445"/>
              <a:gd name="T40" fmla="*/ 45 w 306"/>
              <a:gd name="T41" fmla="*/ 379 h 445"/>
              <a:gd name="T42" fmla="*/ 67 w 306"/>
              <a:gd name="T43" fmla="*/ 406 h 445"/>
              <a:gd name="T44" fmla="*/ 93 w 306"/>
              <a:gd name="T45" fmla="*/ 427 h 445"/>
              <a:gd name="T46" fmla="*/ 122 w 306"/>
              <a:gd name="T47" fmla="*/ 439 h 445"/>
              <a:gd name="T48" fmla="*/ 153 w 306"/>
              <a:gd name="T49" fmla="*/ 444 h 445"/>
              <a:gd name="T50" fmla="*/ 183 w 306"/>
              <a:gd name="T51" fmla="*/ 439 h 445"/>
              <a:gd name="T52" fmla="*/ 212 w 306"/>
              <a:gd name="T53" fmla="*/ 427 h 445"/>
              <a:gd name="T54" fmla="*/ 238 w 306"/>
              <a:gd name="T55" fmla="*/ 406 h 445"/>
              <a:gd name="T56" fmla="*/ 260 w 306"/>
              <a:gd name="T57" fmla="*/ 379 h 445"/>
              <a:gd name="T58" fmla="*/ 279 w 306"/>
              <a:gd name="T59" fmla="*/ 346 h 445"/>
              <a:gd name="T60" fmla="*/ 293 w 306"/>
              <a:gd name="T61" fmla="*/ 309 h 445"/>
              <a:gd name="T62" fmla="*/ 302 w 306"/>
              <a:gd name="T63" fmla="*/ 267 h 445"/>
              <a:gd name="T64" fmla="*/ 305 w 306"/>
              <a:gd name="T65" fmla="*/ 222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06" h="445">
                <a:moveTo>
                  <a:pt x="305" y="222"/>
                </a:moveTo>
                <a:lnTo>
                  <a:pt x="302" y="177"/>
                </a:lnTo>
                <a:lnTo>
                  <a:pt x="293" y="136"/>
                </a:lnTo>
                <a:lnTo>
                  <a:pt x="279" y="98"/>
                </a:lnTo>
                <a:lnTo>
                  <a:pt x="260" y="65"/>
                </a:lnTo>
                <a:lnTo>
                  <a:pt x="238" y="38"/>
                </a:lnTo>
                <a:lnTo>
                  <a:pt x="212" y="18"/>
                </a:lnTo>
                <a:lnTo>
                  <a:pt x="183" y="5"/>
                </a:lnTo>
                <a:lnTo>
                  <a:pt x="153" y="0"/>
                </a:lnTo>
                <a:lnTo>
                  <a:pt x="122" y="5"/>
                </a:lnTo>
                <a:lnTo>
                  <a:pt x="93" y="18"/>
                </a:lnTo>
                <a:lnTo>
                  <a:pt x="67" y="38"/>
                </a:lnTo>
                <a:lnTo>
                  <a:pt x="45" y="65"/>
                </a:lnTo>
                <a:lnTo>
                  <a:pt x="26" y="98"/>
                </a:lnTo>
                <a:lnTo>
                  <a:pt x="12" y="136"/>
                </a:lnTo>
                <a:lnTo>
                  <a:pt x="3" y="177"/>
                </a:lnTo>
                <a:lnTo>
                  <a:pt x="0" y="222"/>
                </a:lnTo>
                <a:lnTo>
                  <a:pt x="3" y="267"/>
                </a:lnTo>
                <a:lnTo>
                  <a:pt x="12" y="309"/>
                </a:lnTo>
                <a:lnTo>
                  <a:pt x="26" y="346"/>
                </a:lnTo>
                <a:lnTo>
                  <a:pt x="45" y="379"/>
                </a:lnTo>
                <a:lnTo>
                  <a:pt x="67" y="406"/>
                </a:lnTo>
                <a:lnTo>
                  <a:pt x="93" y="427"/>
                </a:lnTo>
                <a:lnTo>
                  <a:pt x="122" y="439"/>
                </a:lnTo>
                <a:lnTo>
                  <a:pt x="153" y="444"/>
                </a:lnTo>
                <a:lnTo>
                  <a:pt x="183" y="439"/>
                </a:lnTo>
                <a:lnTo>
                  <a:pt x="212" y="427"/>
                </a:lnTo>
                <a:lnTo>
                  <a:pt x="238" y="406"/>
                </a:lnTo>
                <a:lnTo>
                  <a:pt x="260" y="379"/>
                </a:lnTo>
                <a:lnTo>
                  <a:pt x="279" y="346"/>
                </a:lnTo>
                <a:lnTo>
                  <a:pt x="293" y="309"/>
                </a:lnTo>
                <a:lnTo>
                  <a:pt x="302" y="267"/>
                </a:lnTo>
                <a:lnTo>
                  <a:pt x="305" y="222"/>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31" name="Freeform 47"/>
          <p:cNvSpPr>
            <a:spLocks/>
          </p:cNvSpPr>
          <p:nvPr/>
        </p:nvSpPr>
        <p:spPr bwMode="auto">
          <a:xfrm>
            <a:off x="3643313" y="2468563"/>
            <a:ext cx="404812" cy="704850"/>
          </a:xfrm>
          <a:custGeom>
            <a:avLst/>
            <a:gdLst>
              <a:gd name="T0" fmla="*/ 276 w 277"/>
              <a:gd name="T1" fmla="*/ 221 h 444"/>
              <a:gd name="T2" fmla="*/ 272 w 277"/>
              <a:gd name="T3" fmla="*/ 177 h 444"/>
              <a:gd name="T4" fmla="*/ 264 w 277"/>
              <a:gd name="T5" fmla="*/ 135 h 444"/>
              <a:gd name="T6" fmla="*/ 252 w 277"/>
              <a:gd name="T7" fmla="*/ 97 h 444"/>
              <a:gd name="T8" fmla="*/ 235 w 277"/>
              <a:gd name="T9" fmla="*/ 64 h 444"/>
              <a:gd name="T10" fmla="*/ 215 w 277"/>
              <a:gd name="T11" fmla="*/ 37 h 444"/>
              <a:gd name="T12" fmla="*/ 191 w 277"/>
              <a:gd name="T13" fmla="*/ 17 h 444"/>
              <a:gd name="T14" fmla="*/ 166 w 277"/>
              <a:gd name="T15" fmla="*/ 4 h 444"/>
              <a:gd name="T16" fmla="*/ 138 w 277"/>
              <a:gd name="T17" fmla="*/ 0 h 444"/>
              <a:gd name="T18" fmla="*/ 110 w 277"/>
              <a:gd name="T19" fmla="*/ 4 h 444"/>
              <a:gd name="T20" fmla="*/ 84 w 277"/>
              <a:gd name="T21" fmla="*/ 17 h 444"/>
              <a:gd name="T22" fmla="*/ 60 w 277"/>
              <a:gd name="T23" fmla="*/ 37 h 444"/>
              <a:gd name="T24" fmla="*/ 40 w 277"/>
              <a:gd name="T25" fmla="*/ 64 h 444"/>
              <a:gd name="T26" fmla="*/ 23 w 277"/>
              <a:gd name="T27" fmla="*/ 97 h 444"/>
              <a:gd name="T28" fmla="*/ 11 w 277"/>
              <a:gd name="T29" fmla="*/ 135 h 444"/>
              <a:gd name="T30" fmla="*/ 3 w 277"/>
              <a:gd name="T31" fmla="*/ 177 h 444"/>
              <a:gd name="T32" fmla="*/ 0 w 277"/>
              <a:gd name="T33" fmla="*/ 221 h 444"/>
              <a:gd name="T34" fmla="*/ 3 w 277"/>
              <a:gd name="T35" fmla="*/ 266 h 444"/>
              <a:gd name="T36" fmla="*/ 11 w 277"/>
              <a:gd name="T37" fmla="*/ 308 h 444"/>
              <a:gd name="T38" fmla="*/ 23 w 277"/>
              <a:gd name="T39" fmla="*/ 345 h 444"/>
              <a:gd name="T40" fmla="*/ 40 w 277"/>
              <a:gd name="T41" fmla="*/ 378 h 444"/>
              <a:gd name="T42" fmla="*/ 60 w 277"/>
              <a:gd name="T43" fmla="*/ 405 h 444"/>
              <a:gd name="T44" fmla="*/ 84 w 277"/>
              <a:gd name="T45" fmla="*/ 426 h 444"/>
              <a:gd name="T46" fmla="*/ 110 w 277"/>
              <a:gd name="T47" fmla="*/ 438 h 444"/>
              <a:gd name="T48" fmla="*/ 138 w 277"/>
              <a:gd name="T49" fmla="*/ 443 h 444"/>
              <a:gd name="T50" fmla="*/ 166 w 277"/>
              <a:gd name="T51" fmla="*/ 438 h 444"/>
              <a:gd name="T52" fmla="*/ 191 w 277"/>
              <a:gd name="T53" fmla="*/ 426 h 444"/>
              <a:gd name="T54" fmla="*/ 215 w 277"/>
              <a:gd name="T55" fmla="*/ 405 h 444"/>
              <a:gd name="T56" fmla="*/ 235 w 277"/>
              <a:gd name="T57" fmla="*/ 378 h 444"/>
              <a:gd name="T58" fmla="*/ 252 w 277"/>
              <a:gd name="T59" fmla="*/ 345 h 444"/>
              <a:gd name="T60" fmla="*/ 264 w 277"/>
              <a:gd name="T61" fmla="*/ 308 h 444"/>
              <a:gd name="T62" fmla="*/ 272 w 277"/>
              <a:gd name="T63" fmla="*/ 266 h 444"/>
              <a:gd name="T64" fmla="*/ 276 w 277"/>
              <a:gd name="T65" fmla="*/ 221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77" h="444">
                <a:moveTo>
                  <a:pt x="276" y="221"/>
                </a:moveTo>
                <a:lnTo>
                  <a:pt x="272" y="177"/>
                </a:lnTo>
                <a:lnTo>
                  <a:pt x="264" y="135"/>
                </a:lnTo>
                <a:lnTo>
                  <a:pt x="252" y="97"/>
                </a:lnTo>
                <a:lnTo>
                  <a:pt x="235" y="64"/>
                </a:lnTo>
                <a:lnTo>
                  <a:pt x="215" y="37"/>
                </a:lnTo>
                <a:lnTo>
                  <a:pt x="191" y="17"/>
                </a:lnTo>
                <a:lnTo>
                  <a:pt x="166" y="4"/>
                </a:lnTo>
                <a:lnTo>
                  <a:pt x="138" y="0"/>
                </a:lnTo>
                <a:lnTo>
                  <a:pt x="110" y="4"/>
                </a:lnTo>
                <a:lnTo>
                  <a:pt x="84" y="17"/>
                </a:lnTo>
                <a:lnTo>
                  <a:pt x="60" y="37"/>
                </a:lnTo>
                <a:lnTo>
                  <a:pt x="40" y="64"/>
                </a:lnTo>
                <a:lnTo>
                  <a:pt x="23" y="97"/>
                </a:lnTo>
                <a:lnTo>
                  <a:pt x="11" y="135"/>
                </a:lnTo>
                <a:lnTo>
                  <a:pt x="3" y="177"/>
                </a:lnTo>
                <a:lnTo>
                  <a:pt x="0" y="221"/>
                </a:lnTo>
                <a:lnTo>
                  <a:pt x="3" y="266"/>
                </a:lnTo>
                <a:lnTo>
                  <a:pt x="11" y="308"/>
                </a:lnTo>
                <a:lnTo>
                  <a:pt x="23" y="345"/>
                </a:lnTo>
                <a:lnTo>
                  <a:pt x="40" y="378"/>
                </a:lnTo>
                <a:lnTo>
                  <a:pt x="60" y="405"/>
                </a:lnTo>
                <a:lnTo>
                  <a:pt x="84" y="426"/>
                </a:lnTo>
                <a:lnTo>
                  <a:pt x="110" y="438"/>
                </a:lnTo>
                <a:lnTo>
                  <a:pt x="138" y="443"/>
                </a:lnTo>
                <a:lnTo>
                  <a:pt x="166" y="438"/>
                </a:lnTo>
                <a:lnTo>
                  <a:pt x="191" y="426"/>
                </a:lnTo>
                <a:lnTo>
                  <a:pt x="215" y="405"/>
                </a:lnTo>
                <a:lnTo>
                  <a:pt x="235" y="378"/>
                </a:lnTo>
                <a:lnTo>
                  <a:pt x="252" y="345"/>
                </a:lnTo>
                <a:lnTo>
                  <a:pt x="264" y="308"/>
                </a:lnTo>
                <a:lnTo>
                  <a:pt x="272" y="266"/>
                </a:lnTo>
                <a:lnTo>
                  <a:pt x="276" y="221"/>
                </a:lnTo>
              </a:path>
            </a:pathLst>
          </a:custGeom>
          <a:solidFill>
            <a:srgbClr val="FFFFF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32" name="Freeform 48"/>
          <p:cNvSpPr>
            <a:spLocks/>
          </p:cNvSpPr>
          <p:nvPr/>
        </p:nvSpPr>
        <p:spPr bwMode="auto">
          <a:xfrm>
            <a:off x="5689600" y="1995488"/>
            <a:ext cx="74613" cy="2743200"/>
          </a:xfrm>
          <a:custGeom>
            <a:avLst/>
            <a:gdLst>
              <a:gd name="T0" fmla="*/ 0 w 51"/>
              <a:gd name="T1" fmla="*/ 1727 h 1728"/>
              <a:gd name="T2" fmla="*/ 50 w 51"/>
              <a:gd name="T3" fmla="*/ 1678 h 1728"/>
              <a:gd name="T4" fmla="*/ 50 w 51"/>
              <a:gd name="T5" fmla="*/ 0 h 1728"/>
              <a:gd name="T6" fmla="*/ 0 w 51"/>
              <a:gd name="T7" fmla="*/ 0 h 1728"/>
              <a:gd name="T8" fmla="*/ 0 w 51"/>
              <a:gd name="T9" fmla="*/ 1727 h 1728"/>
            </a:gdLst>
            <a:ahLst/>
            <a:cxnLst>
              <a:cxn ang="0">
                <a:pos x="T0" y="T1"/>
              </a:cxn>
              <a:cxn ang="0">
                <a:pos x="T2" y="T3"/>
              </a:cxn>
              <a:cxn ang="0">
                <a:pos x="T4" y="T5"/>
              </a:cxn>
              <a:cxn ang="0">
                <a:pos x="T6" y="T7"/>
              </a:cxn>
              <a:cxn ang="0">
                <a:pos x="T8" y="T9"/>
              </a:cxn>
            </a:cxnLst>
            <a:rect l="0" t="0" r="r" b="b"/>
            <a:pathLst>
              <a:path w="51" h="1728">
                <a:moveTo>
                  <a:pt x="0" y="1727"/>
                </a:moveTo>
                <a:lnTo>
                  <a:pt x="50" y="1678"/>
                </a:lnTo>
                <a:lnTo>
                  <a:pt x="50" y="0"/>
                </a:lnTo>
                <a:lnTo>
                  <a:pt x="0" y="0"/>
                </a:lnTo>
                <a:lnTo>
                  <a:pt x="0" y="1727"/>
                </a:lnTo>
              </a:path>
            </a:pathLst>
          </a:custGeom>
          <a:solidFill>
            <a:srgbClr val="DFDFD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33" name="Line 49"/>
          <p:cNvSpPr>
            <a:spLocks noChangeShapeType="1"/>
          </p:cNvSpPr>
          <p:nvPr/>
        </p:nvSpPr>
        <p:spPr bwMode="auto">
          <a:xfrm flipV="1">
            <a:off x="5040313" y="2382838"/>
            <a:ext cx="211137" cy="168275"/>
          </a:xfrm>
          <a:prstGeom prst="line">
            <a:avLst/>
          </a:prstGeom>
          <a:noFill/>
          <a:ln w="762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34" name="Freeform 50"/>
          <p:cNvSpPr>
            <a:spLocks/>
          </p:cNvSpPr>
          <p:nvPr/>
        </p:nvSpPr>
        <p:spPr bwMode="auto">
          <a:xfrm>
            <a:off x="2422525" y="2527300"/>
            <a:ext cx="2570163" cy="3098800"/>
          </a:xfrm>
          <a:custGeom>
            <a:avLst/>
            <a:gdLst>
              <a:gd name="T0" fmla="*/ 1752 w 1753"/>
              <a:gd name="T1" fmla="*/ 0 h 1952"/>
              <a:gd name="T2" fmla="*/ 1752 w 1753"/>
              <a:gd name="T3" fmla="*/ 1951 h 1952"/>
              <a:gd name="T4" fmla="*/ 0 w 1753"/>
              <a:gd name="T5" fmla="*/ 1616 h 1952"/>
              <a:gd name="T6" fmla="*/ 0 w 1753"/>
              <a:gd name="T7" fmla="*/ 0 h 1952"/>
              <a:gd name="T8" fmla="*/ 1752 w 1753"/>
              <a:gd name="T9" fmla="*/ 0 h 1952"/>
            </a:gdLst>
            <a:ahLst/>
            <a:cxnLst>
              <a:cxn ang="0">
                <a:pos x="T0" y="T1"/>
              </a:cxn>
              <a:cxn ang="0">
                <a:pos x="T2" y="T3"/>
              </a:cxn>
              <a:cxn ang="0">
                <a:pos x="T4" y="T5"/>
              </a:cxn>
              <a:cxn ang="0">
                <a:pos x="T6" y="T7"/>
              </a:cxn>
              <a:cxn ang="0">
                <a:pos x="T8" y="T9"/>
              </a:cxn>
            </a:cxnLst>
            <a:rect l="0" t="0" r="r" b="b"/>
            <a:pathLst>
              <a:path w="1753" h="1952">
                <a:moveTo>
                  <a:pt x="1752" y="0"/>
                </a:moveTo>
                <a:lnTo>
                  <a:pt x="1752" y="1951"/>
                </a:lnTo>
                <a:lnTo>
                  <a:pt x="0" y="1616"/>
                </a:lnTo>
                <a:lnTo>
                  <a:pt x="0" y="0"/>
                </a:lnTo>
                <a:lnTo>
                  <a:pt x="1752" y="0"/>
                </a:lnTo>
              </a:path>
            </a:pathLst>
          </a:custGeom>
          <a:solidFill>
            <a:srgbClr val="FFFFA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35" name="Freeform 51"/>
          <p:cNvSpPr>
            <a:spLocks/>
          </p:cNvSpPr>
          <p:nvPr/>
        </p:nvSpPr>
        <p:spPr bwMode="auto">
          <a:xfrm>
            <a:off x="4508500" y="2933700"/>
            <a:ext cx="47625" cy="66675"/>
          </a:xfrm>
          <a:custGeom>
            <a:avLst/>
            <a:gdLst>
              <a:gd name="T0" fmla="*/ 0 w 32"/>
              <a:gd name="T1" fmla="*/ 2 h 42"/>
              <a:gd name="T2" fmla="*/ 10 w 32"/>
              <a:gd name="T3" fmla="*/ 18 h 42"/>
              <a:gd name="T4" fmla="*/ 15 w 32"/>
              <a:gd name="T5" fmla="*/ 33 h 42"/>
              <a:gd name="T6" fmla="*/ 19 w 32"/>
              <a:gd name="T7" fmla="*/ 41 h 42"/>
              <a:gd name="T8" fmla="*/ 31 w 32"/>
              <a:gd name="T9" fmla="*/ 33 h 42"/>
              <a:gd name="T10" fmla="*/ 23 w 32"/>
              <a:gd name="T11" fmla="*/ 21 h 42"/>
              <a:gd name="T12" fmla="*/ 11 w 32"/>
              <a:gd name="T13" fmla="*/ 5 h 42"/>
              <a:gd name="T14" fmla="*/ 4 w 32"/>
              <a:gd name="T15" fmla="*/ 0 h 42"/>
              <a:gd name="T16" fmla="*/ 2 w 32"/>
              <a:gd name="T17" fmla="*/ 2 h 42"/>
              <a:gd name="T18" fmla="*/ 0 w 32"/>
              <a:gd name="T19" fmla="*/ 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 h="42">
                <a:moveTo>
                  <a:pt x="0" y="2"/>
                </a:moveTo>
                <a:lnTo>
                  <a:pt x="10" y="18"/>
                </a:lnTo>
                <a:lnTo>
                  <a:pt x="15" y="33"/>
                </a:lnTo>
                <a:lnTo>
                  <a:pt x="19" y="41"/>
                </a:lnTo>
                <a:lnTo>
                  <a:pt x="31" y="33"/>
                </a:lnTo>
                <a:lnTo>
                  <a:pt x="23" y="21"/>
                </a:lnTo>
                <a:lnTo>
                  <a:pt x="11" y="5"/>
                </a:lnTo>
                <a:lnTo>
                  <a:pt x="4" y="0"/>
                </a:lnTo>
                <a:lnTo>
                  <a:pt x="2" y="2"/>
                </a:lnTo>
                <a:lnTo>
                  <a:pt x="0" y="2"/>
                </a:lnTo>
              </a:path>
            </a:pathLst>
          </a:custGeom>
          <a:solidFill>
            <a:srgbClr val="FFFFAF"/>
          </a:solidFill>
          <a:ln w="12700" cap="rnd" cmpd="sng">
            <a:solidFill>
              <a:srgbClr val="FFFFAF"/>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36" name="Freeform 52"/>
          <p:cNvSpPr>
            <a:spLocks/>
          </p:cNvSpPr>
          <p:nvPr/>
        </p:nvSpPr>
        <p:spPr bwMode="auto">
          <a:xfrm>
            <a:off x="3878263" y="4208463"/>
            <a:ext cx="515937" cy="796925"/>
          </a:xfrm>
          <a:custGeom>
            <a:avLst/>
            <a:gdLst>
              <a:gd name="T0" fmla="*/ 351 w 352"/>
              <a:gd name="T1" fmla="*/ 251 h 502"/>
              <a:gd name="T2" fmla="*/ 347 w 352"/>
              <a:gd name="T3" fmla="*/ 200 h 502"/>
              <a:gd name="T4" fmla="*/ 337 w 352"/>
              <a:gd name="T5" fmla="*/ 153 h 502"/>
              <a:gd name="T6" fmla="*/ 320 w 352"/>
              <a:gd name="T7" fmla="*/ 111 h 502"/>
              <a:gd name="T8" fmla="*/ 299 w 352"/>
              <a:gd name="T9" fmla="*/ 73 h 502"/>
              <a:gd name="T10" fmla="*/ 273 w 352"/>
              <a:gd name="T11" fmla="*/ 43 h 502"/>
              <a:gd name="T12" fmla="*/ 243 w 352"/>
              <a:gd name="T13" fmla="*/ 20 h 502"/>
              <a:gd name="T14" fmla="*/ 210 w 352"/>
              <a:gd name="T15" fmla="*/ 5 h 502"/>
              <a:gd name="T16" fmla="*/ 175 w 352"/>
              <a:gd name="T17" fmla="*/ 0 h 502"/>
              <a:gd name="T18" fmla="*/ 140 w 352"/>
              <a:gd name="T19" fmla="*/ 5 h 502"/>
              <a:gd name="T20" fmla="*/ 107 w 352"/>
              <a:gd name="T21" fmla="*/ 20 h 502"/>
              <a:gd name="T22" fmla="*/ 77 w 352"/>
              <a:gd name="T23" fmla="*/ 43 h 502"/>
              <a:gd name="T24" fmla="*/ 52 w 352"/>
              <a:gd name="T25" fmla="*/ 73 h 502"/>
              <a:gd name="T26" fmla="*/ 30 w 352"/>
              <a:gd name="T27" fmla="*/ 111 h 502"/>
              <a:gd name="T28" fmla="*/ 14 w 352"/>
              <a:gd name="T29" fmla="*/ 153 h 502"/>
              <a:gd name="T30" fmla="*/ 3 w 352"/>
              <a:gd name="T31" fmla="*/ 200 h 502"/>
              <a:gd name="T32" fmla="*/ 0 w 352"/>
              <a:gd name="T33" fmla="*/ 251 h 502"/>
              <a:gd name="T34" fmla="*/ 3 w 352"/>
              <a:gd name="T35" fmla="*/ 301 h 502"/>
              <a:gd name="T36" fmla="*/ 14 w 352"/>
              <a:gd name="T37" fmla="*/ 348 h 502"/>
              <a:gd name="T38" fmla="*/ 30 w 352"/>
              <a:gd name="T39" fmla="*/ 391 h 502"/>
              <a:gd name="T40" fmla="*/ 52 w 352"/>
              <a:gd name="T41" fmla="*/ 428 h 502"/>
              <a:gd name="T42" fmla="*/ 77 w 352"/>
              <a:gd name="T43" fmla="*/ 459 h 502"/>
              <a:gd name="T44" fmla="*/ 107 w 352"/>
              <a:gd name="T45" fmla="*/ 481 h 502"/>
              <a:gd name="T46" fmla="*/ 140 w 352"/>
              <a:gd name="T47" fmla="*/ 496 h 502"/>
              <a:gd name="T48" fmla="*/ 175 w 352"/>
              <a:gd name="T49" fmla="*/ 501 h 502"/>
              <a:gd name="T50" fmla="*/ 210 w 352"/>
              <a:gd name="T51" fmla="*/ 496 h 502"/>
              <a:gd name="T52" fmla="*/ 243 w 352"/>
              <a:gd name="T53" fmla="*/ 481 h 502"/>
              <a:gd name="T54" fmla="*/ 273 w 352"/>
              <a:gd name="T55" fmla="*/ 459 h 502"/>
              <a:gd name="T56" fmla="*/ 299 w 352"/>
              <a:gd name="T57" fmla="*/ 428 h 502"/>
              <a:gd name="T58" fmla="*/ 320 w 352"/>
              <a:gd name="T59" fmla="*/ 391 h 502"/>
              <a:gd name="T60" fmla="*/ 337 w 352"/>
              <a:gd name="T61" fmla="*/ 348 h 502"/>
              <a:gd name="T62" fmla="*/ 347 w 352"/>
              <a:gd name="T63" fmla="*/ 301 h 502"/>
              <a:gd name="T64" fmla="*/ 351 w 352"/>
              <a:gd name="T65" fmla="*/ 251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2" h="502">
                <a:moveTo>
                  <a:pt x="351" y="251"/>
                </a:moveTo>
                <a:lnTo>
                  <a:pt x="347" y="200"/>
                </a:lnTo>
                <a:lnTo>
                  <a:pt x="337" y="153"/>
                </a:lnTo>
                <a:lnTo>
                  <a:pt x="320" y="111"/>
                </a:lnTo>
                <a:lnTo>
                  <a:pt x="299" y="73"/>
                </a:lnTo>
                <a:lnTo>
                  <a:pt x="273" y="43"/>
                </a:lnTo>
                <a:lnTo>
                  <a:pt x="243" y="20"/>
                </a:lnTo>
                <a:lnTo>
                  <a:pt x="210" y="5"/>
                </a:lnTo>
                <a:lnTo>
                  <a:pt x="175" y="0"/>
                </a:lnTo>
                <a:lnTo>
                  <a:pt x="140" y="5"/>
                </a:lnTo>
                <a:lnTo>
                  <a:pt x="107" y="20"/>
                </a:lnTo>
                <a:lnTo>
                  <a:pt x="77" y="43"/>
                </a:lnTo>
                <a:lnTo>
                  <a:pt x="52" y="73"/>
                </a:lnTo>
                <a:lnTo>
                  <a:pt x="30" y="111"/>
                </a:lnTo>
                <a:lnTo>
                  <a:pt x="14" y="153"/>
                </a:lnTo>
                <a:lnTo>
                  <a:pt x="3" y="200"/>
                </a:lnTo>
                <a:lnTo>
                  <a:pt x="0" y="251"/>
                </a:lnTo>
                <a:lnTo>
                  <a:pt x="3" y="301"/>
                </a:lnTo>
                <a:lnTo>
                  <a:pt x="14" y="348"/>
                </a:lnTo>
                <a:lnTo>
                  <a:pt x="30" y="391"/>
                </a:lnTo>
                <a:lnTo>
                  <a:pt x="52" y="428"/>
                </a:lnTo>
                <a:lnTo>
                  <a:pt x="77" y="459"/>
                </a:lnTo>
                <a:lnTo>
                  <a:pt x="107" y="481"/>
                </a:lnTo>
                <a:lnTo>
                  <a:pt x="140" y="496"/>
                </a:lnTo>
                <a:lnTo>
                  <a:pt x="175" y="501"/>
                </a:lnTo>
                <a:lnTo>
                  <a:pt x="210" y="496"/>
                </a:lnTo>
                <a:lnTo>
                  <a:pt x="243" y="481"/>
                </a:lnTo>
                <a:lnTo>
                  <a:pt x="273" y="459"/>
                </a:lnTo>
                <a:lnTo>
                  <a:pt x="299" y="428"/>
                </a:lnTo>
                <a:lnTo>
                  <a:pt x="320" y="391"/>
                </a:lnTo>
                <a:lnTo>
                  <a:pt x="337" y="348"/>
                </a:lnTo>
                <a:lnTo>
                  <a:pt x="347" y="301"/>
                </a:lnTo>
                <a:lnTo>
                  <a:pt x="351" y="251"/>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37" name="Freeform 53"/>
          <p:cNvSpPr>
            <a:spLocks/>
          </p:cNvSpPr>
          <p:nvPr/>
        </p:nvSpPr>
        <p:spPr bwMode="auto">
          <a:xfrm>
            <a:off x="3927475" y="4208463"/>
            <a:ext cx="465138" cy="796925"/>
          </a:xfrm>
          <a:custGeom>
            <a:avLst/>
            <a:gdLst>
              <a:gd name="T0" fmla="*/ 317 w 318"/>
              <a:gd name="T1" fmla="*/ 251 h 502"/>
              <a:gd name="T2" fmla="*/ 313 w 318"/>
              <a:gd name="T3" fmla="*/ 200 h 502"/>
              <a:gd name="T4" fmla="*/ 304 w 318"/>
              <a:gd name="T5" fmla="*/ 153 h 502"/>
              <a:gd name="T6" fmla="*/ 290 w 318"/>
              <a:gd name="T7" fmla="*/ 111 h 502"/>
              <a:gd name="T8" fmla="*/ 270 w 318"/>
              <a:gd name="T9" fmla="*/ 73 h 502"/>
              <a:gd name="T10" fmla="*/ 247 w 318"/>
              <a:gd name="T11" fmla="*/ 43 h 502"/>
              <a:gd name="T12" fmla="*/ 220 w 318"/>
              <a:gd name="T13" fmla="*/ 20 h 502"/>
              <a:gd name="T14" fmla="*/ 190 w 318"/>
              <a:gd name="T15" fmla="*/ 5 h 502"/>
              <a:gd name="T16" fmla="*/ 158 w 318"/>
              <a:gd name="T17" fmla="*/ 0 h 502"/>
              <a:gd name="T18" fmla="*/ 126 w 318"/>
              <a:gd name="T19" fmla="*/ 5 h 502"/>
              <a:gd name="T20" fmla="*/ 97 w 318"/>
              <a:gd name="T21" fmla="*/ 20 h 502"/>
              <a:gd name="T22" fmla="*/ 70 w 318"/>
              <a:gd name="T23" fmla="*/ 43 h 502"/>
              <a:gd name="T24" fmla="*/ 46 w 318"/>
              <a:gd name="T25" fmla="*/ 73 h 502"/>
              <a:gd name="T26" fmla="*/ 27 w 318"/>
              <a:gd name="T27" fmla="*/ 111 h 502"/>
              <a:gd name="T28" fmla="*/ 12 w 318"/>
              <a:gd name="T29" fmla="*/ 153 h 502"/>
              <a:gd name="T30" fmla="*/ 3 w 318"/>
              <a:gd name="T31" fmla="*/ 200 h 502"/>
              <a:gd name="T32" fmla="*/ 0 w 318"/>
              <a:gd name="T33" fmla="*/ 251 h 502"/>
              <a:gd name="T34" fmla="*/ 3 w 318"/>
              <a:gd name="T35" fmla="*/ 301 h 502"/>
              <a:gd name="T36" fmla="*/ 12 w 318"/>
              <a:gd name="T37" fmla="*/ 348 h 502"/>
              <a:gd name="T38" fmla="*/ 27 w 318"/>
              <a:gd name="T39" fmla="*/ 391 h 502"/>
              <a:gd name="T40" fmla="*/ 46 w 318"/>
              <a:gd name="T41" fmla="*/ 428 h 502"/>
              <a:gd name="T42" fmla="*/ 70 w 318"/>
              <a:gd name="T43" fmla="*/ 459 h 502"/>
              <a:gd name="T44" fmla="*/ 97 w 318"/>
              <a:gd name="T45" fmla="*/ 481 h 502"/>
              <a:gd name="T46" fmla="*/ 126 w 318"/>
              <a:gd name="T47" fmla="*/ 496 h 502"/>
              <a:gd name="T48" fmla="*/ 158 w 318"/>
              <a:gd name="T49" fmla="*/ 501 h 502"/>
              <a:gd name="T50" fmla="*/ 190 w 318"/>
              <a:gd name="T51" fmla="*/ 496 h 502"/>
              <a:gd name="T52" fmla="*/ 220 w 318"/>
              <a:gd name="T53" fmla="*/ 481 h 502"/>
              <a:gd name="T54" fmla="*/ 247 w 318"/>
              <a:gd name="T55" fmla="*/ 459 h 502"/>
              <a:gd name="T56" fmla="*/ 270 w 318"/>
              <a:gd name="T57" fmla="*/ 428 h 502"/>
              <a:gd name="T58" fmla="*/ 290 w 318"/>
              <a:gd name="T59" fmla="*/ 391 h 502"/>
              <a:gd name="T60" fmla="*/ 304 w 318"/>
              <a:gd name="T61" fmla="*/ 348 h 502"/>
              <a:gd name="T62" fmla="*/ 313 w 318"/>
              <a:gd name="T63" fmla="*/ 301 h 502"/>
              <a:gd name="T64" fmla="*/ 317 w 318"/>
              <a:gd name="T65" fmla="*/ 251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18" h="502">
                <a:moveTo>
                  <a:pt x="317" y="251"/>
                </a:moveTo>
                <a:lnTo>
                  <a:pt x="313" y="200"/>
                </a:lnTo>
                <a:lnTo>
                  <a:pt x="304" y="153"/>
                </a:lnTo>
                <a:lnTo>
                  <a:pt x="290" y="111"/>
                </a:lnTo>
                <a:lnTo>
                  <a:pt x="270" y="73"/>
                </a:lnTo>
                <a:lnTo>
                  <a:pt x="247" y="43"/>
                </a:lnTo>
                <a:lnTo>
                  <a:pt x="220" y="20"/>
                </a:lnTo>
                <a:lnTo>
                  <a:pt x="190" y="5"/>
                </a:lnTo>
                <a:lnTo>
                  <a:pt x="158" y="0"/>
                </a:lnTo>
                <a:lnTo>
                  <a:pt x="126" y="5"/>
                </a:lnTo>
                <a:lnTo>
                  <a:pt x="97" y="20"/>
                </a:lnTo>
                <a:lnTo>
                  <a:pt x="70" y="43"/>
                </a:lnTo>
                <a:lnTo>
                  <a:pt x="46" y="73"/>
                </a:lnTo>
                <a:lnTo>
                  <a:pt x="27" y="111"/>
                </a:lnTo>
                <a:lnTo>
                  <a:pt x="12" y="153"/>
                </a:lnTo>
                <a:lnTo>
                  <a:pt x="3" y="200"/>
                </a:lnTo>
                <a:lnTo>
                  <a:pt x="0" y="251"/>
                </a:lnTo>
                <a:lnTo>
                  <a:pt x="3" y="301"/>
                </a:lnTo>
                <a:lnTo>
                  <a:pt x="12" y="348"/>
                </a:lnTo>
                <a:lnTo>
                  <a:pt x="27" y="391"/>
                </a:lnTo>
                <a:lnTo>
                  <a:pt x="46" y="428"/>
                </a:lnTo>
                <a:lnTo>
                  <a:pt x="70" y="459"/>
                </a:lnTo>
                <a:lnTo>
                  <a:pt x="97" y="481"/>
                </a:lnTo>
                <a:lnTo>
                  <a:pt x="126" y="496"/>
                </a:lnTo>
                <a:lnTo>
                  <a:pt x="158" y="501"/>
                </a:lnTo>
                <a:lnTo>
                  <a:pt x="190" y="496"/>
                </a:lnTo>
                <a:lnTo>
                  <a:pt x="220" y="481"/>
                </a:lnTo>
                <a:lnTo>
                  <a:pt x="247" y="459"/>
                </a:lnTo>
                <a:lnTo>
                  <a:pt x="270" y="428"/>
                </a:lnTo>
                <a:lnTo>
                  <a:pt x="290" y="391"/>
                </a:lnTo>
                <a:lnTo>
                  <a:pt x="304" y="348"/>
                </a:lnTo>
                <a:lnTo>
                  <a:pt x="313" y="301"/>
                </a:lnTo>
                <a:lnTo>
                  <a:pt x="317" y="251"/>
                </a:lnTo>
              </a:path>
            </a:pathLst>
          </a:custGeom>
          <a:solidFill>
            <a:srgbClr val="FFFFF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38" name="Freeform 54"/>
          <p:cNvSpPr>
            <a:spLocks/>
          </p:cNvSpPr>
          <p:nvPr/>
        </p:nvSpPr>
        <p:spPr bwMode="auto">
          <a:xfrm>
            <a:off x="3194050" y="3411538"/>
            <a:ext cx="514350" cy="798512"/>
          </a:xfrm>
          <a:custGeom>
            <a:avLst/>
            <a:gdLst>
              <a:gd name="T0" fmla="*/ 350 w 351"/>
              <a:gd name="T1" fmla="*/ 251 h 503"/>
              <a:gd name="T2" fmla="*/ 347 w 351"/>
              <a:gd name="T3" fmla="*/ 200 h 503"/>
              <a:gd name="T4" fmla="*/ 337 w 351"/>
              <a:gd name="T5" fmla="*/ 153 h 503"/>
              <a:gd name="T6" fmla="*/ 320 w 351"/>
              <a:gd name="T7" fmla="*/ 111 h 503"/>
              <a:gd name="T8" fmla="*/ 299 w 351"/>
              <a:gd name="T9" fmla="*/ 74 h 503"/>
              <a:gd name="T10" fmla="*/ 273 w 351"/>
              <a:gd name="T11" fmla="*/ 43 h 503"/>
              <a:gd name="T12" fmla="*/ 243 w 351"/>
              <a:gd name="T13" fmla="*/ 20 h 503"/>
              <a:gd name="T14" fmla="*/ 210 w 351"/>
              <a:gd name="T15" fmla="*/ 5 h 503"/>
              <a:gd name="T16" fmla="*/ 175 w 351"/>
              <a:gd name="T17" fmla="*/ 0 h 503"/>
              <a:gd name="T18" fmla="*/ 140 w 351"/>
              <a:gd name="T19" fmla="*/ 5 h 503"/>
              <a:gd name="T20" fmla="*/ 107 w 351"/>
              <a:gd name="T21" fmla="*/ 20 h 503"/>
              <a:gd name="T22" fmla="*/ 77 w 351"/>
              <a:gd name="T23" fmla="*/ 43 h 503"/>
              <a:gd name="T24" fmla="*/ 51 w 351"/>
              <a:gd name="T25" fmla="*/ 74 h 503"/>
              <a:gd name="T26" fmla="*/ 30 w 351"/>
              <a:gd name="T27" fmla="*/ 111 h 503"/>
              <a:gd name="T28" fmla="*/ 13 w 351"/>
              <a:gd name="T29" fmla="*/ 153 h 503"/>
              <a:gd name="T30" fmla="*/ 3 w 351"/>
              <a:gd name="T31" fmla="*/ 200 h 503"/>
              <a:gd name="T32" fmla="*/ 0 w 351"/>
              <a:gd name="T33" fmla="*/ 251 h 503"/>
              <a:gd name="T34" fmla="*/ 3 w 351"/>
              <a:gd name="T35" fmla="*/ 302 h 503"/>
              <a:gd name="T36" fmla="*/ 13 w 351"/>
              <a:gd name="T37" fmla="*/ 348 h 503"/>
              <a:gd name="T38" fmla="*/ 30 w 351"/>
              <a:gd name="T39" fmla="*/ 391 h 503"/>
              <a:gd name="T40" fmla="*/ 51 w 351"/>
              <a:gd name="T41" fmla="*/ 428 h 503"/>
              <a:gd name="T42" fmla="*/ 77 w 351"/>
              <a:gd name="T43" fmla="*/ 459 h 503"/>
              <a:gd name="T44" fmla="*/ 107 w 351"/>
              <a:gd name="T45" fmla="*/ 482 h 503"/>
              <a:gd name="T46" fmla="*/ 140 w 351"/>
              <a:gd name="T47" fmla="*/ 496 h 503"/>
              <a:gd name="T48" fmla="*/ 175 w 351"/>
              <a:gd name="T49" fmla="*/ 502 h 503"/>
              <a:gd name="T50" fmla="*/ 210 w 351"/>
              <a:gd name="T51" fmla="*/ 496 h 503"/>
              <a:gd name="T52" fmla="*/ 243 w 351"/>
              <a:gd name="T53" fmla="*/ 482 h 503"/>
              <a:gd name="T54" fmla="*/ 273 w 351"/>
              <a:gd name="T55" fmla="*/ 459 h 503"/>
              <a:gd name="T56" fmla="*/ 299 w 351"/>
              <a:gd name="T57" fmla="*/ 428 h 503"/>
              <a:gd name="T58" fmla="*/ 320 w 351"/>
              <a:gd name="T59" fmla="*/ 391 h 503"/>
              <a:gd name="T60" fmla="*/ 337 w 351"/>
              <a:gd name="T61" fmla="*/ 348 h 503"/>
              <a:gd name="T62" fmla="*/ 347 w 351"/>
              <a:gd name="T63" fmla="*/ 302 h 503"/>
              <a:gd name="T64" fmla="*/ 350 w 351"/>
              <a:gd name="T65" fmla="*/ 251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1" h="503">
                <a:moveTo>
                  <a:pt x="350" y="251"/>
                </a:moveTo>
                <a:lnTo>
                  <a:pt x="347" y="200"/>
                </a:lnTo>
                <a:lnTo>
                  <a:pt x="337" y="153"/>
                </a:lnTo>
                <a:lnTo>
                  <a:pt x="320" y="111"/>
                </a:lnTo>
                <a:lnTo>
                  <a:pt x="299" y="74"/>
                </a:lnTo>
                <a:lnTo>
                  <a:pt x="273" y="43"/>
                </a:lnTo>
                <a:lnTo>
                  <a:pt x="243" y="20"/>
                </a:lnTo>
                <a:lnTo>
                  <a:pt x="210" y="5"/>
                </a:lnTo>
                <a:lnTo>
                  <a:pt x="175" y="0"/>
                </a:lnTo>
                <a:lnTo>
                  <a:pt x="140" y="5"/>
                </a:lnTo>
                <a:lnTo>
                  <a:pt x="107" y="20"/>
                </a:lnTo>
                <a:lnTo>
                  <a:pt x="77" y="43"/>
                </a:lnTo>
                <a:lnTo>
                  <a:pt x="51" y="74"/>
                </a:lnTo>
                <a:lnTo>
                  <a:pt x="30" y="111"/>
                </a:lnTo>
                <a:lnTo>
                  <a:pt x="13" y="153"/>
                </a:lnTo>
                <a:lnTo>
                  <a:pt x="3" y="200"/>
                </a:lnTo>
                <a:lnTo>
                  <a:pt x="0" y="251"/>
                </a:lnTo>
                <a:lnTo>
                  <a:pt x="3" y="302"/>
                </a:lnTo>
                <a:lnTo>
                  <a:pt x="13" y="348"/>
                </a:lnTo>
                <a:lnTo>
                  <a:pt x="30" y="391"/>
                </a:lnTo>
                <a:lnTo>
                  <a:pt x="51" y="428"/>
                </a:lnTo>
                <a:lnTo>
                  <a:pt x="77" y="459"/>
                </a:lnTo>
                <a:lnTo>
                  <a:pt x="107" y="482"/>
                </a:lnTo>
                <a:lnTo>
                  <a:pt x="140" y="496"/>
                </a:lnTo>
                <a:lnTo>
                  <a:pt x="175" y="502"/>
                </a:lnTo>
                <a:lnTo>
                  <a:pt x="210" y="496"/>
                </a:lnTo>
                <a:lnTo>
                  <a:pt x="243" y="482"/>
                </a:lnTo>
                <a:lnTo>
                  <a:pt x="273" y="459"/>
                </a:lnTo>
                <a:lnTo>
                  <a:pt x="299" y="428"/>
                </a:lnTo>
                <a:lnTo>
                  <a:pt x="320" y="391"/>
                </a:lnTo>
                <a:lnTo>
                  <a:pt x="337" y="348"/>
                </a:lnTo>
                <a:lnTo>
                  <a:pt x="347" y="302"/>
                </a:lnTo>
                <a:lnTo>
                  <a:pt x="350" y="251"/>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39" name="Freeform 55"/>
          <p:cNvSpPr>
            <a:spLocks/>
          </p:cNvSpPr>
          <p:nvPr/>
        </p:nvSpPr>
        <p:spPr bwMode="auto">
          <a:xfrm>
            <a:off x="3243263" y="3411538"/>
            <a:ext cx="465137" cy="798512"/>
          </a:xfrm>
          <a:custGeom>
            <a:avLst/>
            <a:gdLst>
              <a:gd name="T0" fmla="*/ 317 w 318"/>
              <a:gd name="T1" fmla="*/ 251 h 503"/>
              <a:gd name="T2" fmla="*/ 313 w 318"/>
              <a:gd name="T3" fmla="*/ 200 h 503"/>
              <a:gd name="T4" fmla="*/ 304 w 318"/>
              <a:gd name="T5" fmla="*/ 153 h 503"/>
              <a:gd name="T6" fmla="*/ 290 w 318"/>
              <a:gd name="T7" fmla="*/ 111 h 503"/>
              <a:gd name="T8" fmla="*/ 270 w 318"/>
              <a:gd name="T9" fmla="*/ 74 h 503"/>
              <a:gd name="T10" fmla="*/ 247 w 318"/>
              <a:gd name="T11" fmla="*/ 43 h 503"/>
              <a:gd name="T12" fmla="*/ 220 w 318"/>
              <a:gd name="T13" fmla="*/ 20 h 503"/>
              <a:gd name="T14" fmla="*/ 190 w 318"/>
              <a:gd name="T15" fmla="*/ 5 h 503"/>
              <a:gd name="T16" fmla="*/ 159 w 318"/>
              <a:gd name="T17" fmla="*/ 0 h 503"/>
              <a:gd name="T18" fmla="*/ 126 w 318"/>
              <a:gd name="T19" fmla="*/ 5 h 503"/>
              <a:gd name="T20" fmla="*/ 97 w 318"/>
              <a:gd name="T21" fmla="*/ 20 h 503"/>
              <a:gd name="T22" fmla="*/ 70 w 318"/>
              <a:gd name="T23" fmla="*/ 43 h 503"/>
              <a:gd name="T24" fmla="*/ 46 w 318"/>
              <a:gd name="T25" fmla="*/ 74 h 503"/>
              <a:gd name="T26" fmla="*/ 27 w 318"/>
              <a:gd name="T27" fmla="*/ 111 h 503"/>
              <a:gd name="T28" fmla="*/ 12 w 318"/>
              <a:gd name="T29" fmla="*/ 153 h 503"/>
              <a:gd name="T30" fmla="*/ 3 w 318"/>
              <a:gd name="T31" fmla="*/ 200 h 503"/>
              <a:gd name="T32" fmla="*/ 0 w 318"/>
              <a:gd name="T33" fmla="*/ 251 h 503"/>
              <a:gd name="T34" fmla="*/ 3 w 318"/>
              <a:gd name="T35" fmla="*/ 302 h 503"/>
              <a:gd name="T36" fmla="*/ 12 w 318"/>
              <a:gd name="T37" fmla="*/ 348 h 503"/>
              <a:gd name="T38" fmla="*/ 27 w 318"/>
              <a:gd name="T39" fmla="*/ 391 h 503"/>
              <a:gd name="T40" fmla="*/ 46 w 318"/>
              <a:gd name="T41" fmla="*/ 428 h 503"/>
              <a:gd name="T42" fmla="*/ 70 w 318"/>
              <a:gd name="T43" fmla="*/ 459 h 503"/>
              <a:gd name="T44" fmla="*/ 97 w 318"/>
              <a:gd name="T45" fmla="*/ 482 h 503"/>
              <a:gd name="T46" fmla="*/ 126 w 318"/>
              <a:gd name="T47" fmla="*/ 496 h 503"/>
              <a:gd name="T48" fmla="*/ 159 w 318"/>
              <a:gd name="T49" fmla="*/ 502 h 503"/>
              <a:gd name="T50" fmla="*/ 190 w 318"/>
              <a:gd name="T51" fmla="*/ 496 h 503"/>
              <a:gd name="T52" fmla="*/ 220 w 318"/>
              <a:gd name="T53" fmla="*/ 482 h 503"/>
              <a:gd name="T54" fmla="*/ 247 w 318"/>
              <a:gd name="T55" fmla="*/ 459 h 503"/>
              <a:gd name="T56" fmla="*/ 270 w 318"/>
              <a:gd name="T57" fmla="*/ 428 h 503"/>
              <a:gd name="T58" fmla="*/ 290 w 318"/>
              <a:gd name="T59" fmla="*/ 391 h 503"/>
              <a:gd name="T60" fmla="*/ 304 w 318"/>
              <a:gd name="T61" fmla="*/ 348 h 503"/>
              <a:gd name="T62" fmla="*/ 313 w 318"/>
              <a:gd name="T63" fmla="*/ 302 h 503"/>
              <a:gd name="T64" fmla="*/ 317 w 318"/>
              <a:gd name="T65" fmla="*/ 251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18" h="503">
                <a:moveTo>
                  <a:pt x="317" y="251"/>
                </a:moveTo>
                <a:lnTo>
                  <a:pt x="313" y="200"/>
                </a:lnTo>
                <a:lnTo>
                  <a:pt x="304" y="153"/>
                </a:lnTo>
                <a:lnTo>
                  <a:pt x="290" y="111"/>
                </a:lnTo>
                <a:lnTo>
                  <a:pt x="270" y="74"/>
                </a:lnTo>
                <a:lnTo>
                  <a:pt x="247" y="43"/>
                </a:lnTo>
                <a:lnTo>
                  <a:pt x="220" y="20"/>
                </a:lnTo>
                <a:lnTo>
                  <a:pt x="190" y="5"/>
                </a:lnTo>
                <a:lnTo>
                  <a:pt x="159" y="0"/>
                </a:lnTo>
                <a:lnTo>
                  <a:pt x="126" y="5"/>
                </a:lnTo>
                <a:lnTo>
                  <a:pt x="97" y="20"/>
                </a:lnTo>
                <a:lnTo>
                  <a:pt x="70" y="43"/>
                </a:lnTo>
                <a:lnTo>
                  <a:pt x="46" y="74"/>
                </a:lnTo>
                <a:lnTo>
                  <a:pt x="27" y="111"/>
                </a:lnTo>
                <a:lnTo>
                  <a:pt x="12" y="153"/>
                </a:lnTo>
                <a:lnTo>
                  <a:pt x="3" y="200"/>
                </a:lnTo>
                <a:lnTo>
                  <a:pt x="0" y="251"/>
                </a:lnTo>
                <a:lnTo>
                  <a:pt x="3" y="302"/>
                </a:lnTo>
                <a:lnTo>
                  <a:pt x="12" y="348"/>
                </a:lnTo>
                <a:lnTo>
                  <a:pt x="27" y="391"/>
                </a:lnTo>
                <a:lnTo>
                  <a:pt x="46" y="428"/>
                </a:lnTo>
                <a:lnTo>
                  <a:pt x="70" y="459"/>
                </a:lnTo>
                <a:lnTo>
                  <a:pt x="97" y="482"/>
                </a:lnTo>
                <a:lnTo>
                  <a:pt x="126" y="496"/>
                </a:lnTo>
                <a:lnTo>
                  <a:pt x="159" y="502"/>
                </a:lnTo>
                <a:lnTo>
                  <a:pt x="190" y="496"/>
                </a:lnTo>
                <a:lnTo>
                  <a:pt x="220" y="482"/>
                </a:lnTo>
                <a:lnTo>
                  <a:pt x="247" y="459"/>
                </a:lnTo>
                <a:lnTo>
                  <a:pt x="270" y="428"/>
                </a:lnTo>
                <a:lnTo>
                  <a:pt x="290" y="391"/>
                </a:lnTo>
                <a:lnTo>
                  <a:pt x="304" y="348"/>
                </a:lnTo>
                <a:lnTo>
                  <a:pt x="313" y="302"/>
                </a:lnTo>
                <a:lnTo>
                  <a:pt x="317" y="251"/>
                </a:lnTo>
              </a:path>
            </a:pathLst>
          </a:custGeom>
          <a:solidFill>
            <a:srgbClr val="FFFFF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40" name="Freeform 56"/>
          <p:cNvSpPr>
            <a:spLocks/>
          </p:cNvSpPr>
          <p:nvPr/>
        </p:nvSpPr>
        <p:spPr bwMode="auto">
          <a:xfrm>
            <a:off x="2593975" y="3057525"/>
            <a:ext cx="514350" cy="798513"/>
          </a:xfrm>
          <a:custGeom>
            <a:avLst/>
            <a:gdLst>
              <a:gd name="T0" fmla="*/ 350 w 351"/>
              <a:gd name="T1" fmla="*/ 251 h 503"/>
              <a:gd name="T2" fmla="*/ 347 w 351"/>
              <a:gd name="T3" fmla="*/ 200 h 503"/>
              <a:gd name="T4" fmla="*/ 336 w 351"/>
              <a:gd name="T5" fmla="*/ 153 h 503"/>
              <a:gd name="T6" fmla="*/ 320 w 351"/>
              <a:gd name="T7" fmla="*/ 111 h 503"/>
              <a:gd name="T8" fmla="*/ 299 w 351"/>
              <a:gd name="T9" fmla="*/ 74 h 503"/>
              <a:gd name="T10" fmla="*/ 272 w 351"/>
              <a:gd name="T11" fmla="*/ 43 h 503"/>
              <a:gd name="T12" fmla="*/ 243 w 351"/>
              <a:gd name="T13" fmla="*/ 20 h 503"/>
              <a:gd name="T14" fmla="*/ 210 w 351"/>
              <a:gd name="T15" fmla="*/ 5 h 503"/>
              <a:gd name="T16" fmla="*/ 175 w 351"/>
              <a:gd name="T17" fmla="*/ 0 h 503"/>
              <a:gd name="T18" fmla="*/ 140 w 351"/>
              <a:gd name="T19" fmla="*/ 5 h 503"/>
              <a:gd name="T20" fmla="*/ 107 w 351"/>
              <a:gd name="T21" fmla="*/ 20 h 503"/>
              <a:gd name="T22" fmla="*/ 77 w 351"/>
              <a:gd name="T23" fmla="*/ 43 h 503"/>
              <a:gd name="T24" fmla="*/ 51 w 351"/>
              <a:gd name="T25" fmla="*/ 74 h 503"/>
              <a:gd name="T26" fmla="*/ 30 w 351"/>
              <a:gd name="T27" fmla="*/ 111 h 503"/>
              <a:gd name="T28" fmla="*/ 13 w 351"/>
              <a:gd name="T29" fmla="*/ 153 h 503"/>
              <a:gd name="T30" fmla="*/ 3 w 351"/>
              <a:gd name="T31" fmla="*/ 200 h 503"/>
              <a:gd name="T32" fmla="*/ 0 w 351"/>
              <a:gd name="T33" fmla="*/ 251 h 503"/>
              <a:gd name="T34" fmla="*/ 3 w 351"/>
              <a:gd name="T35" fmla="*/ 302 h 503"/>
              <a:gd name="T36" fmla="*/ 13 w 351"/>
              <a:gd name="T37" fmla="*/ 348 h 503"/>
              <a:gd name="T38" fmla="*/ 30 w 351"/>
              <a:gd name="T39" fmla="*/ 391 h 503"/>
              <a:gd name="T40" fmla="*/ 51 w 351"/>
              <a:gd name="T41" fmla="*/ 428 h 503"/>
              <a:gd name="T42" fmla="*/ 77 w 351"/>
              <a:gd name="T43" fmla="*/ 459 h 503"/>
              <a:gd name="T44" fmla="*/ 107 w 351"/>
              <a:gd name="T45" fmla="*/ 482 h 503"/>
              <a:gd name="T46" fmla="*/ 140 w 351"/>
              <a:gd name="T47" fmla="*/ 496 h 503"/>
              <a:gd name="T48" fmla="*/ 175 w 351"/>
              <a:gd name="T49" fmla="*/ 502 h 503"/>
              <a:gd name="T50" fmla="*/ 210 w 351"/>
              <a:gd name="T51" fmla="*/ 496 h 503"/>
              <a:gd name="T52" fmla="*/ 243 w 351"/>
              <a:gd name="T53" fmla="*/ 482 h 503"/>
              <a:gd name="T54" fmla="*/ 272 w 351"/>
              <a:gd name="T55" fmla="*/ 459 h 503"/>
              <a:gd name="T56" fmla="*/ 299 w 351"/>
              <a:gd name="T57" fmla="*/ 428 h 503"/>
              <a:gd name="T58" fmla="*/ 320 w 351"/>
              <a:gd name="T59" fmla="*/ 391 h 503"/>
              <a:gd name="T60" fmla="*/ 336 w 351"/>
              <a:gd name="T61" fmla="*/ 348 h 503"/>
              <a:gd name="T62" fmla="*/ 347 w 351"/>
              <a:gd name="T63" fmla="*/ 302 h 503"/>
              <a:gd name="T64" fmla="*/ 350 w 351"/>
              <a:gd name="T65" fmla="*/ 251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1" h="503">
                <a:moveTo>
                  <a:pt x="350" y="251"/>
                </a:moveTo>
                <a:lnTo>
                  <a:pt x="347" y="200"/>
                </a:lnTo>
                <a:lnTo>
                  <a:pt x="336" y="153"/>
                </a:lnTo>
                <a:lnTo>
                  <a:pt x="320" y="111"/>
                </a:lnTo>
                <a:lnTo>
                  <a:pt x="299" y="74"/>
                </a:lnTo>
                <a:lnTo>
                  <a:pt x="272" y="43"/>
                </a:lnTo>
                <a:lnTo>
                  <a:pt x="243" y="20"/>
                </a:lnTo>
                <a:lnTo>
                  <a:pt x="210" y="5"/>
                </a:lnTo>
                <a:lnTo>
                  <a:pt x="175" y="0"/>
                </a:lnTo>
                <a:lnTo>
                  <a:pt x="140" y="5"/>
                </a:lnTo>
                <a:lnTo>
                  <a:pt x="107" y="20"/>
                </a:lnTo>
                <a:lnTo>
                  <a:pt x="77" y="43"/>
                </a:lnTo>
                <a:lnTo>
                  <a:pt x="51" y="74"/>
                </a:lnTo>
                <a:lnTo>
                  <a:pt x="30" y="111"/>
                </a:lnTo>
                <a:lnTo>
                  <a:pt x="13" y="153"/>
                </a:lnTo>
                <a:lnTo>
                  <a:pt x="3" y="200"/>
                </a:lnTo>
                <a:lnTo>
                  <a:pt x="0" y="251"/>
                </a:lnTo>
                <a:lnTo>
                  <a:pt x="3" y="302"/>
                </a:lnTo>
                <a:lnTo>
                  <a:pt x="13" y="348"/>
                </a:lnTo>
                <a:lnTo>
                  <a:pt x="30" y="391"/>
                </a:lnTo>
                <a:lnTo>
                  <a:pt x="51" y="428"/>
                </a:lnTo>
                <a:lnTo>
                  <a:pt x="77" y="459"/>
                </a:lnTo>
                <a:lnTo>
                  <a:pt x="107" y="482"/>
                </a:lnTo>
                <a:lnTo>
                  <a:pt x="140" y="496"/>
                </a:lnTo>
                <a:lnTo>
                  <a:pt x="175" y="502"/>
                </a:lnTo>
                <a:lnTo>
                  <a:pt x="210" y="496"/>
                </a:lnTo>
                <a:lnTo>
                  <a:pt x="243" y="482"/>
                </a:lnTo>
                <a:lnTo>
                  <a:pt x="272" y="459"/>
                </a:lnTo>
                <a:lnTo>
                  <a:pt x="299" y="428"/>
                </a:lnTo>
                <a:lnTo>
                  <a:pt x="320" y="391"/>
                </a:lnTo>
                <a:lnTo>
                  <a:pt x="336" y="348"/>
                </a:lnTo>
                <a:lnTo>
                  <a:pt x="347" y="302"/>
                </a:lnTo>
                <a:lnTo>
                  <a:pt x="350" y="251"/>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41" name="Freeform 57"/>
          <p:cNvSpPr>
            <a:spLocks/>
          </p:cNvSpPr>
          <p:nvPr/>
        </p:nvSpPr>
        <p:spPr bwMode="auto">
          <a:xfrm>
            <a:off x="2643188" y="3057525"/>
            <a:ext cx="465137" cy="798513"/>
          </a:xfrm>
          <a:custGeom>
            <a:avLst/>
            <a:gdLst>
              <a:gd name="T0" fmla="*/ 317 w 318"/>
              <a:gd name="T1" fmla="*/ 251 h 503"/>
              <a:gd name="T2" fmla="*/ 313 w 318"/>
              <a:gd name="T3" fmla="*/ 200 h 503"/>
              <a:gd name="T4" fmla="*/ 304 w 318"/>
              <a:gd name="T5" fmla="*/ 153 h 503"/>
              <a:gd name="T6" fmla="*/ 290 w 318"/>
              <a:gd name="T7" fmla="*/ 111 h 503"/>
              <a:gd name="T8" fmla="*/ 270 w 318"/>
              <a:gd name="T9" fmla="*/ 74 h 503"/>
              <a:gd name="T10" fmla="*/ 247 w 318"/>
              <a:gd name="T11" fmla="*/ 43 h 503"/>
              <a:gd name="T12" fmla="*/ 220 w 318"/>
              <a:gd name="T13" fmla="*/ 20 h 503"/>
              <a:gd name="T14" fmla="*/ 190 w 318"/>
              <a:gd name="T15" fmla="*/ 5 h 503"/>
              <a:gd name="T16" fmla="*/ 158 w 318"/>
              <a:gd name="T17" fmla="*/ 0 h 503"/>
              <a:gd name="T18" fmla="*/ 126 w 318"/>
              <a:gd name="T19" fmla="*/ 5 h 503"/>
              <a:gd name="T20" fmla="*/ 97 w 318"/>
              <a:gd name="T21" fmla="*/ 20 h 503"/>
              <a:gd name="T22" fmla="*/ 69 w 318"/>
              <a:gd name="T23" fmla="*/ 43 h 503"/>
              <a:gd name="T24" fmla="*/ 46 w 318"/>
              <a:gd name="T25" fmla="*/ 74 h 503"/>
              <a:gd name="T26" fmla="*/ 27 w 318"/>
              <a:gd name="T27" fmla="*/ 111 h 503"/>
              <a:gd name="T28" fmla="*/ 12 w 318"/>
              <a:gd name="T29" fmla="*/ 153 h 503"/>
              <a:gd name="T30" fmla="*/ 3 w 318"/>
              <a:gd name="T31" fmla="*/ 200 h 503"/>
              <a:gd name="T32" fmla="*/ 0 w 318"/>
              <a:gd name="T33" fmla="*/ 251 h 503"/>
              <a:gd name="T34" fmla="*/ 3 w 318"/>
              <a:gd name="T35" fmla="*/ 302 h 503"/>
              <a:gd name="T36" fmla="*/ 12 w 318"/>
              <a:gd name="T37" fmla="*/ 348 h 503"/>
              <a:gd name="T38" fmla="*/ 27 w 318"/>
              <a:gd name="T39" fmla="*/ 391 h 503"/>
              <a:gd name="T40" fmla="*/ 46 w 318"/>
              <a:gd name="T41" fmla="*/ 428 h 503"/>
              <a:gd name="T42" fmla="*/ 69 w 318"/>
              <a:gd name="T43" fmla="*/ 459 h 503"/>
              <a:gd name="T44" fmla="*/ 97 w 318"/>
              <a:gd name="T45" fmla="*/ 482 h 503"/>
              <a:gd name="T46" fmla="*/ 126 w 318"/>
              <a:gd name="T47" fmla="*/ 496 h 503"/>
              <a:gd name="T48" fmla="*/ 158 w 318"/>
              <a:gd name="T49" fmla="*/ 502 h 503"/>
              <a:gd name="T50" fmla="*/ 190 w 318"/>
              <a:gd name="T51" fmla="*/ 496 h 503"/>
              <a:gd name="T52" fmla="*/ 220 w 318"/>
              <a:gd name="T53" fmla="*/ 482 h 503"/>
              <a:gd name="T54" fmla="*/ 247 w 318"/>
              <a:gd name="T55" fmla="*/ 459 h 503"/>
              <a:gd name="T56" fmla="*/ 270 w 318"/>
              <a:gd name="T57" fmla="*/ 428 h 503"/>
              <a:gd name="T58" fmla="*/ 290 w 318"/>
              <a:gd name="T59" fmla="*/ 391 h 503"/>
              <a:gd name="T60" fmla="*/ 304 w 318"/>
              <a:gd name="T61" fmla="*/ 348 h 503"/>
              <a:gd name="T62" fmla="*/ 313 w 318"/>
              <a:gd name="T63" fmla="*/ 302 h 503"/>
              <a:gd name="T64" fmla="*/ 317 w 318"/>
              <a:gd name="T65" fmla="*/ 251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18" h="503">
                <a:moveTo>
                  <a:pt x="317" y="251"/>
                </a:moveTo>
                <a:lnTo>
                  <a:pt x="313" y="200"/>
                </a:lnTo>
                <a:lnTo>
                  <a:pt x="304" y="153"/>
                </a:lnTo>
                <a:lnTo>
                  <a:pt x="290" y="111"/>
                </a:lnTo>
                <a:lnTo>
                  <a:pt x="270" y="74"/>
                </a:lnTo>
                <a:lnTo>
                  <a:pt x="247" y="43"/>
                </a:lnTo>
                <a:lnTo>
                  <a:pt x="220" y="20"/>
                </a:lnTo>
                <a:lnTo>
                  <a:pt x="190" y="5"/>
                </a:lnTo>
                <a:lnTo>
                  <a:pt x="158" y="0"/>
                </a:lnTo>
                <a:lnTo>
                  <a:pt x="126" y="5"/>
                </a:lnTo>
                <a:lnTo>
                  <a:pt x="97" y="20"/>
                </a:lnTo>
                <a:lnTo>
                  <a:pt x="69" y="43"/>
                </a:lnTo>
                <a:lnTo>
                  <a:pt x="46" y="74"/>
                </a:lnTo>
                <a:lnTo>
                  <a:pt x="27" y="111"/>
                </a:lnTo>
                <a:lnTo>
                  <a:pt x="12" y="153"/>
                </a:lnTo>
                <a:lnTo>
                  <a:pt x="3" y="200"/>
                </a:lnTo>
                <a:lnTo>
                  <a:pt x="0" y="251"/>
                </a:lnTo>
                <a:lnTo>
                  <a:pt x="3" y="302"/>
                </a:lnTo>
                <a:lnTo>
                  <a:pt x="12" y="348"/>
                </a:lnTo>
                <a:lnTo>
                  <a:pt x="27" y="391"/>
                </a:lnTo>
                <a:lnTo>
                  <a:pt x="46" y="428"/>
                </a:lnTo>
                <a:lnTo>
                  <a:pt x="69" y="459"/>
                </a:lnTo>
                <a:lnTo>
                  <a:pt x="97" y="482"/>
                </a:lnTo>
                <a:lnTo>
                  <a:pt x="126" y="496"/>
                </a:lnTo>
                <a:lnTo>
                  <a:pt x="158" y="502"/>
                </a:lnTo>
                <a:lnTo>
                  <a:pt x="190" y="496"/>
                </a:lnTo>
                <a:lnTo>
                  <a:pt x="220" y="482"/>
                </a:lnTo>
                <a:lnTo>
                  <a:pt x="247" y="459"/>
                </a:lnTo>
                <a:lnTo>
                  <a:pt x="270" y="428"/>
                </a:lnTo>
                <a:lnTo>
                  <a:pt x="290" y="391"/>
                </a:lnTo>
                <a:lnTo>
                  <a:pt x="304" y="348"/>
                </a:lnTo>
                <a:lnTo>
                  <a:pt x="313" y="302"/>
                </a:lnTo>
                <a:lnTo>
                  <a:pt x="317" y="251"/>
                </a:lnTo>
              </a:path>
            </a:pathLst>
          </a:custGeom>
          <a:solidFill>
            <a:srgbClr val="FFFFF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42" name="Freeform 58"/>
          <p:cNvSpPr>
            <a:spLocks/>
          </p:cNvSpPr>
          <p:nvPr/>
        </p:nvSpPr>
        <p:spPr bwMode="auto">
          <a:xfrm>
            <a:off x="2593975" y="4119563"/>
            <a:ext cx="514350" cy="798512"/>
          </a:xfrm>
          <a:custGeom>
            <a:avLst/>
            <a:gdLst>
              <a:gd name="T0" fmla="*/ 350 w 351"/>
              <a:gd name="T1" fmla="*/ 251 h 503"/>
              <a:gd name="T2" fmla="*/ 347 w 351"/>
              <a:gd name="T3" fmla="*/ 200 h 503"/>
              <a:gd name="T4" fmla="*/ 336 w 351"/>
              <a:gd name="T5" fmla="*/ 153 h 503"/>
              <a:gd name="T6" fmla="*/ 320 w 351"/>
              <a:gd name="T7" fmla="*/ 111 h 503"/>
              <a:gd name="T8" fmla="*/ 299 w 351"/>
              <a:gd name="T9" fmla="*/ 74 h 503"/>
              <a:gd name="T10" fmla="*/ 272 w 351"/>
              <a:gd name="T11" fmla="*/ 43 h 503"/>
              <a:gd name="T12" fmla="*/ 243 w 351"/>
              <a:gd name="T13" fmla="*/ 20 h 503"/>
              <a:gd name="T14" fmla="*/ 210 w 351"/>
              <a:gd name="T15" fmla="*/ 5 h 503"/>
              <a:gd name="T16" fmla="*/ 175 w 351"/>
              <a:gd name="T17" fmla="*/ 0 h 503"/>
              <a:gd name="T18" fmla="*/ 140 w 351"/>
              <a:gd name="T19" fmla="*/ 5 h 503"/>
              <a:gd name="T20" fmla="*/ 107 w 351"/>
              <a:gd name="T21" fmla="*/ 20 h 503"/>
              <a:gd name="T22" fmla="*/ 77 w 351"/>
              <a:gd name="T23" fmla="*/ 43 h 503"/>
              <a:gd name="T24" fmla="*/ 51 w 351"/>
              <a:gd name="T25" fmla="*/ 74 h 503"/>
              <a:gd name="T26" fmla="*/ 30 w 351"/>
              <a:gd name="T27" fmla="*/ 111 h 503"/>
              <a:gd name="T28" fmla="*/ 13 w 351"/>
              <a:gd name="T29" fmla="*/ 153 h 503"/>
              <a:gd name="T30" fmla="*/ 3 w 351"/>
              <a:gd name="T31" fmla="*/ 200 h 503"/>
              <a:gd name="T32" fmla="*/ 0 w 351"/>
              <a:gd name="T33" fmla="*/ 251 h 503"/>
              <a:gd name="T34" fmla="*/ 3 w 351"/>
              <a:gd name="T35" fmla="*/ 301 h 503"/>
              <a:gd name="T36" fmla="*/ 13 w 351"/>
              <a:gd name="T37" fmla="*/ 348 h 503"/>
              <a:gd name="T38" fmla="*/ 30 w 351"/>
              <a:gd name="T39" fmla="*/ 391 h 503"/>
              <a:gd name="T40" fmla="*/ 51 w 351"/>
              <a:gd name="T41" fmla="*/ 428 h 503"/>
              <a:gd name="T42" fmla="*/ 77 w 351"/>
              <a:gd name="T43" fmla="*/ 459 h 503"/>
              <a:gd name="T44" fmla="*/ 107 w 351"/>
              <a:gd name="T45" fmla="*/ 482 h 503"/>
              <a:gd name="T46" fmla="*/ 140 w 351"/>
              <a:gd name="T47" fmla="*/ 496 h 503"/>
              <a:gd name="T48" fmla="*/ 175 w 351"/>
              <a:gd name="T49" fmla="*/ 502 h 503"/>
              <a:gd name="T50" fmla="*/ 210 w 351"/>
              <a:gd name="T51" fmla="*/ 496 h 503"/>
              <a:gd name="T52" fmla="*/ 243 w 351"/>
              <a:gd name="T53" fmla="*/ 482 h 503"/>
              <a:gd name="T54" fmla="*/ 272 w 351"/>
              <a:gd name="T55" fmla="*/ 459 h 503"/>
              <a:gd name="T56" fmla="*/ 299 w 351"/>
              <a:gd name="T57" fmla="*/ 428 h 503"/>
              <a:gd name="T58" fmla="*/ 320 w 351"/>
              <a:gd name="T59" fmla="*/ 391 h 503"/>
              <a:gd name="T60" fmla="*/ 336 w 351"/>
              <a:gd name="T61" fmla="*/ 348 h 503"/>
              <a:gd name="T62" fmla="*/ 347 w 351"/>
              <a:gd name="T63" fmla="*/ 301 h 503"/>
              <a:gd name="T64" fmla="*/ 350 w 351"/>
              <a:gd name="T65" fmla="*/ 251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1" h="503">
                <a:moveTo>
                  <a:pt x="350" y="251"/>
                </a:moveTo>
                <a:lnTo>
                  <a:pt x="347" y="200"/>
                </a:lnTo>
                <a:lnTo>
                  <a:pt x="336" y="153"/>
                </a:lnTo>
                <a:lnTo>
                  <a:pt x="320" y="111"/>
                </a:lnTo>
                <a:lnTo>
                  <a:pt x="299" y="74"/>
                </a:lnTo>
                <a:lnTo>
                  <a:pt x="272" y="43"/>
                </a:lnTo>
                <a:lnTo>
                  <a:pt x="243" y="20"/>
                </a:lnTo>
                <a:lnTo>
                  <a:pt x="210" y="5"/>
                </a:lnTo>
                <a:lnTo>
                  <a:pt x="175" y="0"/>
                </a:lnTo>
                <a:lnTo>
                  <a:pt x="140" y="5"/>
                </a:lnTo>
                <a:lnTo>
                  <a:pt x="107" y="20"/>
                </a:lnTo>
                <a:lnTo>
                  <a:pt x="77" y="43"/>
                </a:lnTo>
                <a:lnTo>
                  <a:pt x="51" y="74"/>
                </a:lnTo>
                <a:lnTo>
                  <a:pt x="30" y="111"/>
                </a:lnTo>
                <a:lnTo>
                  <a:pt x="13" y="153"/>
                </a:lnTo>
                <a:lnTo>
                  <a:pt x="3" y="200"/>
                </a:lnTo>
                <a:lnTo>
                  <a:pt x="0" y="251"/>
                </a:lnTo>
                <a:lnTo>
                  <a:pt x="3" y="301"/>
                </a:lnTo>
                <a:lnTo>
                  <a:pt x="13" y="348"/>
                </a:lnTo>
                <a:lnTo>
                  <a:pt x="30" y="391"/>
                </a:lnTo>
                <a:lnTo>
                  <a:pt x="51" y="428"/>
                </a:lnTo>
                <a:lnTo>
                  <a:pt x="77" y="459"/>
                </a:lnTo>
                <a:lnTo>
                  <a:pt x="107" y="482"/>
                </a:lnTo>
                <a:lnTo>
                  <a:pt x="140" y="496"/>
                </a:lnTo>
                <a:lnTo>
                  <a:pt x="175" y="502"/>
                </a:lnTo>
                <a:lnTo>
                  <a:pt x="210" y="496"/>
                </a:lnTo>
                <a:lnTo>
                  <a:pt x="243" y="482"/>
                </a:lnTo>
                <a:lnTo>
                  <a:pt x="272" y="459"/>
                </a:lnTo>
                <a:lnTo>
                  <a:pt x="299" y="428"/>
                </a:lnTo>
                <a:lnTo>
                  <a:pt x="320" y="391"/>
                </a:lnTo>
                <a:lnTo>
                  <a:pt x="336" y="348"/>
                </a:lnTo>
                <a:lnTo>
                  <a:pt x="347" y="301"/>
                </a:lnTo>
                <a:lnTo>
                  <a:pt x="350" y="251"/>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43" name="Freeform 59"/>
          <p:cNvSpPr>
            <a:spLocks/>
          </p:cNvSpPr>
          <p:nvPr/>
        </p:nvSpPr>
        <p:spPr bwMode="auto">
          <a:xfrm>
            <a:off x="2643188" y="4119563"/>
            <a:ext cx="465137" cy="798512"/>
          </a:xfrm>
          <a:custGeom>
            <a:avLst/>
            <a:gdLst>
              <a:gd name="T0" fmla="*/ 317 w 318"/>
              <a:gd name="T1" fmla="*/ 251 h 503"/>
              <a:gd name="T2" fmla="*/ 313 w 318"/>
              <a:gd name="T3" fmla="*/ 200 h 503"/>
              <a:gd name="T4" fmla="*/ 304 w 318"/>
              <a:gd name="T5" fmla="*/ 153 h 503"/>
              <a:gd name="T6" fmla="*/ 290 w 318"/>
              <a:gd name="T7" fmla="*/ 111 h 503"/>
              <a:gd name="T8" fmla="*/ 270 w 318"/>
              <a:gd name="T9" fmla="*/ 74 h 503"/>
              <a:gd name="T10" fmla="*/ 247 w 318"/>
              <a:gd name="T11" fmla="*/ 43 h 503"/>
              <a:gd name="T12" fmla="*/ 220 w 318"/>
              <a:gd name="T13" fmla="*/ 20 h 503"/>
              <a:gd name="T14" fmla="*/ 190 w 318"/>
              <a:gd name="T15" fmla="*/ 5 h 503"/>
              <a:gd name="T16" fmla="*/ 158 w 318"/>
              <a:gd name="T17" fmla="*/ 0 h 503"/>
              <a:gd name="T18" fmla="*/ 126 w 318"/>
              <a:gd name="T19" fmla="*/ 5 h 503"/>
              <a:gd name="T20" fmla="*/ 97 w 318"/>
              <a:gd name="T21" fmla="*/ 20 h 503"/>
              <a:gd name="T22" fmla="*/ 69 w 318"/>
              <a:gd name="T23" fmla="*/ 43 h 503"/>
              <a:gd name="T24" fmla="*/ 46 w 318"/>
              <a:gd name="T25" fmla="*/ 74 h 503"/>
              <a:gd name="T26" fmla="*/ 27 w 318"/>
              <a:gd name="T27" fmla="*/ 111 h 503"/>
              <a:gd name="T28" fmla="*/ 12 w 318"/>
              <a:gd name="T29" fmla="*/ 153 h 503"/>
              <a:gd name="T30" fmla="*/ 3 w 318"/>
              <a:gd name="T31" fmla="*/ 200 h 503"/>
              <a:gd name="T32" fmla="*/ 0 w 318"/>
              <a:gd name="T33" fmla="*/ 251 h 503"/>
              <a:gd name="T34" fmla="*/ 3 w 318"/>
              <a:gd name="T35" fmla="*/ 301 h 503"/>
              <a:gd name="T36" fmla="*/ 12 w 318"/>
              <a:gd name="T37" fmla="*/ 348 h 503"/>
              <a:gd name="T38" fmla="*/ 27 w 318"/>
              <a:gd name="T39" fmla="*/ 391 h 503"/>
              <a:gd name="T40" fmla="*/ 46 w 318"/>
              <a:gd name="T41" fmla="*/ 428 h 503"/>
              <a:gd name="T42" fmla="*/ 69 w 318"/>
              <a:gd name="T43" fmla="*/ 459 h 503"/>
              <a:gd name="T44" fmla="*/ 97 w 318"/>
              <a:gd name="T45" fmla="*/ 482 h 503"/>
              <a:gd name="T46" fmla="*/ 126 w 318"/>
              <a:gd name="T47" fmla="*/ 496 h 503"/>
              <a:gd name="T48" fmla="*/ 158 w 318"/>
              <a:gd name="T49" fmla="*/ 502 h 503"/>
              <a:gd name="T50" fmla="*/ 190 w 318"/>
              <a:gd name="T51" fmla="*/ 496 h 503"/>
              <a:gd name="T52" fmla="*/ 220 w 318"/>
              <a:gd name="T53" fmla="*/ 482 h 503"/>
              <a:gd name="T54" fmla="*/ 247 w 318"/>
              <a:gd name="T55" fmla="*/ 459 h 503"/>
              <a:gd name="T56" fmla="*/ 270 w 318"/>
              <a:gd name="T57" fmla="*/ 428 h 503"/>
              <a:gd name="T58" fmla="*/ 290 w 318"/>
              <a:gd name="T59" fmla="*/ 391 h 503"/>
              <a:gd name="T60" fmla="*/ 304 w 318"/>
              <a:gd name="T61" fmla="*/ 348 h 503"/>
              <a:gd name="T62" fmla="*/ 313 w 318"/>
              <a:gd name="T63" fmla="*/ 301 h 503"/>
              <a:gd name="T64" fmla="*/ 317 w 318"/>
              <a:gd name="T65" fmla="*/ 251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18" h="503">
                <a:moveTo>
                  <a:pt x="317" y="251"/>
                </a:moveTo>
                <a:lnTo>
                  <a:pt x="313" y="200"/>
                </a:lnTo>
                <a:lnTo>
                  <a:pt x="304" y="153"/>
                </a:lnTo>
                <a:lnTo>
                  <a:pt x="290" y="111"/>
                </a:lnTo>
                <a:lnTo>
                  <a:pt x="270" y="74"/>
                </a:lnTo>
                <a:lnTo>
                  <a:pt x="247" y="43"/>
                </a:lnTo>
                <a:lnTo>
                  <a:pt x="220" y="20"/>
                </a:lnTo>
                <a:lnTo>
                  <a:pt x="190" y="5"/>
                </a:lnTo>
                <a:lnTo>
                  <a:pt x="158" y="0"/>
                </a:lnTo>
                <a:lnTo>
                  <a:pt x="126" y="5"/>
                </a:lnTo>
                <a:lnTo>
                  <a:pt x="97" y="20"/>
                </a:lnTo>
                <a:lnTo>
                  <a:pt x="69" y="43"/>
                </a:lnTo>
                <a:lnTo>
                  <a:pt x="46" y="74"/>
                </a:lnTo>
                <a:lnTo>
                  <a:pt x="27" y="111"/>
                </a:lnTo>
                <a:lnTo>
                  <a:pt x="12" y="153"/>
                </a:lnTo>
                <a:lnTo>
                  <a:pt x="3" y="200"/>
                </a:lnTo>
                <a:lnTo>
                  <a:pt x="0" y="251"/>
                </a:lnTo>
                <a:lnTo>
                  <a:pt x="3" y="301"/>
                </a:lnTo>
                <a:lnTo>
                  <a:pt x="12" y="348"/>
                </a:lnTo>
                <a:lnTo>
                  <a:pt x="27" y="391"/>
                </a:lnTo>
                <a:lnTo>
                  <a:pt x="46" y="428"/>
                </a:lnTo>
                <a:lnTo>
                  <a:pt x="69" y="459"/>
                </a:lnTo>
                <a:lnTo>
                  <a:pt x="97" y="482"/>
                </a:lnTo>
                <a:lnTo>
                  <a:pt x="126" y="496"/>
                </a:lnTo>
                <a:lnTo>
                  <a:pt x="158" y="502"/>
                </a:lnTo>
                <a:lnTo>
                  <a:pt x="190" y="496"/>
                </a:lnTo>
                <a:lnTo>
                  <a:pt x="220" y="482"/>
                </a:lnTo>
                <a:lnTo>
                  <a:pt x="247" y="459"/>
                </a:lnTo>
                <a:lnTo>
                  <a:pt x="270" y="428"/>
                </a:lnTo>
                <a:lnTo>
                  <a:pt x="290" y="391"/>
                </a:lnTo>
                <a:lnTo>
                  <a:pt x="304" y="348"/>
                </a:lnTo>
                <a:lnTo>
                  <a:pt x="313" y="301"/>
                </a:lnTo>
                <a:lnTo>
                  <a:pt x="317" y="251"/>
                </a:lnTo>
              </a:path>
            </a:pathLst>
          </a:custGeom>
          <a:solidFill>
            <a:srgbClr val="FFFFF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44" name="Freeform 60"/>
          <p:cNvSpPr>
            <a:spLocks/>
          </p:cNvSpPr>
          <p:nvPr/>
        </p:nvSpPr>
        <p:spPr bwMode="auto">
          <a:xfrm>
            <a:off x="4997450" y="2528888"/>
            <a:ext cx="85725" cy="3103562"/>
          </a:xfrm>
          <a:custGeom>
            <a:avLst/>
            <a:gdLst>
              <a:gd name="T0" fmla="*/ 0 w 59"/>
              <a:gd name="T1" fmla="*/ 1954 h 1955"/>
              <a:gd name="T2" fmla="*/ 58 w 59"/>
              <a:gd name="T3" fmla="*/ 1898 h 1955"/>
              <a:gd name="T4" fmla="*/ 58 w 59"/>
              <a:gd name="T5" fmla="*/ 0 h 1955"/>
              <a:gd name="T6" fmla="*/ 0 w 59"/>
              <a:gd name="T7" fmla="*/ 0 h 1955"/>
              <a:gd name="T8" fmla="*/ 0 w 59"/>
              <a:gd name="T9" fmla="*/ 1954 h 1955"/>
            </a:gdLst>
            <a:ahLst/>
            <a:cxnLst>
              <a:cxn ang="0">
                <a:pos x="T0" y="T1"/>
              </a:cxn>
              <a:cxn ang="0">
                <a:pos x="T2" y="T3"/>
              </a:cxn>
              <a:cxn ang="0">
                <a:pos x="T4" y="T5"/>
              </a:cxn>
              <a:cxn ang="0">
                <a:pos x="T6" y="T7"/>
              </a:cxn>
              <a:cxn ang="0">
                <a:pos x="T8" y="T9"/>
              </a:cxn>
            </a:cxnLst>
            <a:rect l="0" t="0" r="r" b="b"/>
            <a:pathLst>
              <a:path w="59" h="1955">
                <a:moveTo>
                  <a:pt x="0" y="1954"/>
                </a:moveTo>
                <a:lnTo>
                  <a:pt x="58" y="1898"/>
                </a:lnTo>
                <a:lnTo>
                  <a:pt x="58" y="0"/>
                </a:lnTo>
                <a:lnTo>
                  <a:pt x="0" y="0"/>
                </a:lnTo>
                <a:lnTo>
                  <a:pt x="0" y="1954"/>
                </a:lnTo>
              </a:path>
            </a:pathLst>
          </a:custGeom>
          <a:solidFill>
            <a:srgbClr val="DFDFD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45" name="Freeform 61"/>
          <p:cNvSpPr>
            <a:spLocks/>
          </p:cNvSpPr>
          <p:nvPr/>
        </p:nvSpPr>
        <p:spPr bwMode="auto">
          <a:xfrm>
            <a:off x="4048125" y="2792413"/>
            <a:ext cx="515938" cy="798512"/>
          </a:xfrm>
          <a:custGeom>
            <a:avLst/>
            <a:gdLst>
              <a:gd name="T0" fmla="*/ 351 w 352"/>
              <a:gd name="T1" fmla="*/ 251 h 503"/>
              <a:gd name="T2" fmla="*/ 347 w 352"/>
              <a:gd name="T3" fmla="*/ 200 h 503"/>
              <a:gd name="T4" fmla="*/ 337 w 352"/>
              <a:gd name="T5" fmla="*/ 153 h 503"/>
              <a:gd name="T6" fmla="*/ 321 w 352"/>
              <a:gd name="T7" fmla="*/ 111 h 503"/>
              <a:gd name="T8" fmla="*/ 300 w 352"/>
              <a:gd name="T9" fmla="*/ 74 h 503"/>
              <a:gd name="T10" fmla="*/ 273 w 352"/>
              <a:gd name="T11" fmla="*/ 43 h 503"/>
              <a:gd name="T12" fmla="*/ 244 w 352"/>
              <a:gd name="T13" fmla="*/ 20 h 503"/>
              <a:gd name="T14" fmla="*/ 211 w 352"/>
              <a:gd name="T15" fmla="*/ 5 h 503"/>
              <a:gd name="T16" fmla="*/ 176 w 352"/>
              <a:gd name="T17" fmla="*/ 0 h 503"/>
              <a:gd name="T18" fmla="*/ 140 w 352"/>
              <a:gd name="T19" fmla="*/ 5 h 503"/>
              <a:gd name="T20" fmla="*/ 107 w 352"/>
              <a:gd name="T21" fmla="*/ 20 h 503"/>
              <a:gd name="T22" fmla="*/ 78 w 352"/>
              <a:gd name="T23" fmla="*/ 43 h 503"/>
              <a:gd name="T24" fmla="*/ 52 w 352"/>
              <a:gd name="T25" fmla="*/ 74 h 503"/>
              <a:gd name="T26" fmla="*/ 30 w 352"/>
              <a:gd name="T27" fmla="*/ 111 h 503"/>
              <a:gd name="T28" fmla="*/ 14 w 352"/>
              <a:gd name="T29" fmla="*/ 153 h 503"/>
              <a:gd name="T30" fmla="*/ 3 w 352"/>
              <a:gd name="T31" fmla="*/ 200 h 503"/>
              <a:gd name="T32" fmla="*/ 0 w 352"/>
              <a:gd name="T33" fmla="*/ 251 h 503"/>
              <a:gd name="T34" fmla="*/ 3 w 352"/>
              <a:gd name="T35" fmla="*/ 301 h 503"/>
              <a:gd name="T36" fmla="*/ 14 w 352"/>
              <a:gd name="T37" fmla="*/ 348 h 503"/>
              <a:gd name="T38" fmla="*/ 30 w 352"/>
              <a:gd name="T39" fmla="*/ 391 h 503"/>
              <a:gd name="T40" fmla="*/ 52 w 352"/>
              <a:gd name="T41" fmla="*/ 428 h 503"/>
              <a:gd name="T42" fmla="*/ 78 w 352"/>
              <a:gd name="T43" fmla="*/ 459 h 503"/>
              <a:gd name="T44" fmla="*/ 107 w 352"/>
              <a:gd name="T45" fmla="*/ 482 h 503"/>
              <a:gd name="T46" fmla="*/ 140 w 352"/>
              <a:gd name="T47" fmla="*/ 496 h 503"/>
              <a:gd name="T48" fmla="*/ 176 w 352"/>
              <a:gd name="T49" fmla="*/ 502 h 503"/>
              <a:gd name="T50" fmla="*/ 211 w 352"/>
              <a:gd name="T51" fmla="*/ 496 h 503"/>
              <a:gd name="T52" fmla="*/ 244 w 352"/>
              <a:gd name="T53" fmla="*/ 482 h 503"/>
              <a:gd name="T54" fmla="*/ 273 w 352"/>
              <a:gd name="T55" fmla="*/ 459 h 503"/>
              <a:gd name="T56" fmla="*/ 300 w 352"/>
              <a:gd name="T57" fmla="*/ 428 h 503"/>
              <a:gd name="T58" fmla="*/ 321 w 352"/>
              <a:gd name="T59" fmla="*/ 391 h 503"/>
              <a:gd name="T60" fmla="*/ 337 w 352"/>
              <a:gd name="T61" fmla="*/ 348 h 503"/>
              <a:gd name="T62" fmla="*/ 347 w 352"/>
              <a:gd name="T63" fmla="*/ 301 h 503"/>
              <a:gd name="T64" fmla="*/ 351 w 352"/>
              <a:gd name="T65" fmla="*/ 251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2" h="503">
                <a:moveTo>
                  <a:pt x="351" y="251"/>
                </a:moveTo>
                <a:lnTo>
                  <a:pt x="347" y="200"/>
                </a:lnTo>
                <a:lnTo>
                  <a:pt x="337" y="153"/>
                </a:lnTo>
                <a:lnTo>
                  <a:pt x="321" y="111"/>
                </a:lnTo>
                <a:lnTo>
                  <a:pt x="300" y="74"/>
                </a:lnTo>
                <a:lnTo>
                  <a:pt x="273" y="43"/>
                </a:lnTo>
                <a:lnTo>
                  <a:pt x="244" y="20"/>
                </a:lnTo>
                <a:lnTo>
                  <a:pt x="211" y="5"/>
                </a:lnTo>
                <a:lnTo>
                  <a:pt x="176" y="0"/>
                </a:lnTo>
                <a:lnTo>
                  <a:pt x="140" y="5"/>
                </a:lnTo>
                <a:lnTo>
                  <a:pt x="107" y="20"/>
                </a:lnTo>
                <a:lnTo>
                  <a:pt x="78" y="43"/>
                </a:lnTo>
                <a:lnTo>
                  <a:pt x="52" y="74"/>
                </a:lnTo>
                <a:lnTo>
                  <a:pt x="30" y="111"/>
                </a:lnTo>
                <a:lnTo>
                  <a:pt x="14" y="153"/>
                </a:lnTo>
                <a:lnTo>
                  <a:pt x="3" y="200"/>
                </a:lnTo>
                <a:lnTo>
                  <a:pt x="0" y="251"/>
                </a:lnTo>
                <a:lnTo>
                  <a:pt x="3" y="301"/>
                </a:lnTo>
                <a:lnTo>
                  <a:pt x="14" y="348"/>
                </a:lnTo>
                <a:lnTo>
                  <a:pt x="30" y="391"/>
                </a:lnTo>
                <a:lnTo>
                  <a:pt x="52" y="428"/>
                </a:lnTo>
                <a:lnTo>
                  <a:pt x="78" y="459"/>
                </a:lnTo>
                <a:lnTo>
                  <a:pt x="107" y="482"/>
                </a:lnTo>
                <a:lnTo>
                  <a:pt x="140" y="496"/>
                </a:lnTo>
                <a:lnTo>
                  <a:pt x="176" y="502"/>
                </a:lnTo>
                <a:lnTo>
                  <a:pt x="211" y="496"/>
                </a:lnTo>
                <a:lnTo>
                  <a:pt x="244" y="482"/>
                </a:lnTo>
                <a:lnTo>
                  <a:pt x="273" y="459"/>
                </a:lnTo>
                <a:lnTo>
                  <a:pt x="300" y="428"/>
                </a:lnTo>
                <a:lnTo>
                  <a:pt x="321" y="391"/>
                </a:lnTo>
                <a:lnTo>
                  <a:pt x="337" y="348"/>
                </a:lnTo>
                <a:lnTo>
                  <a:pt x="347" y="301"/>
                </a:lnTo>
                <a:lnTo>
                  <a:pt x="351" y="251"/>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46" name="Freeform 62"/>
          <p:cNvSpPr>
            <a:spLocks/>
          </p:cNvSpPr>
          <p:nvPr/>
        </p:nvSpPr>
        <p:spPr bwMode="auto">
          <a:xfrm>
            <a:off x="4048125" y="2792413"/>
            <a:ext cx="515938" cy="798512"/>
          </a:xfrm>
          <a:custGeom>
            <a:avLst/>
            <a:gdLst>
              <a:gd name="T0" fmla="*/ 351 w 352"/>
              <a:gd name="T1" fmla="*/ 251 h 503"/>
              <a:gd name="T2" fmla="*/ 347 w 352"/>
              <a:gd name="T3" fmla="*/ 200 h 503"/>
              <a:gd name="T4" fmla="*/ 337 w 352"/>
              <a:gd name="T5" fmla="*/ 153 h 503"/>
              <a:gd name="T6" fmla="*/ 321 w 352"/>
              <a:gd name="T7" fmla="*/ 111 h 503"/>
              <a:gd name="T8" fmla="*/ 300 w 352"/>
              <a:gd name="T9" fmla="*/ 74 h 503"/>
              <a:gd name="T10" fmla="*/ 273 w 352"/>
              <a:gd name="T11" fmla="*/ 43 h 503"/>
              <a:gd name="T12" fmla="*/ 244 w 352"/>
              <a:gd name="T13" fmla="*/ 20 h 503"/>
              <a:gd name="T14" fmla="*/ 211 w 352"/>
              <a:gd name="T15" fmla="*/ 5 h 503"/>
              <a:gd name="T16" fmla="*/ 176 w 352"/>
              <a:gd name="T17" fmla="*/ 0 h 503"/>
              <a:gd name="T18" fmla="*/ 140 w 352"/>
              <a:gd name="T19" fmla="*/ 5 h 503"/>
              <a:gd name="T20" fmla="*/ 107 w 352"/>
              <a:gd name="T21" fmla="*/ 20 h 503"/>
              <a:gd name="T22" fmla="*/ 78 w 352"/>
              <a:gd name="T23" fmla="*/ 43 h 503"/>
              <a:gd name="T24" fmla="*/ 52 w 352"/>
              <a:gd name="T25" fmla="*/ 74 h 503"/>
              <a:gd name="T26" fmla="*/ 30 w 352"/>
              <a:gd name="T27" fmla="*/ 111 h 503"/>
              <a:gd name="T28" fmla="*/ 14 w 352"/>
              <a:gd name="T29" fmla="*/ 153 h 503"/>
              <a:gd name="T30" fmla="*/ 3 w 352"/>
              <a:gd name="T31" fmla="*/ 200 h 503"/>
              <a:gd name="T32" fmla="*/ 0 w 352"/>
              <a:gd name="T33" fmla="*/ 251 h 503"/>
              <a:gd name="T34" fmla="*/ 3 w 352"/>
              <a:gd name="T35" fmla="*/ 301 h 503"/>
              <a:gd name="T36" fmla="*/ 14 w 352"/>
              <a:gd name="T37" fmla="*/ 348 h 503"/>
              <a:gd name="T38" fmla="*/ 30 w 352"/>
              <a:gd name="T39" fmla="*/ 391 h 503"/>
              <a:gd name="T40" fmla="*/ 52 w 352"/>
              <a:gd name="T41" fmla="*/ 428 h 503"/>
              <a:gd name="T42" fmla="*/ 78 w 352"/>
              <a:gd name="T43" fmla="*/ 459 h 503"/>
              <a:gd name="T44" fmla="*/ 107 w 352"/>
              <a:gd name="T45" fmla="*/ 482 h 503"/>
              <a:gd name="T46" fmla="*/ 140 w 352"/>
              <a:gd name="T47" fmla="*/ 496 h 503"/>
              <a:gd name="T48" fmla="*/ 176 w 352"/>
              <a:gd name="T49" fmla="*/ 502 h 503"/>
              <a:gd name="T50" fmla="*/ 211 w 352"/>
              <a:gd name="T51" fmla="*/ 496 h 503"/>
              <a:gd name="T52" fmla="*/ 244 w 352"/>
              <a:gd name="T53" fmla="*/ 482 h 503"/>
              <a:gd name="T54" fmla="*/ 273 w 352"/>
              <a:gd name="T55" fmla="*/ 459 h 503"/>
              <a:gd name="T56" fmla="*/ 300 w 352"/>
              <a:gd name="T57" fmla="*/ 428 h 503"/>
              <a:gd name="T58" fmla="*/ 321 w 352"/>
              <a:gd name="T59" fmla="*/ 391 h 503"/>
              <a:gd name="T60" fmla="*/ 337 w 352"/>
              <a:gd name="T61" fmla="*/ 348 h 503"/>
              <a:gd name="T62" fmla="*/ 347 w 352"/>
              <a:gd name="T63" fmla="*/ 301 h 503"/>
              <a:gd name="T64" fmla="*/ 351 w 352"/>
              <a:gd name="T65" fmla="*/ 251 h 503"/>
              <a:gd name="T66" fmla="*/ 351 w 352"/>
              <a:gd name="T67" fmla="*/ 251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52" h="503">
                <a:moveTo>
                  <a:pt x="351" y="251"/>
                </a:moveTo>
                <a:lnTo>
                  <a:pt x="347" y="200"/>
                </a:lnTo>
                <a:lnTo>
                  <a:pt x="337" y="153"/>
                </a:lnTo>
                <a:lnTo>
                  <a:pt x="321" y="111"/>
                </a:lnTo>
                <a:lnTo>
                  <a:pt x="300" y="74"/>
                </a:lnTo>
                <a:lnTo>
                  <a:pt x="273" y="43"/>
                </a:lnTo>
                <a:lnTo>
                  <a:pt x="244" y="20"/>
                </a:lnTo>
                <a:lnTo>
                  <a:pt x="211" y="5"/>
                </a:lnTo>
                <a:lnTo>
                  <a:pt x="176" y="0"/>
                </a:lnTo>
                <a:lnTo>
                  <a:pt x="140" y="5"/>
                </a:lnTo>
                <a:lnTo>
                  <a:pt x="107" y="20"/>
                </a:lnTo>
                <a:lnTo>
                  <a:pt x="78" y="43"/>
                </a:lnTo>
                <a:lnTo>
                  <a:pt x="52" y="74"/>
                </a:lnTo>
                <a:lnTo>
                  <a:pt x="30" y="111"/>
                </a:lnTo>
                <a:lnTo>
                  <a:pt x="14" y="153"/>
                </a:lnTo>
                <a:lnTo>
                  <a:pt x="3" y="200"/>
                </a:lnTo>
                <a:lnTo>
                  <a:pt x="0" y="251"/>
                </a:lnTo>
                <a:lnTo>
                  <a:pt x="3" y="301"/>
                </a:lnTo>
                <a:lnTo>
                  <a:pt x="14" y="348"/>
                </a:lnTo>
                <a:lnTo>
                  <a:pt x="30" y="391"/>
                </a:lnTo>
                <a:lnTo>
                  <a:pt x="52" y="428"/>
                </a:lnTo>
                <a:lnTo>
                  <a:pt x="78" y="459"/>
                </a:lnTo>
                <a:lnTo>
                  <a:pt x="107" y="482"/>
                </a:lnTo>
                <a:lnTo>
                  <a:pt x="140" y="496"/>
                </a:lnTo>
                <a:lnTo>
                  <a:pt x="176" y="502"/>
                </a:lnTo>
                <a:lnTo>
                  <a:pt x="211" y="496"/>
                </a:lnTo>
                <a:lnTo>
                  <a:pt x="244" y="482"/>
                </a:lnTo>
                <a:lnTo>
                  <a:pt x="273" y="459"/>
                </a:lnTo>
                <a:lnTo>
                  <a:pt x="300" y="428"/>
                </a:lnTo>
                <a:lnTo>
                  <a:pt x="321" y="391"/>
                </a:lnTo>
                <a:lnTo>
                  <a:pt x="337" y="348"/>
                </a:lnTo>
                <a:lnTo>
                  <a:pt x="347" y="301"/>
                </a:lnTo>
                <a:lnTo>
                  <a:pt x="351" y="251"/>
                </a:lnTo>
                <a:lnTo>
                  <a:pt x="351" y="25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47" name="Freeform 63"/>
          <p:cNvSpPr>
            <a:spLocks/>
          </p:cNvSpPr>
          <p:nvPr/>
        </p:nvSpPr>
        <p:spPr bwMode="auto">
          <a:xfrm>
            <a:off x="4098925" y="2792413"/>
            <a:ext cx="465138" cy="798512"/>
          </a:xfrm>
          <a:custGeom>
            <a:avLst/>
            <a:gdLst>
              <a:gd name="T0" fmla="*/ 317 w 318"/>
              <a:gd name="T1" fmla="*/ 251 h 503"/>
              <a:gd name="T2" fmla="*/ 313 w 318"/>
              <a:gd name="T3" fmla="*/ 200 h 503"/>
              <a:gd name="T4" fmla="*/ 304 w 318"/>
              <a:gd name="T5" fmla="*/ 153 h 503"/>
              <a:gd name="T6" fmla="*/ 289 w 318"/>
              <a:gd name="T7" fmla="*/ 111 h 503"/>
              <a:gd name="T8" fmla="*/ 270 w 318"/>
              <a:gd name="T9" fmla="*/ 74 h 503"/>
              <a:gd name="T10" fmla="*/ 247 w 318"/>
              <a:gd name="T11" fmla="*/ 43 h 503"/>
              <a:gd name="T12" fmla="*/ 220 w 318"/>
              <a:gd name="T13" fmla="*/ 20 h 503"/>
              <a:gd name="T14" fmla="*/ 190 w 318"/>
              <a:gd name="T15" fmla="*/ 5 h 503"/>
              <a:gd name="T16" fmla="*/ 158 w 318"/>
              <a:gd name="T17" fmla="*/ 0 h 503"/>
              <a:gd name="T18" fmla="*/ 126 w 318"/>
              <a:gd name="T19" fmla="*/ 5 h 503"/>
              <a:gd name="T20" fmla="*/ 96 w 318"/>
              <a:gd name="T21" fmla="*/ 20 h 503"/>
              <a:gd name="T22" fmla="*/ 69 w 318"/>
              <a:gd name="T23" fmla="*/ 43 h 503"/>
              <a:gd name="T24" fmla="*/ 46 w 318"/>
              <a:gd name="T25" fmla="*/ 74 h 503"/>
              <a:gd name="T26" fmla="*/ 27 w 318"/>
              <a:gd name="T27" fmla="*/ 111 h 503"/>
              <a:gd name="T28" fmla="*/ 12 w 318"/>
              <a:gd name="T29" fmla="*/ 153 h 503"/>
              <a:gd name="T30" fmla="*/ 3 w 318"/>
              <a:gd name="T31" fmla="*/ 200 h 503"/>
              <a:gd name="T32" fmla="*/ 0 w 318"/>
              <a:gd name="T33" fmla="*/ 251 h 503"/>
              <a:gd name="T34" fmla="*/ 3 w 318"/>
              <a:gd name="T35" fmla="*/ 301 h 503"/>
              <a:gd name="T36" fmla="*/ 12 w 318"/>
              <a:gd name="T37" fmla="*/ 348 h 503"/>
              <a:gd name="T38" fmla="*/ 27 w 318"/>
              <a:gd name="T39" fmla="*/ 391 h 503"/>
              <a:gd name="T40" fmla="*/ 46 w 318"/>
              <a:gd name="T41" fmla="*/ 428 h 503"/>
              <a:gd name="T42" fmla="*/ 69 w 318"/>
              <a:gd name="T43" fmla="*/ 459 h 503"/>
              <a:gd name="T44" fmla="*/ 96 w 318"/>
              <a:gd name="T45" fmla="*/ 482 h 503"/>
              <a:gd name="T46" fmla="*/ 126 w 318"/>
              <a:gd name="T47" fmla="*/ 496 h 503"/>
              <a:gd name="T48" fmla="*/ 158 w 318"/>
              <a:gd name="T49" fmla="*/ 502 h 503"/>
              <a:gd name="T50" fmla="*/ 190 w 318"/>
              <a:gd name="T51" fmla="*/ 496 h 503"/>
              <a:gd name="T52" fmla="*/ 220 w 318"/>
              <a:gd name="T53" fmla="*/ 482 h 503"/>
              <a:gd name="T54" fmla="*/ 247 w 318"/>
              <a:gd name="T55" fmla="*/ 459 h 503"/>
              <a:gd name="T56" fmla="*/ 270 w 318"/>
              <a:gd name="T57" fmla="*/ 428 h 503"/>
              <a:gd name="T58" fmla="*/ 289 w 318"/>
              <a:gd name="T59" fmla="*/ 391 h 503"/>
              <a:gd name="T60" fmla="*/ 304 w 318"/>
              <a:gd name="T61" fmla="*/ 348 h 503"/>
              <a:gd name="T62" fmla="*/ 313 w 318"/>
              <a:gd name="T63" fmla="*/ 301 h 503"/>
              <a:gd name="T64" fmla="*/ 317 w 318"/>
              <a:gd name="T65" fmla="*/ 251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18" h="503">
                <a:moveTo>
                  <a:pt x="317" y="251"/>
                </a:moveTo>
                <a:lnTo>
                  <a:pt x="313" y="200"/>
                </a:lnTo>
                <a:lnTo>
                  <a:pt x="304" y="153"/>
                </a:lnTo>
                <a:lnTo>
                  <a:pt x="289" y="111"/>
                </a:lnTo>
                <a:lnTo>
                  <a:pt x="270" y="74"/>
                </a:lnTo>
                <a:lnTo>
                  <a:pt x="247" y="43"/>
                </a:lnTo>
                <a:lnTo>
                  <a:pt x="220" y="20"/>
                </a:lnTo>
                <a:lnTo>
                  <a:pt x="190" y="5"/>
                </a:lnTo>
                <a:lnTo>
                  <a:pt x="158" y="0"/>
                </a:lnTo>
                <a:lnTo>
                  <a:pt x="126" y="5"/>
                </a:lnTo>
                <a:lnTo>
                  <a:pt x="96" y="20"/>
                </a:lnTo>
                <a:lnTo>
                  <a:pt x="69" y="43"/>
                </a:lnTo>
                <a:lnTo>
                  <a:pt x="46" y="74"/>
                </a:lnTo>
                <a:lnTo>
                  <a:pt x="27" y="111"/>
                </a:lnTo>
                <a:lnTo>
                  <a:pt x="12" y="153"/>
                </a:lnTo>
                <a:lnTo>
                  <a:pt x="3" y="200"/>
                </a:lnTo>
                <a:lnTo>
                  <a:pt x="0" y="251"/>
                </a:lnTo>
                <a:lnTo>
                  <a:pt x="3" y="301"/>
                </a:lnTo>
                <a:lnTo>
                  <a:pt x="12" y="348"/>
                </a:lnTo>
                <a:lnTo>
                  <a:pt x="27" y="391"/>
                </a:lnTo>
                <a:lnTo>
                  <a:pt x="46" y="428"/>
                </a:lnTo>
                <a:lnTo>
                  <a:pt x="69" y="459"/>
                </a:lnTo>
                <a:lnTo>
                  <a:pt x="96" y="482"/>
                </a:lnTo>
                <a:lnTo>
                  <a:pt x="126" y="496"/>
                </a:lnTo>
                <a:lnTo>
                  <a:pt x="158" y="502"/>
                </a:lnTo>
                <a:lnTo>
                  <a:pt x="190" y="496"/>
                </a:lnTo>
                <a:lnTo>
                  <a:pt x="220" y="482"/>
                </a:lnTo>
                <a:lnTo>
                  <a:pt x="247" y="459"/>
                </a:lnTo>
                <a:lnTo>
                  <a:pt x="270" y="428"/>
                </a:lnTo>
                <a:lnTo>
                  <a:pt x="289" y="391"/>
                </a:lnTo>
                <a:lnTo>
                  <a:pt x="304" y="348"/>
                </a:lnTo>
                <a:lnTo>
                  <a:pt x="313" y="301"/>
                </a:lnTo>
                <a:lnTo>
                  <a:pt x="317" y="251"/>
                </a:lnTo>
              </a:path>
            </a:pathLst>
          </a:custGeom>
          <a:solidFill>
            <a:srgbClr val="FFFFA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48" name="Freeform 64"/>
          <p:cNvSpPr>
            <a:spLocks/>
          </p:cNvSpPr>
          <p:nvPr/>
        </p:nvSpPr>
        <p:spPr bwMode="auto">
          <a:xfrm>
            <a:off x="4098925" y="2792413"/>
            <a:ext cx="465138" cy="798512"/>
          </a:xfrm>
          <a:custGeom>
            <a:avLst/>
            <a:gdLst>
              <a:gd name="T0" fmla="*/ 317 w 318"/>
              <a:gd name="T1" fmla="*/ 251 h 503"/>
              <a:gd name="T2" fmla="*/ 313 w 318"/>
              <a:gd name="T3" fmla="*/ 200 h 503"/>
              <a:gd name="T4" fmla="*/ 304 w 318"/>
              <a:gd name="T5" fmla="*/ 153 h 503"/>
              <a:gd name="T6" fmla="*/ 289 w 318"/>
              <a:gd name="T7" fmla="*/ 111 h 503"/>
              <a:gd name="T8" fmla="*/ 270 w 318"/>
              <a:gd name="T9" fmla="*/ 74 h 503"/>
              <a:gd name="T10" fmla="*/ 247 w 318"/>
              <a:gd name="T11" fmla="*/ 43 h 503"/>
              <a:gd name="T12" fmla="*/ 220 w 318"/>
              <a:gd name="T13" fmla="*/ 20 h 503"/>
              <a:gd name="T14" fmla="*/ 190 w 318"/>
              <a:gd name="T15" fmla="*/ 5 h 503"/>
              <a:gd name="T16" fmla="*/ 158 w 318"/>
              <a:gd name="T17" fmla="*/ 0 h 503"/>
              <a:gd name="T18" fmla="*/ 126 w 318"/>
              <a:gd name="T19" fmla="*/ 5 h 503"/>
              <a:gd name="T20" fmla="*/ 96 w 318"/>
              <a:gd name="T21" fmla="*/ 20 h 503"/>
              <a:gd name="T22" fmla="*/ 69 w 318"/>
              <a:gd name="T23" fmla="*/ 43 h 503"/>
              <a:gd name="T24" fmla="*/ 46 w 318"/>
              <a:gd name="T25" fmla="*/ 74 h 503"/>
              <a:gd name="T26" fmla="*/ 27 w 318"/>
              <a:gd name="T27" fmla="*/ 111 h 503"/>
              <a:gd name="T28" fmla="*/ 12 w 318"/>
              <a:gd name="T29" fmla="*/ 153 h 503"/>
              <a:gd name="T30" fmla="*/ 3 w 318"/>
              <a:gd name="T31" fmla="*/ 200 h 503"/>
              <a:gd name="T32" fmla="*/ 0 w 318"/>
              <a:gd name="T33" fmla="*/ 251 h 503"/>
              <a:gd name="T34" fmla="*/ 3 w 318"/>
              <a:gd name="T35" fmla="*/ 301 h 503"/>
              <a:gd name="T36" fmla="*/ 12 w 318"/>
              <a:gd name="T37" fmla="*/ 348 h 503"/>
              <a:gd name="T38" fmla="*/ 27 w 318"/>
              <a:gd name="T39" fmla="*/ 391 h 503"/>
              <a:gd name="T40" fmla="*/ 46 w 318"/>
              <a:gd name="T41" fmla="*/ 428 h 503"/>
              <a:gd name="T42" fmla="*/ 69 w 318"/>
              <a:gd name="T43" fmla="*/ 459 h 503"/>
              <a:gd name="T44" fmla="*/ 96 w 318"/>
              <a:gd name="T45" fmla="*/ 482 h 503"/>
              <a:gd name="T46" fmla="*/ 126 w 318"/>
              <a:gd name="T47" fmla="*/ 496 h 503"/>
              <a:gd name="T48" fmla="*/ 158 w 318"/>
              <a:gd name="T49" fmla="*/ 502 h 503"/>
              <a:gd name="T50" fmla="*/ 190 w 318"/>
              <a:gd name="T51" fmla="*/ 496 h 503"/>
              <a:gd name="T52" fmla="*/ 220 w 318"/>
              <a:gd name="T53" fmla="*/ 482 h 503"/>
              <a:gd name="T54" fmla="*/ 247 w 318"/>
              <a:gd name="T55" fmla="*/ 459 h 503"/>
              <a:gd name="T56" fmla="*/ 270 w 318"/>
              <a:gd name="T57" fmla="*/ 428 h 503"/>
              <a:gd name="T58" fmla="*/ 289 w 318"/>
              <a:gd name="T59" fmla="*/ 391 h 503"/>
              <a:gd name="T60" fmla="*/ 304 w 318"/>
              <a:gd name="T61" fmla="*/ 348 h 503"/>
              <a:gd name="T62" fmla="*/ 313 w 318"/>
              <a:gd name="T63" fmla="*/ 301 h 503"/>
              <a:gd name="T64" fmla="*/ 317 w 318"/>
              <a:gd name="T65" fmla="*/ 251 h 503"/>
              <a:gd name="T66" fmla="*/ 317 w 318"/>
              <a:gd name="T67" fmla="*/ 251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18" h="503">
                <a:moveTo>
                  <a:pt x="317" y="251"/>
                </a:moveTo>
                <a:lnTo>
                  <a:pt x="313" y="200"/>
                </a:lnTo>
                <a:lnTo>
                  <a:pt x="304" y="153"/>
                </a:lnTo>
                <a:lnTo>
                  <a:pt x="289" y="111"/>
                </a:lnTo>
                <a:lnTo>
                  <a:pt x="270" y="74"/>
                </a:lnTo>
                <a:lnTo>
                  <a:pt x="247" y="43"/>
                </a:lnTo>
                <a:lnTo>
                  <a:pt x="220" y="20"/>
                </a:lnTo>
                <a:lnTo>
                  <a:pt x="190" y="5"/>
                </a:lnTo>
                <a:lnTo>
                  <a:pt x="158" y="0"/>
                </a:lnTo>
                <a:lnTo>
                  <a:pt x="126" y="5"/>
                </a:lnTo>
                <a:lnTo>
                  <a:pt x="96" y="20"/>
                </a:lnTo>
                <a:lnTo>
                  <a:pt x="69" y="43"/>
                </a:lnTo>
                <a:lnTo>
                  <a:pt x="46" y="74"/>
                </a:lnTo>
                <a:lnTo>
                  <a:pt x="27" y="111"/>
                </a:lnTo>
                <a:lnTo>
                  <a:pt x="12" y="153"/>
                </a:lnTo>
                <a:lnTo>
                  <a:pt x="3" y="200"/>
                </a:lnTo>
                <a:lnTo>
                  <a:pt x="0" y="251"/>
                </a:lnTo>
                <a:lnTo>
                  <a:pt x="3" y="301"/>
                </a:lnTo>
                <a:lnTo>
                  <a:pt x="12" y="348"/>
                </a:lnTo>
                <a:lnTo>
                  <a:pt x="27" y="391"/>
                </a:lnTo>
                <a:lnTo>
                  <a:pt x="46" y="428"/>
                </a:lnTo>
                <a:lnTo>
                  <a:pt x="69" y="459"/>
                </a:lnTo>
                <a:lnTo>
                  <a:pt x="96" y="482"/>
                </a:lnTo>
                <a:lnTo>
                  <a:pt x="126" y="496"/>
                </a:lnTo>
                <a:lnTo>
                  <a:pt x="158" y="502"/>
                </a:lnTo>
                <a:lnTo>
                  <a:pt x="190" y="496"/>
                </a:lnTo>
                <a:lnTo>
                  <a:pt x="220" y="482"/>
                </a:lnTo>
                <a:lnTo>
                  <a:pt x="247" y="459"/>
                </a:lnTo>
                <a:lnTo>
                  <a:pt x="270" y="428"/>
                </a:lnTo>
                <a:lnTo>
                  <a:pt x="289" y="391"/>
                </a:lnTo>
                <a:lnTo>
                  <a:pt x="304" y="348"/>
                </a:lnTo>
                <a:lnTo>
                  <a:pt x="313" y="301"/>
                </a:lnTo>
                <a:lnTo>
                  <a:pt x="317" y="251"/>
                </a:lnTo>
                <a:lnTo>
                  <a:pt x="317" y="25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49" name="Freeform 65"/>
          <p:cNvSpPr>
            <a:spLocks/>
          </p:cNvSpPr>
          <p:nvPr/>
        </p:nvSpPr>
        <p:spPr bwMode="auto">
          <a:xfrm>
            <a:off x="4511675" y="2938463"/>
            <a:ext cx="36513" cy="61912"/>
          </a:xfrm>
          <a:custGeom>
            <a:avLst/>
            <a:gdLst>
              <a:gd name="T0" fmla="*/ 0 w 25"/>
              <a:gd name="T1" fmla="*/ 0 h 39"/>
              <a:gd name="T2" fmla="*/ 3 w 25"/>
              <a:gd name="T3" fmla="*/ 8 h 39"/>
              <a:gd name="T4" fmla="*/ 11 w 25"/>
              <a:gd name="T5" fmla="*/ 24 h 39"/>
              <a:gd name="T6" fmla="*/ 14 w 25"/>
              <a:gd name="T7" fmla="*/ 33 h 39"/>
              <a:gd name="T8" fmla="*/ 17 w 25"/>
              <a:gd name="T9" fmla="*/ 38 h 39"/>
              <a:gd name="T10" fmla="*/ 24 w 25"/>
              <a:gd name="T11" fmla="*/ 31 h 39"/>
              <a:gd name="T12" fmla="*/ 7 w 25"/>
              <a:gd name="T13" fmla="*/ 7 h 39"/>
              <a:gd name="T14" fmla="*/ 0 w 25"/>
              <a:gd name="T15" fmla="*/ 0 h 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 h="39">
                <a:moveTo>
                  <a:pt x="0" y="0"/>
                </a:moveTo>
                <a:lnTo>
                  <a:pt x="3" y="8"/>
                </a:lnTo>
                <a:lnTo>
                  <a:pt x="11" y="24"/>
                </a:lnTo>
                <a:lnTo>
                  <a:pt x="14" y="33"/>
                </a:lnTo>
                <a:lnTo>
                  <a:pt x="17" y="38"/>
                </a:lnTo>
                <a:lnTo>
                  <a:pt x="24" y="31"/>
                </a:lnTo>
                <a:lnTo>
                  <a:pt x="7" y="7"/>
                </a:lnTo>
                <a:lnTo>
                  <a:pt x="0" y="0"/>
                </a:lnTo>
              </a:path>
            </a:pathLst>
          </a:custGeom>
          <a:solidFill>
            <a:srgbClr val="FFFFAF"/>
          </a:solidFill>
          <a:ln w="12700" cap="rnd" cmpd="sng">
            <a:solidFill>
              <a:srgbClr val="FFFFAF"/>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50" name="Freeform 66"/>
          <p:cNvSpPr>
            <a:spLocks/>
          </p:cNvSpPr>
          <p:nvPr/>
        </p:nvSpPr>
        <p:spPr bwMode="auto">
          <a:xfrm>
            <a:off x="5265738" y="2335213"/>
            <a:ext cx="46037" cy="76200"/>
          </a:xfrm>
          <a:custGeom>
            <a:avLst/>
            <a:gdLst>
              <a:gd name="T0" fmla="*/ 0 w 32"/>
              <a:gd name="T1" fmla="*/ 0 h 48"/>
              <a:gd name="T2" fmla="*/ 5 w 32"/>
              <a:gd name="T3" fmla="*/ 10 h 48"/>
              <a:gd name="T4" fmla="*/ 15 w 32"/>
              <a:gd name="T5" fmla="*/ 30 h 48"/>
              <a:gd name="T6" fmla="*/ 19 w 32"/>
              <a:gd name="T7" fmla="*/ 42 h 48"/>
              <a:gd name="T8" fmla="*/ 22 w 32"/>
              <a:gd name="T9" fmla="*/ 47 h 48"/>
              <a:gd name="T10" fmla="*/ 31 w 32"/>
              <a:gd name="T11" fmla="*/ 38 h 48"/>
              <a:gd name="T12" fmla="*/ 9 w 32"/>
              <a:gd name="T13" fmla="*/ 9 h 48"/>
              <a:gd name="T14" fmla="*/ 1 w 32"/>
              <a:gd name="T15" fmla="*/ 0 h 48"/>
              <a:gd name="T16" fmla="*/ 0 w 32"/>
              <a:gd name="T17"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48">
                <a:moveTo>
                  <a:pt x="0" y="0"/>
                </a:moveTo>
                <a:lnTo>
                  <a:pt x="5" y="10"/>
                </a:lnTo>
                <a:lnTo>
                  <a:pt x="15" y="30"/>
                </a:lnTo>
                <a:lnTo>
                  <a:pt x="19" y="42"/>
                </a:lnTo>
                <a:lnTo>
                  <a:pt x="22" y="47"/>
                </a:lnTo>
                <a:lnTo>
                  <a:pt x="31" y="38"/>
                </a:lnTo>
                <a:lnTo>
                  <a:pt x="9" y="9"/>
                </a:lnTo>
                <a:lnTo>
                  <a:pt x="1" y="0"/>
                </a:lnTo>
                <a:lnTo>
                  <a:pt x="0" y="0"/>
                </a:lnTo>
              </a:path>
            </a:pathLst>
          </a:custGeom>
          <a:solidFill>
            <a:srgbClr val="FFFFA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51" name="Line 67"/>
          <p:cNvSpPr>
            <a:spLocks noChangeShapeType="1"/>
          </p:cNvSpPr>
          <p:nvPr/>
        </p:nvSpPr>
        <p:spPr bwMode="auto">
          <a:xfrm flipV="1">
            <a:off x="5735638" y="1857375"/>
            <a:ext cx="174625" cy="141288"/>
          </a:xfrm>
          <a:prstGeom prst="line">
            <a:avLst/>
          </a:prstGeom>
          <a:noFill/>
          <a:ln w="508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52" name="Freeform 68"/>
          <p:cNvSpPr>
            <a:spLocks/>
          </p:cNvSpPr>
          <p:nvPr/>
        </p:nvSpPr>
        <p:spPr bwMode="auto">
          <a:xfrm>
            <a:off x="5903913" y="1806575"/>
            <a:ext cx="60325" cy="77788"/>
          </a:xfrm>
          <a:custGeom>
            <a:avLst/>
            <a:gdLst>
              <a:gd name="T0" fmla="*/ 0 w 41"/>
              <a:gd name="T1" fmla="*/ 0 h 49"/>
              <a:gd name="T2" fmla="*/ 6 w 41"/>
              <a:gd name="T3" fmla="*/ 6 h 49"/>
              <a:gd name="T4" fmla="*/ 19 w 41"/>
              <a:gd name="T5" fmla="*/ 28 h 49"/>
              <a:gd name="T6" fmla="*/ 27 w 41"/>
              <a:gd name="T7" fmla="*/ 43 h 49"/>
              <a:gd name="T8" fmla="*/ 31 w 41"/>
              <a:gd name="T9" fmla="*/ 48 h 49"/>
              <a:gd name="T10" fmla="*/ 40 w 41"/>
              <a:gd name="T11" fmla="*/ 39 h 49"/>
              <a:gd name="T12" fmla="*/ 18 w 41"/>
              <a:gd name="T13" fmla="*/ 8 h 49"/>
              <a:gd name="T14" fmla="*/ 10 w 41"/>
              <a:gd name="T15" fmla="*/ 1 h 49"/>
              <a:gd name="T16" fmla="*/ 0 w 41"/>
              <a:gd name="T17"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49">
                <a:moveTo>
                  <a:pt x="0" y="0"/>
                </a:moveTo>
                <a:lnTo>
                  <a:pt x="6" y="6"/>
                </a:lnTo>
                <a:lnTo>
                  <a:pt x="19" y="28"/>
                </a:lnTo>
                <a:lnTo>
                  <a:pt x="27" y="43"/>
                </a:lnTo>
                <a:lnTo>
                  <a:pt x="31" y="48"/>
                </a:lnTo>
                <a:lnTo>
                  <a:pt x="40" y="39"/>
                </a:lnTo>
                <a:lnTo>
                  <a:pt x="18" y="8"/>
                </a:lnTo>
                <a:lnTo>
                  <a:pt x="10" y="1"/>
                </a:lnTo>
                <a:lnTo>
                  <a:pt x="0" y="0"/>
                </a:lnTo>
              </a:path>
            </a:pathLst>
          </a:custGeom>
          <a:solidFill>
            <a:srgbClr val="FFFFAF"/>
          </a:solidFill>
          <a:ln w="12700" cap="rnd" cmpd="sng">
            <a:solidFill>
              <a:srgbClr val="FFFFAF"/>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53" name="Freeform 69"/>
          <p:cNvSpPr>
            <a:spLocks/>
          </p:cNvSpPr>
          <p:nvPr/>
        </p:nvSpPr>
        <p:spPr bwMode="auto">
          <a:xfrm>
            <a:off x="5691188" y="1998663"/>
            <a:ext cx="69850" cy="63500"/>
          </a:xfrm>
          <a:custGeom>
            <a:avLst/>
            <a:gdLst>
              <a:gd name="T0" fmla="*/ 0 w 47"/>
              <a:gd name="T1" fmla="*/ 0 h 40"/>
              <a:gd name="T2" fmla="*/ 46 w 47"/>
              <a:gd name="T3" fmla="*/ 0 h 40"/>
              <a:gd name="T4" fmla="*/ 46 w 47"/>
              <a:gd name="T5" fmla="*/ 39 h 40"/>
              <a:gd name="T6" fmla="*/ 10 w 47"/>
              <a:gd name="T7" fmla="*/ 37 h 40"/>
              <a:gd name="T8" fmla="*/ 0 w 47"/>
              <a:gd name="T9" fmla="*/ 0 h 40"/>
            </a:gdLst>
            <a:ahLst/>
            <a:cxnLst>
              <a:cxn ang="0">
                <a:pos x="T0" y="T1"/>
              </a:cxn>
              <a:cxn ang="0">
                <a:pos x="T2" y="T3"/>
              </a:cxn>
              <a:cxn ang="0">
                <a:pos x="T4" y="T5"/>
              </a:cxn>
              <a:cxn ang="0">
                <a:pos x="T6" y="T7"/>
              </a:cxn>
              <a:cxn ang="0">
                <a:pos x="T8" y="T9"/>
              </a:cxn>
            </a:cxnLst>
            <a:rect l="0" t="0" r="r" b="b"/>
            <a:pathLst>
              <a:path w="47" h="40">
                <a:moveTo>
                  <a:pt x="0" y="0"/>
                </a:moveTo>
                <a:lnTo>
                  <a:pt x="46" y="0"/>
                </a:lnTo>
                <a:lnTo>
                  <a:pt x="46" y="39"/>
                </a:lnTo>
                <a:lnTo>
                  <a:pt x="10" y="37"/>
                </a:lnTo>
                <a:lnTo>
                  <a:pt x="0" y="0"/>
                </a:lnTo>
              </a:path>
            </a:pathLst>
          </a:custGeom>
          <a:solidFill>
            <a:srgbClr val="DFDFD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54" name="Line 70"/>
          <p:cNvSpPr>
            <a:spLocks noChangeShapeType="1"/>
          </p:cNvSpPr>
          <p:nvPr/>
        </p:nvSpPr>
        <p:spPr bwMode="auto">
          <a:xfrm flipV="1">
            <a:off x="6281738" y="1463675"/>
            <a:ext cx="125412" cy="104775"/>
          </a:xfrm>
          <a:prstGeom prst="line">
            <a:avLst/>
          </a:prstGeom>
          <a:noFill/>
          <a:ln w="508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55" name="Freeform 71"/>
          <p:cNvSpPr>
            <a:spLocks/>
          </p:cNvSpPr>
          <p:nvPr/>
        </p:nvSpPr>
        <p:spPr bwMode="auto">
          <a:xfrm>
            <a:off x="6300788" y="1558925"/>
            <a:ext cx="55562" cy="60325"/>
          </a:xfrm>
          <a:custGeom>
            <a:avLst/>
            <a:gdLst>
              <a:gd name="T0" fmla="*/ 0 w 38"/>
              <a:gd name="T1" fmla="*/ 0 h 38"/>
              <a:gd name="T2" fmla="*/ 37 w 38"/>
              <a:gd name="T3" fmla="*/ 0 h 38"/>
              <a:gd name="T4" fmla="*/ 37 w 38"/>
              <a:gd name="T5" fmla="*/ 37 h 38"/>
              <a:gd name="T6" fmla="*/ 0 w 38"/>
              <a:gd name="T7" fmla="*/ 33 h 38"/>
              <a:gd name="T8" fmla="*/ 0 w 38"/>
              <a:gd name="T9" fmla="*/ 0 h 38"/>
            </a:gdLst>
            <a:ahLst/>
            <a:cxnLst>
              <a:cxn ang="0">
                <a:pos x="T0" y="T1"/>
              </a:cxn>
              <a:cxn ang="0">
                <a:pos x="T2" y="T3"/>
              </a:cxn>
              <a:cxn ang="0">
                <a:pos x="T4" y="T5"/>
              </a:cxn>
              <a:cxn ang="0">
                <a:pos x="T6" y="T7"/>
              </a:cxn>
              <a:cxn ang="0">
                <a:pos x="T8" y="T9"/>
              </a:cxn>
            </a:cxnLst>
            <a:rect l="0" t="0" r="r" b="b"/>
            <a:pathLst>
              <a:path w="38" h="38">
                <a:moveTo>
                  <a:pt x="0" y="0"/>
                </a:moveTo>
                <a:lnTo>
                  <a:pt x="37" y="0"/>
                </a:lnTo>
                <a:lnTo>
                  <a:pt x="37" y="37"/>
                </a:lnTo>
                <a:lnTo>
                  <a:pt x="0" y="33"/>
                </a:lnTo>
                <a:lnTo>
                  <a:pt x="0" y="0"/>
                </a:lnTo>
              </a:path>
            </a:pathLst>
          </a:custGeom>
          <a:solidFill>
            <a:srgbClr val="DFDFD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56" name="Freeform 72"/>
          <p:cNvSpPr>
            <a:spLocks/>
          </p:cNvSpPr>
          <p:nvPr/>
        </p:nvSpPr>
        <p:spPr bwMode="auto">
          <a:xfrm>
            <a:off x="6203950" y="1557338"/>
            <a:ext cx="90488" cy="80962"/>
          </a:xfrm>
          <a:custGeom>
            <a:avLst/>
            <a:gdLst>
              <a:gd name="T0" fmla="*/ 0 w 62"/>
              <a:gd name="T1" fmla="*/ 0 h 51"/>
              <a:gd name="T2" fmla="*/ 17 w 62"/>
              <a:gd name="T3" fmla="*/ 8 h 51"/>
              <a:gd name="T4" fmla="*/ 32 w 62"/>
              <a:gd name="T5" fmla="*/ 28 h 51"/>
              <a:gd name="T6" fmla="*/ 42 w 62"/>
              <a:gd name="T7" fmla="*/ 41 h 51"/>
              <a:gd name="T8" fmla="*/ 61 w 62"/>
              <a:gd name="T9" fmla="*/ 50 h 51"/>
              <a:gd name="T10" fmla="*/ 61 w 62"/>
              <a:gd name="T11" fmla="*/ 1 h 51"/>
              <a:gd name="T12" fmla="*/ 33 w 62"/>
              <a:gd name="T13" fmla="*/ 1 h 51"/>
              <a:gd name="T14" fmla="*/ 21 w 62"/>
              <a:gd name="T15" fmla="*/ 1 h 51"/>
              <a:gd name="T16" fmla="*/ 0 w 62"/>
              <a:gd name="T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51">
                <a:moveTo>
                  <a:pt x="0" y="0"/>
                </a:moveTo>
                <a:lnTo>
                  <a:pt x="17" y="8"/>
                </a:lnTo>
                <a:lnTo>
                  <a:pt x="32" y="28"/>
                </a:lnTo>
                <a:lnTo>
                  <a:pt x="42" y="41"/>
                </a:lnTo>
                <a:lnTo>
                  <a:pt x="61" y="50"/>
                </a:lnTo>
                <a:lnTo>
                  <a:pt x="61" y="1"/>
                </a:lnTo>
                <a:lnTo>
                  <a:pt x="33" y="1"/>
                </a:lnTo>
                <a:lnTo>
                  <a:pt x="21" y="1"/>
                </a:lnTo>
                <a:lnTo>
                  <a:pt x="0" y="0"/>
                </a:lnTo>
              </a:path>
            </a:pathLst>
          </a:custGeom>
          <a:solidFill>
            <a:srgbClr val="FFFFA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57" name="Freeform 73"/>
          <p:cNvSpPr>
            <a:spLocks/>
          </p:cNvSpPr>
          <p:nvPr/>
        </p:nvSpPr>
        <p:spPr bwMode="auto">
          <a:xfrm>
            <a:off x="6408738" y="1417638"/>
            <a:ext cx="42862" cy="76200"/>
          </a:xfrm>
          <a:custGeom>
            <a:avLst/>
            <a:gdLst>
              <a:gd name="T0" fmla="*/ 0 w 29"/>
              <a:gd name="T1" fmla="*/ 0 h 48"/>
              <a:gd name="T2" fmla="*/ 7 w 29"/>
              <a:gd name="T3" fmla="*/ 11 h 48"/>
              <a:gd name="T4" fmla="*/ 15 w 29"/>
              <a:gd name="T5" fmla="*/ 20 h 48"/>
              <a:gd name="T6" fmla="*/ 20 w 29"/>
              <a:gd name="T7" fmla="*/ 29 h 48"/>
              <a:gd name="T8" fmla="*/ 24 w 29"/>
              <a:gd name="T9" fmla="*/ 38 h 48"/>
              <a:gd name="T10" fmla="*/ 28 w 29"/>
              <a:gd name="T11" fmla="*/ 47 h 48"/>
            </a:gdLst>
            <a:ahLst/>
            <a:cxnLst>
              <a:cxn ang="0">
                <a:pos x="T0" y="T1"/>
              </a:cxn>
              <a:cxn ang="0">
                <a:pos x="T2" y="T3"/>
              </a:cxn>
              <a:cxn ang="0">
                <a:pos x="T4" y="T5"/>
              </a:cxn>
              <a:cxn ang="0">
                <a:pos x="T6" y="T7"/>
              </a:cxn>
              <a:cxn ang="0">
                <a:pos x="T8" y="T9"/>
              </a:cxn>
              <a:cxn ang="0">
                <a:pos x="T10" y="T11"/>
              </a:cxn>
            </a:cxnLst>
            <a:rect l="0" t="0" r="r" b="b"/>
            <a:pathLst>
              <a:path w="29" h="48">
                <a:moveTo>
                  <a:pt x="0" y="0"/>
                </a:moveTo>
                <a:lnTo>
                  <a:pt x="7" y="11"/>
                </a:lnTo>
                <a:lnTo>
                  <a:pt x="15" y="20"/>
                </a:lnTo>
                <a:lnTo>
                  <a:pt x="20" y="29"/>
                </a:lnTo>
                <a:lnTo>
                  <a:pt x="24" y="38"/>
                </a:lnTo>
                <a:lnTo>
                  <a:pt x="28" y="4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58" name="Line 74"/>
          <p:cNvSpPr>
            <a:spLocks noChangeShapeType="1"/>
          </p:cNvSpPr>
          <p:nvPr/>
        </p:nvSpPr>
        <p:spPr bwMode="auto">
          <a:xfrm flipV="1">
            <a:off x="6750050" y="758825"/>
            <a:ext cx="555625" cy="431800"/>
          </a:xfrm>
          <a:prstGeom prst="line">
            <a:avLst/>
          </a:prstGeom>
          <a:noFill/>
          <a:ln w="254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59" name="AutoShape 75"/>
          <p:cNvSpPr>
            <a:spLocks noChangeArrowheads="1"/>
          </p:cNvSpPr>
          <p:nvPr/>
        </p:nvSpPr>
        <p:spPr bwMode="auto">
          <a:xfrm>
            <a:off x="6264275" y="377825"/>
            <a:ext cx="1417638" cy="582613"/>
          </a:xfrm>
          <a:prstGeom prst="roundRect">
            <a:avLst>
              <a:gd name="adj" fmla="val 12495"/>
            </a:avLst>
          </a:prstGeom>
          <a:solidFill>
            <a:srgbClr val="000000"/>
          </a:solidFill>
          <a:ln w="12700">
            <a:solidFill>
              <a:srgbClr val="00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67660" name="Freeform 76"/>
          <p:cNvSpPr>
            <a:spLocks/>
          </p:cNvSpPr>
          <p:nvPr/>
        </p:nvSpPr>
        <p:spPr bwMode="auto">
          <a:xfrm>
            <a:off x="6284913" y="392113"/>
            <a:ext cx="1335087" cy="542925"/>
          </a:xfrm>
          <a:custGeom>
            <a:avLst/>
            <a:gdLst>
              <a:gd name="T0" fmla="*/ 909 w 910"/>
              <a:gd name="T1" fmla="*/ 171 h 342"/>
              <a:gd name="T2" fmla="*/ 899 w 910"/>
              <a:gd name="T3" fmla="*/ 136 h 342"/>
              <a:gd name="T4" fmla="*/ 873 w 910"/>
              <a:gd name="T5" fmla="*/ 104 h 342"/>
              <a:gd name="T6" fmla="*/ 831 w 910"/>
              <a:gd name="T7" fmla="*/ 75 h 342"/>
              <a:gd name="T8" fmla="*/ 776 w 910"/>
              <a:gd name="T9" fmla="*/ 50 h 342"/>
              <a:gd name="T10" fmla="*/ 708 w 910"/>
              <a:gd name="T11" fmla="*/ 29 h 342"/>
              <a:gd name="T12" fmla="*/ 631 w 910"/>
              <a:gd name="T13" fmla="*/ 13 h 342"/>
              <a:gd name="T14" fmla="*/ 546 w 910"/>
              <a:gd name="T15" fmla="*/ 3 h 342"/>
              <a:gd name="T16" fmla="*/ 454 w 910"/>
              <a:gd name="T17" fmla="*/ 0 h 342"/>
              <a:gd name="T18" fmla="*/ 363 w 910"/>
              <a:gd name="T19" fmla="*/ 3 h 342"/>
              <a:gd name="T20" fmla="*/ 277 w 910"/>
              <a:gd name="T21" fmla="*/ 13 h 342"/>
              <a:gd name="T22" fmla="*/ 200 w 910"/>
              <a:gd name="T23" fmla="*/ 29 h 342"/>
              <a:gd name="T24" fmla="*/ 133 w 910"/>
              <a:gd name="T25" fmla="*/ 50 h 342"/>
              <a:gd name="T26" fmla="*/ 77 w 910"/>
              <a:gd name="T27" fmla="*/ 75 h 342"/>
              <a:gd name="T28" fmla="*/ 35 w 910"/>
              <a:gd name="T29" fmla="*/ 104 h 342"/>
              <a:gd name="T30" fmla="*/ 9 w 910"/>
              <a:gd name="T31" fmla="*/ 136 h 342"/>
              <a:gd name="T32" fmla="*/ 0 w 910"/>
              <a:gd name="T33" fmla="*/ 171 h 342"/>
              <a:gd name="T34" fmla="*/ 9 w 910"/>
              <a:gd name="T35" fmla="*/ 205 h 342"/>
              <a:gd name="T36" fmla="*/ 35 w 910"/>
              <a:gd name="T37" fmla="*/ 237 h 342"/>
              <a:gd name="T38" fmla="*/ 77 w 910"/>
              <a:gd name="T39" fmla="*/ 266 h 342"/>
              <a:gd name="T40" fmla="*/ 133 w 910"/>
              <a:gd name="T41" fmla="*/ 291 h 342"/>
              <a:gd name="T42" fmla="*/ 200 w 910"/>
              <a:gd name="T43" fmla="*/ 312 h 342"/>
              <a:gd name="T44" fmla="*/ 277 w 910"/>
              <a:gd name="T45" fmla="*/ 327 h 342"/>
              <a:gd name="T46" fmla="*/ 363 w 910"/>
              <a:gd name="T47" fmla="*/ 338 h 342"/>
              <a:gd name="T48" fmla="*/ 454 w 910"/>
              <a:gd name="T49" fmla="*/ 341 h 342"/>
              <a:gd name="T50" fmla="*/ 546 w 910"/>
              <a:gd name="T51" fmla="*/ 338 h 342"/>
              <a:gd name="T52" fmla="*/ 631 w 910"/>
              <a:gd name="T53" fmla="*/ 327 h 342"/>
              <a:gd name="T54" fmla="*/ 708 w 910"/>
              <a:gd name="T55" fmla="*/ 312 h 342"/>
              <a:gd name="T56" fmla="*/ 776 w 910"/>
              <a:gd name="T57" fmla="*/ 291 h 342"/>
              <a:gd name="T58" fmla="*/ 831 w 910"/>
              <a:gd name="T59" fmla="*/ 266 h 342"/>
              <a:gd name="T60" fmla="*/ 873 w 910"/>
              <a:gd name="T61" fmla="*/ 237 h 342"/>
              <a:gd name="T62" fmla="*/ 899 w 910"/>
              <a:gd name="T63" fmla="*/ 205 h 342"/>
              <a:gd name="T64" fmla="*/ 909 w 910"/>
              <a:gd name="T65" fmla="*/ 171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0" h="342">
                <a:moveTo>
                  <a:pt x="909" y="171"/>
                </a:moveTo>
                <a:lnTo>
                  <a:pt x="899" y="136"/>
                </a:lnTo>
                <a:lnTo>
                  <a:pt x="873" y="104"/>
                </a:lnTo>
                <a:lnTo>
                  <a:pt x="831" y="75"/>
                </a:lnTo>
                <a:lnTo>
                  <a:pt x="776" y="50"/>
                </a:lnTo>
                <a:lnTo>
                  <a:pt x="708" y="29"/>
                </a:lnTo>
                <a:lnTo>
                  <a:pt x="631" y="13"/>
                </a:lnTo>
                <a:lnTo>
                  <a:pt x="546" y="3"/>
                </a:lnTo>
                <a:lnTo>
                  <a:pt x="454" y="0"/>
                </a:lnTo>
                <a:lnTo>
                  <a:pt x="363" y="3"/>
                </a:lnTo>
                <a:lnTo>
                  <a:pt x="277" y="13"/>
                </a:lnTo>
                <a:lnTo>
                  <a:pt x="200" y="29"/>
                </a:lnTo>
                <a:lnTo>
                  <a:pt x="133" y="50"/>
                </a:lnTo>
                <a:lnTo>
                  <a:pt x="77" y="75"/>
                </a:lnTo>
                <a:lnTo>
                  <a:pt x="35" y="104"/>
                </a:lnTo>
                <a:lnTo>
                  <a:pt x="9" y="136"/>
                </a:lnTo>
                <a:lnTo>
                  <a:pt x="0" y="171"/>
                </a:lnTo>
                <a:lnTo>
                  <a:pt x="9" y="205"/>
                </a:lnTo>
                <a:lnTo>
                  <a:pt x="35" y="237"/>
                </a:lnTo>
                <a:lnTo>
                  <a:pt x="77" y="266"/>
                </a:lnTo>
                <a:lnTo>
                  <a:pt x="133" y="291"/>
                </a:lnTo>
                <a:lnTo>
                  <a:pt x="200" y="312"/>
                </a:lnTo>
                <a:lnTo>
                  <a:pt x="277" y="327"/>
                </a:lnTo>
                <a:lnTo>
                  <a:pt x="363" y="338"/>
                </a:lnTo>
                <a:lnTo>
                  <a:pt x="454" y="341"/>
                </a:lnTo>
                <a:lnTo>
                  <a:pt x="546" y="338"/>
                </a:lnTo>
                <a:lnTo>
                  <a:pt x="631" y="327"/>
                </a:lnTo>
                <a:lnTo>
                  <a:pt x="708" y="312"/>
                </a:lnTo>
                <a:lnTo>
                  <a:pt x="776" y="291"/>
                </a:lnTo>
                <a:lnTo>
                  <a:pt x="831" y="266"/>
                </a:lnTo>
                <a:lnTo>
                  <a:pt x="873" y="237"/>
                </a:lnTo>
                <a:lnTo>
                  <a:pt x="899" y="205"/>
                </a:lnTo>
                <a:lnTo>
                  <a:pt x="909" y="171"/>
                </a:lnTo>
              </a:path>
            </a:pathLst>
          </a:custGeom>
          <a:solidFill>
            <a:srgbClr val="FF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61" name="Rectangle 77"/>
          <p:cNvSpPr>
            <a:spLocks noChangeArrowheads="1"/>
          </p:cNvSpPr>
          <p:nvPr/>
        </p:nvSpPr>
        <p:spPr bwMode="auto">
          <a:xfrm>
            <a:off x="6311900" y="465138"/>
            <a:ext cx="128905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GB" sz="2200" b="1">
                <a:solidFill>
                  <a:srgbClr val="FFFFFF"/>
                </a:solidFill>
              </a:rPr>
              <a:t>DANGER</a:t>
            </a:r>
          </a:p>
        </p:txBody>
      </p:sp>
      <p:sp>
        <p:nvSpPr>
          <p:cNvPr id="67662" name="Freeform 78"/>
          <p:cNvSpPr>
            <a:spLocks/>
          </p:cNvSpPr>
          <p:nvPr/>
        </p:nvSpPr>
        <p:spPr bwMode="auto">
          <a:xfrm>
            <a:off x="1108075" y="4035425"/>
            <a:ext cx="2249488" cy="2178050"/>
          </a:xfrm>
          <a:custGeom>
            <a:avLst/>
            <a:gdLst>
              <a:gd name="T0" fmla="*/ 0 w 1535"/>
              <a:gd name="T1" fmla="*/ 621 h 1372"/>
              <a:gd name="T2" fmla="*/ 431 w 1535"/>
              <a:gd name="T3" fmla="*/ 576 h 1372"/>
              <a:gd name="T4" fmla="*/ 184 w 1535"/>
              <a:gd name="T5" fmla="*/ 384 h 1372"/>
              <a:gd name="T6" fmla="*/ 489 w 1535"/>
              <a:gd name="T7" fmla="*/ 452 h 1372"/>
              <a:gd name="T8" fmla="*/ 118 w 1535"/>
              <a:gd name="T9" fmla="*/ 74 h 1372"/>
              <a:gd name="T10" fmla="*/ 590 w 1535"/>
              <a:gd name="T11" fmla="*/ 362 h 1372"/>
              <a:gd name="T12" fmla="*/ 515 w 1535"/>
              <a:gd name="T13" fmla="*/ 42 h 1372"/>
              <a:gd name="T14" fmla="*/ 692 w 1535"/>
              <a:gd name="T15" fmla="*/ 325 h 1372"/>
              <a:gd name="T16" fmla="*/ 744 w 1535"/>
              <a:gd name="T17" fmla="*/ 0 h 1372"/>
              <a:gd name="T18" fmla="*/ 822 w 1535"/>
              <a:gd name="T19" fmla="*/ 321 h 1372"/>
              <a:gd name="T20" fmla="*/ 1019 w 1535"/>
              <a:gd name="T21" fmla="*/ 52 h 1372"/>
              <a:gd name="T22" fmla="*/ 923 w 1535"/>
              <a:gd name="T23" fmla="*/ 362 h 1372"/>
              <a:gd name="T24" fmla="*/ 1422 w 1535"/>
              <a:gd name="T25" fmla="*/ 58 h 1372"/>
              <a:gd name="T26" fmla="*/ 1025 w 1535"/>
              <a:gd name="T27" fmla="*/ 448 h 1372"/>
              <a:gd name="T28" fmla="*/ 1453 w 1535"/>
              <a:gd name="T29" fmla="*/ 368 h 1372"/>
              <a:gd name="T30" fmla="*/ 1094 w 1535"/>
              <a:gd name="T31" fmla="*/ 590 h 1372"/>
              <a:gd name="T32" fmla="*/ 1534 w 1535"/>
              <a:gd name="T33" fmla="*/ 663 h 1372"/>
              <a:gd name="T34" fmla="*/ 1094 w 1535"/>
              <a:gd name="T35" fmla="*/ 740 h 1372"/>
              <a:gd name="T36" fmla="*/ 1386 w 1535"/>
              <a:gd name="T37" fmla="*/ 942 h 1372"/>
              <a:gd name="T38" fmla="*/ 1025 w 1535"/>
              <a:gd name="T39" fmla="*/ 886 h 1372"/>
              <a:gd name="T40" fmla="*/ 1478 w 1535"/>
              <a:gd name="T41" fmla="*/ 1199 h 1372"/>
              <a:gd name="T42" fmla="*/ 934 w 1535"/>
              <a:gd name="T43" fmla="*/ 968 h 1372"/>
              <a:gd name="T44" fmla="*/ 1019 w 1535"/>
              <a:gd name="T45" fmla="*/ 1236 h 1372"/>
              <a:gd name="T46" fmla="*/ 822 w 1535"/>
              <a:gd name="T47" fmla="*/ 1009 h 1372"/>
              <a:gd name="T48" fmla="*/ 752 w 1535"/>
              <a:gd name="T49" fmla="*/ 1371 h 1372"/>
              <a:gd name="T50" fmla="*/ 692 w 1535"/>
              <a:gd name="T51" fmla="*/ 1009 h 1372"/>
              <a:gd name="T52" fmla="*/ 474 w 1535"/>
              <a:gd name="T53" fmla="*/ 1226 h 1372"/>
              <a:gd name="T54" fmla="*/ 572 w 1535"/>
              <a:gd name="T55" fmla="*/ 968 h 1372"/>
              <a:gd name="T56" fmla="*/ 144 w 1535"/>
              <a:gd name="T57" fmla="*/ 1215 h 1372"/>
              <a:gd name="T58" fmla="*/ 478 w 1535"/>
              <a:gd name="T59" fmla="*/ 863 h 1372"/>
              <a:gd name="T60" fmla="*/ 148 w 1535"/>
              <a:gd name="T61" fmla="*/ 894 h 1372"/>
              <a:gd name="T62" fmla="*/ 427 w 1535"/>
              <a:gd name="T63" fmla="*/ 725 h 1372"/>
              <a:gd name="T64" fmla="*/ 0 w 1535"/>
              <a:gd name="T65" fmla="*/ 621 h 1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35" h="1372">
                <a:moveTo>
                  <a:pt x="0" y="621"/>
                </a:moveTo>
                <a:lnTo>
                  <a:pt x="431" y="576"/>
                </a:lnTo>
                <a:lnTo>
                  <a:pt x="184" y="384"/>
                </a:lnTo>
                <a:lnTo>
                  <a:pt x="489" y="452"/>
                </a:lnTo>
                <a:lnTo>
                  <a:pt x="118" y="74"/>
                </a:lnTo>
                <a:lnTo>
                  <a:pt x="590" y="362"/>
                </a:lnTo>
                <a:lnTo>
                  <a:pt x="515" y="42"/>
                </a:lnTo>
                <a:lnTo>
                  <a:pt x="692" y="325"/>
                </a:lnTo>
                <a:lnTo>
                  <a:pt x="744" y="0"/>
                </a:lnTo>
                <a:lnTo>
                  <a:pt x="822" y="321"/>
                </a:lnTo>
                <a:lnTo>
                  <a:pt x="1019" y="52"/>
                </a:lnTo>
                <a:lnTo>
                  <a:pt x="923" y="362"/>
                </a:lnTo>
                <a:lnTo>
                  <a:pt x="1422" y="58"/>
                </a:lnTo>
                <a:lnTo>
                  <a:pt x="1025" y="448"/>
                </a:lnTo>
                <a:lnTo>
                  <a:pt x="1453" y="368"/>
                </a:lnTo>
                <a:lnTo>
                  <a:pt x="1094" y="590"/>
                </a:lnTo>
                <a:lnTo>
                  <a:pt x="1534" y="663"/>
                </a:lnTo>
                <a:lnTo>
                  <a:pt x="1094" y="740"/>
                </a:lnTo>
                <a:lnTo>
                  <a:pt x="1386" y="942"/>
                </a:lnTo>
                <a:lnTo>
                  <a:pt x="1025" y="886"/>
                </a:lnTo>
                <a:lnTo>
                  <a:pt x="1478" y="1199"/>
                </a:lnTo>
                <a:lnTo>
                  <a:pt x="934" y="968"/>
                </a:lnTo>
                <a:lnTo>
                  <a:pt x="1019" y="1236"/>
                </a:lnTo>
                <a:lnTo>
                  <a:pt x="822" y="1009"/>
                </a:lnTo>
                <a:lnTo>
                  <a:pt x="752" y="1371"/>
                </a:lnTo>
                <a:lnTo>
                  <a:pt x="692" y="1009"/>
                </a:lnTo>
                <a:lnTo>
                  <a:pt x="474" y="1226"/>
                </a:lnTo>
                <a:lnTo>
                  <a:pt x="572" y="968"/>
                </a:lnTo>
                <a:lnTo>
                  <a:pt x="144" y="1215"/>
                </a:lnTo>
                <a:lnTo>
                  <a:pt x="478" y="863"/>
                </a:lnTo>
                <a:lnTo>
                  <a:pt x="148" y="894"/>
                </a:lnTo>
                <a:lnTo>
                  <a:pt x="427" y="725"/>
                </a:lnTo>
                <a:lnTo>
                  <a:pt x="0" y="621"/>
                </a:lnTo>
              </a:path>
            </a:pathLst>
          </a:custGeom>
          <a:solidFill>
            <a:srgbClr val="0000F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63" name="Freeform 79"/>
          <p:cNvSpPr>
            <a:spLocks/>
          </p:cNvSpPr>
          <p:nvPr/>
        </p:nvSpPr>
        <p:spPr bwMode="auto">
          <a:xfrm>
            <a:off x="985838" y="3898900"/>
            <a:ext cx="2251075" cy="2178050"/>
          </a:xfrm>
          <a:custGeom>
            <a:avLst/>
            <a:gdLst>
              <a:gd name="T0" fmla="*/ 0 w 1535"/>
              <a:gd name="T1" fmla="*/ 621 h 1372"/>
              <a:gd name="T2" fmla="*/ 431 w 1535"/>
              <a:gd name="T3" fmla="*/ 575 h 1372"/>
              <a:gd name="T4" fmla="*/ 184 w 1535"/>
              <a:gd name="T5" fmla="*/ 384 h 1372"/>
              <a:gd name="T6" fmla="*/ 489 w 1535"/>
              <a:gd name="T7" fmla="*/ 452 h 1372"/>
              <a:gd name="T8" fmla="*/ 117 w 1535"/>
              <a:gd name="T9" fmla="*/ 74 h 1372"/>
              <a:gd name="T10" fmla="*/ 590 w 1535"/>
              <a:gd name="T11" fmla="*/ 362 h 1372"/>
              <a:gd name="T12" fmla="*/ 515 w 1535"/>
              <a:gd name="T13" fmla="*/ 42 h 1372"/>
              <a:gd name="T14" fmla="*/ 692 w 1535"/>
              <a:gd name="T15" fmla="*/ 325 h 1372"/>
              <a:gd name="T16" fmla="*/ 744 w 1535"/>
              <a:gd name="T17" fmla="*/ 0 h 1372"/>
              <a:gd name="T18" fmla="*/ 822 w 1535"/>
              <a:gd name="T19" fmla="*/ 321 h 1372"/>
              <a:gd name="T20" fmla="*/ 1019 w 1535"/>
              <a:gd name="T21" fmla="*/ 52 h 1372"/>
              <a:gd name="T22" fmla="*/ 924 w 1535"/>
              <a:gd name="T23" fmla="*/ 362 h 1372"/>
              <a:gd name="T24" fmla="*/ 1422 w 1535"/>
              <a:gd name="T25" fmla="*/ 58 h 1372"/>
              <a:gd name="T26" fmla="*/ 1025 w 1535"/>
              <a:gd name="T27" fmla="*/ 448 h 1372"/>
              <a:gd name="T28" fmla="*/ 1452 w 1535"/>
              <a:gd name="T29" fmla="*/ 368 h 1372"/>
              <a:gd name="T30" fmla="*/ 1094 w 1535"/>
              <a:gd name="T31" fmla="*/ 590 h 1372"/>
              <a:gd name="T32" fmla="*/ 1534 w 1535"/>
              <a:gd name="T33" fmla="*/ 663 h 1372"/>
              <a:gd name="T34" fmla="*/ 1094 w 1535"/>
              <a:gd name="T35" fmla="*/ 740 h 1372"/>
              <a:gd name="T36" fmla="*/ 1386 w 1535"/>
              <a:gd name="T37" fmla="*/ 942 h 1372"/>
              <a:gd name="T38" fmla="*/ 1025 w 1535"/>
              <a:gd name="T39" fmla="*/ 885 h 1372"/>
              <a:gd name="T40" fmla="*/ 1478 w 1535"/>
              <a:gd name="T41" fmla="*/ 1199 h 1372"/>
              <a:gd name="T42" fmla="*/ 934 w 1535"/>
              <a:gd name="T43" fmla="*/ 968 h 1372"/>
              <a:gd name="T44" fmla="*/ 1019 w 1535"/>
              <a:gd name="T45" fmla="*/ 1236 h 1372"/>
              <a:gd name="T46" fmla="*/ 822 w 1535"/>
              <a:gd name="T47" fmla="*/ 1009 h 1372"/>
              <a:gd name="T48" fmla="*/ 751 w 1535"/>
              <a:gd name="T49" fmla="*/ 1371 h 1372"/>
              <a:gd name="T50" fmla="*/ 692 w 1535"/>
              <a:gd name="T51" fmla="*/ 1009 h 1372"/>
              <a:gd name="T52" fmla="*/ 474 w 1535"/>
              <a:gd name="T53" fmla="*/ 1226 h 1372"/>
              <a:gd name="T54" fmla="*/ 572 w 1535"/>
              <a:gd name="T55" fmla="*/ 968 h 1372"/>
              <a:gd name="T56" fmla="*/ 144 w 1535"/>
              <a:gd name="T57" fmla="*/ 1214 h 1372"/>
              <a:gd name="T58" fmla="*/ 478 w 1535"/>
              <a:gd name="T59" fmla="*/ 863 h 1372"/>
              <a:gd name="T60" fmla="*/ 147 w 1535"/>
              <a:gd name="T61" fmla="*/ 894 h 1372"/>
              <a:gd name="T62" fmla="*/ 427 w 1535"/>
              <a:gd name="T63" fmla="*/ 725 h 1372"/>
              <a:gd name="T64" fmla="*/ 0 w 1535"/>
              <a:gd name="T65" fmla="*/ 621 h 1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35" h="1372">
                <a:moveTo>
                  <a:pt x="0" y="621"/>
                </a:moveTo>
                <a:lnTo>
                  <a:pt x="431" y="575"/>
                </a:lnTo>
                <a:lnTo>
                  <a:pt x="184" y="384"/>
                </a:lnTo>
                <a:lnTo>
                  <a:pt x="489" y="452"/>
                </a:lnTo>
                <a:lnTo>
                  <a:pt x="117" y="74"/>
                </a:lnTo>
                <a:lnTo>
                  <a:pt x="590" y="362"/>
                </a:lnTo>
                <a:lnTo>
                  <a:pt x="515" y="42"/>
                </a:lnTo>
                <a:lnTo>
                  <a:pt x="692" y="325"/>
                </a:lnTo>
                <a:lnTo>
                  <a:pt x="744" y="0"/>
                </a:lnTo>
                <a:lnTo>
                  <a:pt x="822" y="321"/>
                </a:lnTo>
                <a:lnTo>
                  <a:pt x="1019" y="52"/>
                </a:lnTo>
                <a:lnTo>
                  <a:pt x="924" y="362"/>
                </a:lnTo>
                <a:lnTo>
                  <a:pt x="1422" y="58"/>
                </a:lnTo>
                <a:lnTo>
                  <a:pt x="1025" y="448"/>
                </a:lnTo>
                <a:lnTo>
                  <a:pt x="1452" y="368"/>
                </a:lnTo>
                <a:lnTo>
                  <a:pt x="1094" y="590"/>
                </a:lnTo>
                <a:lnTo>
                  <a:pt x="1534" y="663"/>
                </a:lnTo>
                <a:lnTo>
                  <a:pt x="1094" y="740"/>
                </a:lnTo>
                <a:lnTo>
                  <a:pt x="1386" y="942"/>
                </a:lnTo>
                <a:lnTo>
                  <a:pt x="1025" y="885"/>
                </a:lnTo>
                <a:lnTo>
                  <a:pt x="1478" y="1199"/>
                </a:lnTo>
                <a:lnTo>
                  <a:pt x="934" y="968"/>
                </a:lnTo>
                <a:lnTo>
                  <a:pt x="1019" y="1236"/>
                </a:lnTo>
                <a:lnTo>
                  <a:pt x="822" y="1009"/>
                </a:lnTo>
                <a:lnTo>
                  <a:pt x="751" y="1371"/>
                </a:lnTo>
                <a:lnTo>
                  <a:pt x="692" y="1009"/>
                </a:lnTo>
                <a:lnTo>
                  <a:pt x="474" y="1226"/>
                </a:lnTo>
                <a:lnTo>
                  <a:pt x="572" y="968"/>
                </a:lnTo>
                <a:lnTo>
                  <a:pt x="144" y="1214"/>
                </a:lnTo>
                <a:lnTo>
                  <a:pt x="478" y="863"/>
                </a:lnTo>
                <a:lnTo>
                  <a:pt x="147" y="894"/>
                </a:lnTo>
                <a:lnTo>
                  <a:pt x="427" y="725"/>
                </a:lnTo>
                <a:lnTo>
                  <a:pt x="0" y="621"/>
                </a:lnTo>
              </a:path>
            </a:pathLst>
          </a:custGeom>
          <a:solidFill>
            <a:srgbClr val="FFFF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64" name="Line 80"/>
          <p:cNvSpPr>
            <a:spLocks noChangeShapeType="1"/>
          </p:cNvSpPr>
          <p:nvPr/>
        </p:nvSpPr>
        <p:spPr bwMode="auto">
          <a:xfrm flipH="1">
            <a:off x="3005138" y="2981325"/>
            <a:ext cx="1498600" cy="1225550"/>
          </a:xfrm>
          <a:prstGeom prst="line">
            <a:avLst/>
          </a:prstGeom>
          <a:noFill/>
          <a:ln w="762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65" name="Freeform 81"/>
          <p:cNvSpPr>
            <a:spLocks/>
          </p:cNvSpPr>
          <p:nvPr/>
        </p:nvSpPr>
        <p:spPr bwMode="auto">
          <a:xfrm>
            <a:off x="2843213" y="4010025"/>
            <a:ext cx="334962" cy="330200"/>
          </a:xfrm>
          <a:custGeom>
            <a:avLst/>
            <a:gdLst>
              <a:gd name="T0" fmla="*/ 227 w 228"/>
              <a:gd name="T1" fmla="*/ 164 h 208"/>
              <a:gd name="T2" fmla="*/ 0 w 228"/>
              <a:gd name="T3" fmla="*/ 207 h 208"/>
              <a:gd name="T4" fmla="*/ 102 w 228"/>
              <a:gd name="T5" fmla="*/ 0 h 208"/>
              <a:gd name="T6" fmla="*/ 110 w 228"/>
              <a:gd name="T7" fmla="*/ 124 h 208"/>
              <a:gd name="T8" fmla="*/ 227 w 228"/>
              <a:gd name="T9" fmla="*/ 164 h 208"/>
            </a:gdLst>
            <a:ahLst/>
            <a:cxnLst>
              <a:cxn ang="0">
                <a:pos x="T0" y="T1"/>
              </a:cxn>
              <a:cxn ang="0">
                <a:pos x="T2" y="T3"/>
              </a:cxn>
              <a:cxn ang="0">
                <a:pos x="T4" y="T5"/>
              </a:cxn>
              <a:cxn ang="0">
                <a:pos x="T6" y="T7"/>
              </a:cxn>
              <a:cxn ang="0">
                <a:pos x="T8" y="T9"/>
              </a:cxn>
            </a:cxnLst>
            <a:rect l="0" t="0" r="r" b="b"/>
            <a:pathLst>
              <a:path w="228" h="208">
                <a:moveTo>
                  <a:pt x="227" y="164"/>
                </a:moveTo>
                <a:lnTo>
                  <a:pt x="0" y="207"/>
                </a:lnTo>
                <a:lnTo>
                  <a:pt x="102" y="0"/>
                </a:lnTo>
                <a:lnTo>
                  <a:pt x="110" y="124"/>
                </a:lnTo>
                <a:lnTo>
                  <a:pt x="227" y="164"/>
                </a:lnTo>
              </a:path>
            </a:pathLst>
          </a:custGeom>
          <a:solidFill>
            <a:srgbClr val="FF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66" name="Freeform 82"/>
          <p:cNvSpPr>
            <a:spLocks/>
          </p:cNvSpPr>
          <p:nvPr/>
        </p:nvSpPr>
        <p:spPr bwMode="auto">
          <a:xfrm>
            <a:off x="1379538" y="4341813"/>
            <a:ext cx="1565275" cy="1760537"/>
          </a:xfrm>
          <a:custGeom>
            <a:avLst/>
            <a:gdLst>
              <a:gd name="T0" fmla="*/ 0 w 1068"/>
              <a:gd name="T1" fmla="*/ 501 h 1109"/>
              <a:gd name="T2" fmla="*/ 301 w 1068"/>
              <a:gd name="T3" fmla="*/ 465 h 1109"/>
              <a:gd name="T4" fmla="*/ 128 w 1068"/>
              <a:gd name="T5" fmla="*/ 310 h 1109"/>
              <a:gd name="T6" fmla="*/ 340 w 1068"/>
              <a:gd name="T7" fmla="*/ 365 h 1109"/>
              <a:gd name="T8" fmla="*/ 82 w 1068"/>
              <a:gd name="T9" fmla="*/ 60 h 1109"/>
              <a:gd name="T10" fmla="*/ 411 w 1068"/>
              <a:gd name="T11" fmla="*/ 292 h 1109"/>
              <a:gd name="T12" fmla="*/ 358 w 1068"/>
              <a:gd name="T13" fmla="*/ 34 h 1109"/>
              <a:gd name="T14" fmla="*/ 481 w 1068"/>
              <a:gd name="T15" fmla="*/ 262 h 1109"/>
              <a:gd name="T16" fmla="*/ 518 w 1068"/>
              <a:gd name="T17" fmla="*/ 0 h 1109"/>
              <a:gd name="T18" fmla="*/ 572 w 1068"/>
              <a:gd name="T19" fmla="*/ 259 h 1109"/>
              <a:gd name="T20" fmla="*/ 709 w 1068"/>
              <a:gd name="T21" fmla="*/ 43 h 1109"/>
              <a:gd name="T22" fmla="*/ 642 w 1068"/>
              <a:gd name="T23" fmla="*/ 292 h 1109"/>
              <a:gd name="T24" fmla="*/ 989 w 1068"/>
              <a:gd name="T25" fmla="*/ 47 h 1109"/>
              <a:gd name="T26" fmla="*/ 713 w 1068"/>
              <a:gd name="T27" fmla="*/ 362 h 1109"/>
              <a:gd name="T28" fmla="*/ 1010 w 1068"/>
              <a:gd name="T29" fmla="*/ 297 h 1109"/>
              <a:gd name="T30" fmla="*/ 761 w 1068"/>
              <a:gd name="T31" fmla="*/ 477 h 1109"/>
              <a:gd name="T32" fmla="*/ 1067 w 1068"/>
              <a:gd name="T33" fmla="*/ 535 h 1109"/>
              <a:gd name="T34" fmla="*/ 761 w 1068"/>
              <a:gd name="T35" fmla="*/ 598 h 1109"/>
              <a:gd name="T36" fmla="*/ 964 w 1068"/>
              <a:gd name="T37" fmla="*/ 761 h 1109"/>
              <a:gd name="T38" fmla="*/ 713 w 1068"/>
              <a:gd name="T39" fmla="*/ 715 h 1109"/>
              <a:gd name="T40" fmla="*/ 1028 w 1068"/>
              <a:gd name="T41" fmla="*/ 969 h 1109"/>
              <a:gd name="T42" fmla="*/ 650 w 1068"/>
              <a:gd name="T43" fmla="*/ 782 h 1109"/>
              <a:gd name="T44" fmla="*/ 709 w 1068"/>
              <a:gd name="T45" fmla="*/ 999 h 1109"/>
              <a:gd name="T46" fmla="*/ 572 w 1068"/>
              <a:gd name="T47" fmla="*/ 815 h 1109"/>
              <a:gd name="T48" fmla="*/ 523 w 1068"/>
              <a:gd name="T49" fmla="*/ 1108 h 1109"/>
              <a:gd name="T50" fmla="*/ 481 w 1068"/>
              <a:gd name="T51" fmla="*/ 815 h 1109"/>
              <a:gd name="T52" fmla="*/ 330 w 1068"/>
              <a:gd name="T53" fmla="*/ 990 h 1109"/>
              <a:gd name="T54" fmla="*/ 398 w 1068"/>
              <a:gd name="T55" fmla="*/ 782 h 1109"/>
              <a:gd name="T56" fmla="*/ 101 w 1068"/>
              <a:gd name="T57" fmla="*/ 981 h 1109"/>
              <a:gd name="T58" fmla="*/ 333 w 1068"/>
              <a:gd name="T59" fmla="*/ 697 h 1109"/>
              <a:gd name="T60" fmla="*/ 103 w 1068"/>
              <a:gd name="T61" fmla="*/ 722 h 1109"/>
              <a:gd name="T62" fmla="*/ 298 w 1068"/>
              <a:gd name="T63" fmla="*/ 586 h 1109"/>
              <a:gd name="T64" fmla="*/ 0 w 1068"/>
              <a:gd name="T65" fmla="*/ 501 h 1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8" h="1109">
                <a:moveTo>
                  <a:pt x="0" y="501"/>
                </a:moveTo>
                <a:lnTo>
                  <a:pt x="301" y="465"/>
                </a:lnTo>
                <a:lnTo>
                  <a:pt x="128" y="310"/>
                </a:lnTo>
                <a:lnTo>
                  <a:pt x="340" y="365"/>
                </a:lnTo>
                <a:lnTo>
                  <a:pt x="82" y="60"/>
                </a:lnTo>
                <a:lnTo>
                  <a:pt x="411" y="292"/>
                </a:lnTo>
                <a:lnTo>
                  <a:pt x="358" y="34"/>
                </a:lnTo>
                <a:lnTo>
                  <a:pt x="481" y="262"/>
                </a:lnTo>
                <a:lnTo>
                  <a:pt x="518" y="0"/>
                </a:lnTo>
                <a:lnTo>
                  <a:pt x="572" y="259"/>
                </a:lnTo>
                <a:lnTo>
                  <a:pt x="709" y="43"/>
                </a:lnTo>
                <a:lnTo>
                  <a:pt x="642" y="292"/>
                </a:lnTo>
                <a:lnTo>
                  <a:pt x="989" y="47"/>
                </a:lnTo>
                <a:lnTo>
                  <a:pt x="713" y="362"/>
                </a:lnTo>
                <a:lnTo>
                  <a:pt x="1010" y="297"/>
                </a:lnTo>
                <a:lnTo>
                  <a:pt x="761" y="477"/>
                </a:lnTo>
                <a:lnTo>
                  <a:pt x="1067" y="535"/>
                </a:lnTo>
                <a:lnTo>
                  <a:pt x="761" y="598"/>
                </a:lnTo>
                <a:lnTo>
                  <a:pt x="964" y="761"/>
                </a:lnTo>
                <a:lnTo>
                  <a:pt x="713" y="715"/>
                </a:lnTo>
                <a:lnTo>
                  <a:pt x="1028" y="969"/>
                </a:lnTo>
                <a:lnTo>
                  <a:pt x="650" y="782"/>
                </a:lnTo>
                <a:lnTo>
                  <a:pt x="709" y="999"/>
                </a:lnTo>
                <a:lnTo>
                  <a:pt x="572" y="815"/>
                </a:lnTo>
                <a:lnTo>
                  <a:pt x="523" y="1108"/>
                </a:lnTo>
                <a:lnTo>
                  <a:pt x="481" y="815"/>
                </a:lnTo>
                <a:lnTo>
                  <a:pt x="330" y="990"/>
                </a:lnTo>
                <a:lnTo>
                  <a:pt x="398" y="782"/>
                </a:lnTo>
                <a:lnTo>
                  <a:pt x="101" y="981"/>
                </a:lnTo>
                <a:lnTo>
                  <a:pt x="333" y="697"/>
                </a:lnTo>
                <a:lnTo>
                  <a:pt x="103" y="722"/>
                </a:lnTo>
                <a:lnTo>
                  <a:pt x="298" y="586"/>
                </a:lnTo>
                <a:lnTo>
                  <a:pt x="0" y="501"/>
                </a:lnTo>
              </a:path>
            </a:pathLst>
          </a:custGeom>
          <a:solidFill>
            <a:srgbClr val="0000FF"/>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67" name="Freeform 83"/>
          <p:cNvSpPr>
            <a:spLocks/>
          </p:cNvSpPr>
          <p:nvPr/>
        </p:nvSpPr>
        <p:spPr bwMode="auto">
          <a:xfrm>
            <a:off x="1296988" y="4229100"/>
            <a:ext cx="1563687" cy="1760538"/>
          </a:xfrm>
          <a:custGeom>
            <a:avLst/>
            <a:gdLst>
              <a:gd name="T0" fmla="*/ 0 w 1066"/>
              <a:gd name="T1" fmla="*/ 501 h 1109"/>
              <a:gd name="T2" fmla="*/ 299 w 1066"/>
              <a:gd name="T3" fmla="*/ 465 h 1109"/>
              <a:gd name="T4" fmla="*/ 127 w 1066"/>
              <a:gd name="T5" fmla="*/ 310 h 1109"/>
              <a:gd name="T6" fmla="*/ 339 w 1066"/>
              <a:gd name="T7" fmla="*/ 365 h 1109"/>
              <a:gd name="T8" fmla="*/ 81 w 1066"/>
              <a:gd name="T9" fmla="*/ 60 h 1109"/>
              <a:gd name="T10" fmla="*/ 409 w 1066"/>
              <a:gd name="T11" fmla="*/ 292 h 1109"/>
              <a:gd name="T12" fmla="*/ 357 w 1066"/>
              <a:gd name="T13" fmla="*/ 34 h 1109"/>
              <a:gd name="T14" fmla="*/ 480 w 1066"/>
              <a:gd name="T15" fmla="*/ 262 h 1109"/>
              <a:gd name="T16" fmla="*/ 517 w 1066"/>
              <a:gd name="T17" fmla="*/ 0 h 1109"/>
              <a:gd name="T18" fmla="*/ 571 w 1066"/>
              <a:gd name="T19" fmla="*/ 259 h 1109"/>
              <a:gd name="T20" fmla="*/ 708 w 1066"/>
              <a:gd name="T21" fmla="*/ 43 h 1109"/>
              <a:gd name="T22" fmla="*/ 641 w 1066"/>
              <a:gd name="T23" fmla="*/ 292 h 1109"/>
              <a:gd name="T24" fmla="*/ 987 w 1066"/>
              <a:gd name="T25" fmla="*/ 47 h 1109"/>
              <a:gd name="T26" fmla="*/ 712 w 1066"/>
              <a:gd name="T27" fmla="*/ 362 h 1109"/>
              <a:gd name="T28" fmla="*/ 1009 w 1066"/>
              <a:gd name="T29" fmla="*/ 297 h 1109"/>
              <a:gd name="T30" fmla="*/ 759 w 1066"/>
              <a:gd name="T31" fmla="*/ 477 h 1109"/>
              <a:gd name="T32" fmla="*/ 1065 w 1066"/>
              <a:gd name="T33" fmla="*/ 535 h 1109"/>
              <a:gd name="T34" fmla="*/ 759 w 1066"/>
              <a:gd name="T35" fmla="*/ 598 h 1109"/>
              <a:gd name="T36" fmla="*/ 963 w 1066"/>
              <a:gd name="T37" fmla="*/ 761 h 1109"/>
              <a:gd name="T38" fmla="*/ 712 w 1066"/>
              <a:gd name="T39" fmla="*/ 715 h 1109"/>
              <a:gd name="T40" fmla="*/ 1026 w 1066"/>
              <a:gd name="T41" fmla="*/ 969 h 1109"/>
              <a:gd name="T42" fmla="*/ 649 w 1066"/>
              <a:gd name="T43" fmla="*/ 782 h 1109"/>
              <a:gd name="T44" fmla="*/ 708 w 1066"/>
              <a:gd name="T45" fmla="*/ 999 h 1109"/>
              <a:gd name="T46" fmla="*/ 571 w 1066"/>
              <a:gd name="T47" fmla="*/ 815 h 1109"/>
              <a:gd name="T48" fmla="*/ 522 w 1066"/>
              <a:gd name="T49" fmla="*/ 1108 h 1109"/>
              <a:gd name="T50" fmla="*/ 480 w 1066"/>
              <a:gd name="T51" fmla="*/ 815 h 1109"/>
              <a:gd name="T52" fmla="*/ 329 w 1066"/>
              <a:gd name="T53" fmla="*/ 990 h 1109"/>
              <a:gd name="T54" fmla="*/ 397 w 1066"/>
              <a:gd name="T55" fmla="*/ 782 h 1109"/>
              <a:gd name="T56" fmla="*/ 99 w 1066"/>
              <a:gd name="T57" fmla="*/ 981 h 1109"/>
              <a:gd name="T58" fmla="*/ 331 w 1066"/>
              <a:gd name="T59" fmla="*/ 698 h 1109"/>
              <a:gd name="T60" fmla="*/ 102 w 1066"/>
              <a:gd name="T61" fmla="*/ 723 h 1109"/>
              <a:gd name="T62" fmla="*/ 296 w 1066"/>
              <a:gd name="T63" fmla="*/ 586 h 1109"/>
              <a:gd name="T64" fmla="*/ 0 w 1066"/>
              <a:gd name="T65" fmla="*/ 501 h 1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6" h="1109">
                <a:moveTo>
                  <a:pt x="0" y="501"/>
                </a:moveTo>
                <a:lnTo>
                  <a:pt x="299" y="465"/>
                </a:lnTo>
                <a:lnTo>
                  <a:pt x="127" y="310"/>
                </a:lnTo>
                <a:lnTo>
                  <a:pt x="339" y="365"/>
                </a:lnTo>
                <a:lnTo>
                  <a:pt x="81" y="60"/>
                </a:lnTo>
                <a:lnTo>
                  <a:pt x="409" y="292"/>
                </a:lnTo>
                <a:lnTo>
                  <a:pt x="357" y="34"/>
                </a:lnTo>
                <a:lnTo>
                  <a:pt x="480" y="262"/>
                </a:lnTo>
                <a:lnTo>
                  <a:pt x="517" y="0"/>
                </a:lnTo>
                <a:lnTo>
                  <a:pt x="571" y="259"/>
                </a:lnTo>
                <a:lnTo>
                  <a:pt x="708" y="43"/>
                </a:lnTo>
                <a:lnTo>
                  <a:pt x="641" y="292"/>
                </a:lnTo>
                <a:lnTo>
                  <a:pt x="987" y="47"/>
                </a:lnTo>
                <a:lnTo>
                  <a:pt x="712" y="362"/>
                </a:lnTo>
                <a:lnTo>
                  <a:pt x="1009" y="297"/>
                </a:lnTo>
                <a:lnTo>
                  <a:pt x="759" y="477"/>
                </a:lnTo>
                <a:lnTo>
                  <a:pt x="1065" y="535"/>
                </a:lnTo>
                <a:lnTo>
                  <a:pt x="759" y="598"/>
                </a:lnTo>
                <a:lnTo>
                  <a:pt x="963" y="761"/>
                </a:lnTo>
                <a:lnTo>
                  <a:pt x="712" y="715"/>
                </a:lnTo>
                <a:lnTo>
                  <a:pt x="1026" y="969"/>
                </a:lnTo>
                <a:lnTo>
                  <a:pt x="649" y="782"/>
                </a:lnTo>
                <a:lnTo>
                  <a:pt x="708" y="999"/>
                </a:lnTo>
                <a:lnTo>
                  <a:pt x="571" y="815"/>
                </a:lnTo>
                <a:lnTo>
                  <a:pt x="522" y="1108"/>
                </a:lnTo>
                <a:lnTo>
                  <a:pt x="480" y="815"/>
                </a:lnTo>
                <a:lnTo>
                  <a:pt x="329" y="990"/>
                </a:lnTo>
                <a:lnTo>
                  <a:pt x="397" y="782"/>
                </a:lnTo>
                <a:lnTo>
                  <a:pt x="99" y="981"/>
                </a:lnTo>
                <a:lnTo>
                  <a:pt x="331" y="698"/>
                </a:lnTo>
                <a:lnTo>
                  <a:pt x="102" y="723"/>
                </a:lnTo>
                <a:lnTo>
                  <a:pt x="296" y="586"/>
                </a:lnTo>
                <a:lnTo>
                  <a:pt x="0" y="501"/>
                </a:lnTo>
              </a:path>
            </a:pathLst>
          </a:custGeom>
          <a:solidFill>
            <a:srgbClr val="FFFF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668" name="Rectangle 84"/>
          <p:cNvSpPr>
            <a:spLocks noChangeArrowheads="1"/>
          </p:cNvSpPr>
          <p:nvPr/>
        </p:nvSpPr>
        <p:spPr bwMode="auto">
          <a:xfrm>
            <a:off x="127000" y="6049963"/>
            <a:ext cx="2579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eaLnBrk="0" hangingPunct="0"/>
            <a:r>
              <a:rPr lang="en-GB" sz="2400">
                <a:solidFill>
                  <a:srgbClr val="000000"/>
                </a:solidFill>
              </a:rPr>
              <a:t>From Reason 1997</a:t>
            </a:r>
          </a:p>
        </p:txBody>
      </p:sp>
    </p:spTree>
    <p:extLst>
      <p:ext uri="{BB962C8B-B14F-4D97-AF65-F5344CB8AC3E}">
        <p14:creationId xmlns:p14="http://schemas.microsoft.com/office/powerpoint/2010/main" val="374145752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14280</TotalTime>
  <Words>1770</Words>
  <Application>Microsoft Office PowerPoint</Application>
  <PresentationFormat>On-screen Show (4:3)</PresentationFormat>
  <Paragraphs>360</Paragraphs>
  <Slides>44</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44</vt:i4>
      </vt:variant>
    </vt:vector>
  </HeadingPairs>
  <TitlesOfParts>
    <vt:vector size="52" baseType="lpstr">
      <vt:lpstr>ＭＳ Ｐゴシック</vt:lpstr>
      <vt:lpstr>Arial</vt:lpstr>
      <vt:lpstr>Calibri</vt:lpstr>
      <vt:lpstr>Times New Roman</vt:lpstr>
      <vt:lpstr>Wingdings</vt:lpstr>
      <vt:lpstr>ヒラギノ角ゴ Pro W3</vt:lpstr>
      <vt:lpstr>ヒラギノ角ゴ Pro W6</vt:lpstr>
      <vt:lpstr>Default Theme</vt:lpstr>
      <vt:lpstr>Critical incidents &amp; reporting Training</vt:lpstr>
      <vt:lpstr>Overview</vt:lpstr>
      <vt:lpstr>Introduction and Background</vt:lpstr>
      <vt:lpstr>PowerPoint Presentation</vt:lpstr>
      <vt:lpstr>To err is human - USA</vt:lpstr>
      <vt:lpstr> Extent and Nature of Adverse Events in Healthcare - (UK NHS) </vt:lpstr>
      <vt:lpstr>IOM Report</vt:lpstr>
      <vt:lpstr>Personal vs System Approach</vt:lpstr>
      <vt:lpstr>PowerPoint Presentation</vt:lpstr>
      <vt:lpstr>Multi-Causal Theory “Swiss Cheese” diagram (Reason, 1991)</vt:lpstr>
      <vt:lpstr>Factors Contributing to Human Error</vt:lpstr>
      <vt:lpstr>Factors Contributing to Human Error</vt:lpstr>
      <vt:lpstr>Discussion</vt:lpstr>
      <vt:lpstr>Discussion</vt:lpstr>
      <vt:lpstr>Risk</vt:lpstr>
      <vt:lpstr>Risk Management</vt:lpstr>
      <vt:lpstr>Components of risk management</vt:lpstr>
      <vt:lpstr>Components of risk management</vt:lpstr>
      <vt:lpstr>Components of risk management</vt:lpstr>
      <vt:lpstr>Components of risk management</vt:lpstr>
      <vt:lpstr>Incidence reporting</vt:lpstr>
      <vt:lpstr>Form</vt:lpstr>
      <vt:lpstr>Incidence reporting</vt:lpstr>
      <vt:lpstr>Definitions</vt:lpstr>
      <vt:lpstr>Definitions</vt:lpstr>
      <vt:lpstr>Incident categories</vt:lpstr>
      <vt:lpstr>Levels of harm</vt:lpstr>
      <vt:lpstr>Sentinel event (SUI)</vt:lpstr>
      <vt:lpstr>Sentinel events - types</vt:lpstr>
      <vt:lpstr>Never events</vt:lpstr>
      <vt:lpstr>Factors Contributing to Successful Error Reporting</vt:lpstr>
      <vt:lpstr>Factors Contributing to Successful Error Reporting</vt:lpstr>
      <vt:lpstr>Barriers to Successful Reporting</vt:lpstr>
      <vt:lpstr>Tip of the Iceberg</vt:lpstr>
      <vt:lpstr>General Principles of a Critical Incident Reporting System</vt:lpstr>
      <vt:lpstr>General Principles of a CIRS</vt:lpstr>
      <vt:lpstr>Setting up critical incident reporting system</vt:lpstr>
      <vt:lpstr>Fair-blame or just culture</vt:lpstr>
      <vt:lpstr>System of accountability</vt:lpstr>
      <vt:lpstr>Just Culture</vt:lpstr>
      <vt:lpstr>Just Culture</vt:lpstr>
      <vt:lpstr>Just Culture Accountability</vt:lpstr>
      <vt:lpstr>Summary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Akinoso Coker</dc:creator>
  <cp:lastModifiedBy>MPM</cp:lastModifiedBy>
  <cp:revision>30</cp:revision>
  <dcterms:created xsi:type="dcterms:W3CDTF">2015-11-26T20:23:12Z</dcterms:created>
  <dcterms:modified xsi:type="dcterms:W3CDTF">2017-09-19T17:22:55Z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450641</vt:lpwstr>
  </property>
  <property fmtid="{D5CDD505-2E9C-101B-9397-08002B2CF9AE}" pid="3" name="NXPowerLiteSettings">
    <vt:lpwstr>F7000400038000</vt:lpwstr>
  </property>
  <property fmtid="{D5CDD505-2E9C-101B-9397-08002B2CF9AE}" pid="4" name="NXPowerLiteVersion">
    <vt:lpwstr>D6.0.8</vt:lpwstr>
  </property>
</Properties>
</file>