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4"/>
    <p:sldMasterId id="2147483660" r:id="rId5"/>
    <p:sldMasterId id="2147483648" r:id="rId6"/>
    <p:sldMasterId id="2147483674" r:id="rId7"/>
  </p:sldMasterIdLst>
  <p:notesMasterIdLst>
    <p:notesMasterId r:id="rId125"/>
  </p:notesMasterIdLst>
  <p:handoutMasterIdLst>
    <p:handoutMasterId r:id="rId126"/>
  </p:handoutMasterIdLst>
  <p:sldIdLst>
    <p:sldId id="256" r:id="rId8"/>
    <p:sldId id="258" r:id="rId9"/>
    <p:sldId id="257" r:id="rId10"/>
    <p:sldId id="259" r:id="rId11"/>
    <p:sldId id="260" r:id="rId12"/>
    <p:sldId id="261" r:id="rId13"/>
    <p:sldId id="262" r:id="rId14"/>
    <p:sldId id="264" r:id="rId15"/>
    <p:sldId id="263" r:id="rId16"/>
    <p:sldId id="265" r:id="rId17"/>
    <p:sldId id="266"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52" r:id="rId94"/>
    <p:sldId id="344" r:id="rId95"/>
    <p:sldId id="345" r:id="rId96"/>
    <p:sldId id="346" r:id="rId97"/>
    <p:sldId id="347" r:id="rId98"/>
    <p:sldId id="348" r:id="rId99"/>
    <p:sldId id="349" r:id="rId100"/>
    <p:sldId id="350" r:id="rId101"/>
    <p:sldId id="351" r:id="rId102"/>
    <p:sldId id="353" r:id="rId103"/>
    <p:sldId id="354" r:id="rId104"/>
    <p:sldId id="355" r:id="rId105"/>
    <p:sldId id="357" r:id="rId106"/>
    <p:sldId id="358" r:id="rId107"/>
    <p:sldId id="359" r:id="rId108"/>
    <p:sldId id="360" r:id="rId109"/>
    <p:sldId id="361" r:id="rId110"/>
    <p:sldId id="362" r:id="rId111"/>
    <p:sldId id="363" r:id="rId112"/>
    <p:sldId id="364" r:id="rId113"/>
    <p:sldId id="365" r:id="rId114"/>
    <p:sldId id="366" r:id="rId115"/>
    <p:sldId id="367" r:id="rId116"/>
    <p:sldId id="368" r:id="rId117"/>
    <p:sldId id="369" r:id="rId118"/>
    <p:sldId id="370" r:id="rId119"/>
    <p:sldId id="371" r:id="rId120"/>
    <p:sldId id="372" r:id="rId121"/>
    <p:sldId id="373" r:id="rId122"/>
    <p:sldId id="374" r:id="rId123"/>
    <p:sldId id="375" r:id="rId1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E299705-4A92-4533-8024-C1CF541C78F2}">
          <p14:sldIdLst>
            <p14:sldId id="256"/>
            <p14:sldId id="258"/>
            <p14:sldId id="257"/>
            <p14:sldId id="259"/>
            <p14:sldId id="260"/>
            <p14:sldId id="261"/>
            <p14:sldId id="262"/>
            <p14:sldId id="264"/>
            <p14:sldId id="263"/>
            <p14:sldId id="265"/>
            <p14:sldId id="266"/>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52"/>
            <p14:sldId id="344"/>
            <p14:sldId id="345"/>
            <p14:sldId id="346"/>
            <p14:sldId id="347"/>
            <p14:sldId id="348"/>
            <p14:sldId id="349"/>
            <p14:sldId id="350"/>
            <p14:sldId id="351"/>
            <p14:sldId id="353"/>
            <p14:sldId id="354"/>
            <p14:sldId id="355"/>
            <p14:sldId id="357"/>
            <p14:sldId id="358"/>
            <p14:sldId id="359"/>
            <p14:sldId id="360"/>
            <p14:sldId id="361"/>
            <p14:sldId id="362"/>
            <p14:sldId id="363"/>
            <p14:sldId id="364"/>
            <p14:sldId id="365"/>
            <p14:sldId id="366"/>
            <p14:sldId id="367"/>
            <p14:sldId id="368"/>
            <p14:sldId id="369"/>
            <p14:sldId id="370"/>
            <p14:sldId id="371"/>
            <p14:sldId id="372"/>
            <p14:sldId id="373"/>
            <p14:sldId id="374"/>
            <p14:sldId id="375"/>
          </p14:sldIdLst>
        </p14:section>
        <p14:section name="Untitled Section" id="{3688B00D-4879-420A-A584-F92A3A957CB6}">
          <p14:sldIdLst/>
        </p14:section>
      </p14:sectionLst>
    </p:ex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3278"/>
    <a:srgbClr val="646569"/>
    <a:srgbClr val="878CB4"/>
    <a:srgbClr val="002D73"/>
    <a:srgbClr val="007681"/>
    <a:srgbClr val="1F3261"/>
    <a:srgbClr val="4589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96" autoAdjust="0"/>
    <p:restoredTop sz="94627" autoAdjust="0"/>
  </p:normalViewPr>
  <p:slideViewPr>
    <p:cSldViewPr>
      <p:cViewPr varScale="1">
        <p:scale>
          <a:sx n="98" d="100"/>
          <a:sy n="98" d="100"/>
        </p:scale>
        <p:origin x="-258" y="-10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2928"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28" Type="http://schemas.openxmlformats.org/officeDocument/2006/relationships/viewProps" Target="viewProps.xml"/><Relationship Id="rId5" Type="http://schemas.openxmlformats.org/officeDocument/2006/relationships/slideMaster" Target="slideMasters/slideMaster2.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13" Type="http://schemas.openxmlformats.org/officeDocument/2006/relationships/slide" Target="slides/slide106.xml"/><Relationship Id="rId118" Type="http://schemas.openxmlformats.org/officeDocument/2006/relationships/slide" Target="slides/slide111.xml"/><Relationship Id="rId126"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slide" Target="slides/slide96.xml"/><Relationship Id="rId108" Type="http://schemas.openxmlformats.org/officeDocument/2006/relationships/slide" Target="slides/slide101.xml"/><Relationship Id="rId116" Type="http://schemas.openxmlformats.org/officeDocument/2006/relationships/slide" Target="slides/slide109.xml"/><Relationship Id="rId124" Type="http://schemas.openxmlformats.org/officeDocument/2006/relationships/slide" Target="slides/slide117.xml"/><Relationship Id="rId129"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11" Type="http://schemas.openxmlformats.org/officeDocument/2006/relationships/slide" Target="slides/slide104.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slide" Target="slides/slide107.xml"/><Relationship Id="rId119" Type="http://schemas.openxmlformats.org/officeDocument/2006/relationships/slide" Target="slides/slide112.xml"/><Relationship Id="rId127" Type="http://schemas.openxmlformats.org/officeDocument/2006/relationships/presProps" Target="pres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3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notesMaster" Target="notesMasters/notesMaster1.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61" Type="http://schemas.openxmlformats.org/officeDocument/2006/relationships/slide" Target="slides/slide54.xml"/><Relationship Id="rId82" Type="http://schemas.openxmlformats.org/officeDocument/2006/relationships/slide" Target="slides/slide7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111CE6-E01B-4B16-9FC9-386DAA6E82EC}" type="datetimeFigureOut">
              <a:rPr lang="en-US" smtClean="0"/>
              <a:t>9/19/2017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47B35F-EEBB-4B51-9C7F-012E78CB0FD3}" type="slidenum">
              <a:rPr lang="en-US" smtClean="0"/>
              <a:t>‹#›</a:t>
            </a:fld>
            <a:endParaRPr lang="en-US"/>
          </a:p>
        </p:txBody>
      </p:sp>
    </p:spTree>
    <p:extLst>
      <p:ext uri="{BB962C8B-B14F-4D97-AF65-F5344CB8AC3E}">
        <p14:creationId xmlns:p14="http://schemas.microsoft.com/office/powerpoint/2010/main" val="4009186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2C164A-7038-42D0-953C-2EB4816D4C81}" type="datetimeFigureOut">
              <a:rPr lang="en-US" smtClean="0"/>
              <a:t>9/19/2017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DA9C80-B631-4EC4-8253-F63CFD0157DF}" type="slidenum">
              <a:rPr lang="en-US" smtClean="0"/>
              <a:t>‹#›</a:t>
            </a:fld>
            <a:endParaRPr lang="en-US"/>
          </a:p>
        </p:txBody>
      </p:sp>
    </p:spTree>
    <p:extLst>
      <p:ext uri="{BB962C8B-B14F-4D97-AF65-F5344CB8AC3E}">
        <p14:creationId xmlns:p14="http://schemas.microsoft.com/office/powerpoint/2010/main" val="1943357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1</a:t>
            </a:fld>
            <a:endParaRPr lang="en-US"/>
          </a:p>
        </p:txBody>
      </p:sp>
    </p:spTree>
    <p:extLst>
      <p:ext uri="{BB962C8B-B14F-4D97-AF65-F5344CB8AC3E}">
        <p14:creationId xmlns:p14="http://schemas.microsoft.com/office/powerpoint/2010/main" val="29352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228600" y="2647950"/>
            <a:ext cx="6324600" cy="609600"/>
          </a:xfrm>
          <a:prstGeom prst="rect">
            <a:avLst/>
          </a:prstGeom>
        </p:spPr>
        <p:txBody>
          <a:bodyPr/>
          <a:lstStyle>
            <a:lvl1pPr marL="0" indent="0">
              <a:buNone/>
              <a:defRPr sz="2800" b="1">
                <a:solidFill>
                  <a:srgbClr val="646569"/>
                </a:solidFill>
                <a:latin typeface="Arial" panose="020B0604020202020204" pitchFamily="34" charset="0"/>
                <a:cs typeface="Arial" panose="020B0604020202020204" pitchFamily="34" charset="0"/>
              </a:defRPr>
            </a:lvl1pPr>
          </a:lstStyle>
          <a:p>
            <a:pPr lvl="0"/>
            <a:r>
              <a:rPr lang="en-US" sz="2800" b="1" dirty="0" smtClean="0">
                <a:latin typeface="Arial" panose="020B0604020202020204" pitchFamily="34" charset="0"/>
                <a:cs typeface="Arial" panose="020B0604020202020204" pitchFamily="34" charset="0"/>
              </a:rPr>
              <a:t>Master Sub Title</a:t>
            </a:r>
            <a:endParaRPr lang="en-US" dirty="0"/>
          </a:p>
        </p:txBody>
      </p:sp>
      <p:sp>
        <p:nvSpPr>
          <p:cNvPr id="11" name="Text Placeholder 10"/>
          <p:cNvSpPr>
            <a:spLocks noGrp="1"/>
          </p:cNvSpPr>
          <p:nvPr>
            <p:ph type="body" sz="quarter" idx="12" hasCustomPrompt="1"/>
          </p:nvPr>
        </p:nvSpPr>
        <p:spPr>
          <a:xfrm>
            <a:off x="228600" y="1962150"/>
            <a:ext cx="6324600" cy="533400"/>
          </a:xfrm>
          <a:prstGeom prst="rect">
            <a:avLst/>
          </a:prstGeom>
        </p:spPr>
        <p:txBody>
          <a:bodyPr/>
          <a:lstStyle>
            <a:lvl1pPr marL="0" indent="0" algn="l">
              <a:buNone/>
              <a:defRPr sz="4000" b="1" baseline="0">
                <a:solidFill>
                  <a:srgbClr val="553278"/>
                </a:solidFill>
                <a:latin typeface="Arial" panose="020B0604020202020204" pitchFamily="34" charset="0"/>
                <a:cs typeface="Arial" panose="020B0604020202020204" pitchFamily="34" charset="0"/>
              </a:defRPr>
            </a:lvl1pPr>
          </a:lstStyle>
          <a:p>
            <a:pPr lvl="0"/>
            <a:r>
              <a:rPr lang="en-US" dirty="0" smtClean="0"/>
              <a:t>Master Title – Arial Bold</a:t>
            </a:r>
            <a:endParaRPr lang="en-US" dirty="0"/>
          </a:p>
        </p:txBody>
      </p:sp>
    </p:spTree>
    <p:extLst>
      <p:ext uri="{BB962C8B-B14F-4D97-AF65-F5344CB8AC3E}">
        <p14:creationId xmlns:p14="http://schemas.microsoft.com/office/powerpoint/2010/main" val="3976281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D0365-0D65-4032-85A6-BECCAB4E9A68}" type="datetimeFigureOut">
              <a:rPr lang="en-US" smtClean="0"/>
              <a:t>9/19/2017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116018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ED0365-0D65-4032-85A6-BECCAB4E9A68}" type="datetimeFigureOut">
              <a:rPr lang="en-US" smtClean="0"/>
              <a:t>9/19/2017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506954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ED0365-0D65-4032-85A6-BECCAB4E9A68}" type="datetimeFigureOut">
              <a:rPr lang="en-US" smtClean="0"/>
              <a:t>9/19/2017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798157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ED0365-0D65-4032-85A6-BECCAB4E9A68}" type="datetimeFigureOut">
              <a:rPr lang="en-US" smtClean="0"/>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788743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ED0365-0D65-4032-85A6-BECCAB4E9A68}" type="datetimeFigureOut">
              <a:rPr lang="en-US" smtClean="0"/>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97773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Master">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304800" y="1885950"/>
            <a:ext cx="4114800" cy="1676400"/>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pPr lvl="0"/>
            <a:r>
              <a:rPr lang="en-US" dirty="0" smtClean="0"/>
              <a:t>Section Title-</a:t>
            </a:r>
            <a:br>
              <a:rPr lang="en-US" dirty="0" smtClean="0"/>
            </a:br>
            <a:r>
              <a:rPr lang="en-US" dirty="0" smtClean="0"/>
              <a:t>Arial Bold</a:t>
            </a:r>
            <a:endParaRPr lang="en-US" dirty="0"/>
          </a:p>
        </p:txBody>
      </p:sp>
    </p:spTree>
    <p:extLst>
      <p:ext uri="{BB962C8B-B14F-4D97-AF65-F5344CB8AC3E}">
        <p14:creationId xmlns:p14="http://schemas.microsoft.com/office/powerpoint/2010/main" val="26796277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Master">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228600" y="1504950"/>
            <a:ext cx="7467600" cy="1219200"/>
          </a:xfrm>
          <a:prstGeom prst="rect">
            <a:avLst/>
          </a:prstGeom>
        </p:spPr>
        <p:txBody>
          <a:bodyPr/>
          <a:lstStyle>
            <a:lvl1pPr marL="0" indent="0">
              <a:buNone/>
              <a:defRPr sz="2400" b="0" i="0" baseline="0">
                <a:solidFill>
                  <a:srgbClr val="646569"/>
                </a:solidFill>
              </a:defRPr>
            </a:lvl1pPr>
          </a:lstStyle>
          <a:p>
            <a:pPr lvl="0"/>
            <a:r>
              <a:rPr lang="en-US" dirty="0" smtClean="0"/>
              <a:t>Copy (Arial Regular)</a:t>
            </a:r>
            <a:endParaRPr lang="en-US" dirty="0"/>
          </a:p>
        </p:txBody>
      </p:sp>
      <p:sp>
        <p:nvSpPr>
          <p:cNvPr id="7" name="Text Placeholder 6"/>
          <p:cNvSpPr>
            <a:spLocks noGrp="1"/>
          </p:cNvSpPr>
          <p:nvPr>
            <p:ph type="body" sz="quarter" idx="12" hasCustomPrompt="1"/>
          </p:nvPr>
        </p:nvSpPr>
        <p:spPr>
          <a:xfrm>
            <a:off x="228600" y="514350"/>
            <a:ext cx="6781800" cy="762000"/>
          </a:xfrm>
          <a:prstGeom prst="rect">
            <a:avLst/>
          </a:prstGeom>
        </p:spPr>
        <p:txBody>
          <a:bodyPr/>
          <a:lstStyle>
            <a:lvl1pPr marL="0" indent="0">
              <a:buNone/>
              <a:defRPr b="1">
                <a:solidFill>
                  <a:srgbClr val="553278"/>
                </a:solidFill>
              </a:defRPr>
            </a:lvl1pPr>
          </a:lstStyle>
          <a:p>
            <a:pPr lvl="0"/>
            <a:r>
              <a:rPr lang="en-US" dirty="0" smtClean="0"/>
              <a:t>Slide Heading – Arial Bold</a:t>
            </a:r>
            <a:endParaRPr lang="en-US" dirty="0"/>
          </a:p>
        </p:txBody>
      </p:sp>
    </p:spTree>
    <p:extLst>
      <p:ext uri="{BB962C8B-B14F-4D97-AF65-F5344CB8AC3E}">
        <p14:creationId xmlns:p14="http://schemas.microsoft.com/office/powerpoint/2010/main" val="179751589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ED0365-0D65-4032-85A6-BECCAB4E9A68}" type="datetimeFigureOut">
              <a:rPr lang="en-US" smtClean="0"/>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549852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ED0365-0D65-4032-85A6-BECCAB4E9A68}" type="datetimeFigureOut">
              <a:rPr lang="en-US" smtClean="0"/>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043001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ED0365-0D65-4032-85A6-BECCAB4E9A68}" type="datetimeFigureOut">
              <a:rPr lang="en-US" smtClean="0"/>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07622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ED0365-0D65-4032-85A6-BECCAB4E9A68}" type="datetimeFigureOut">
              <a:rPr lang="en-US" smtClean="0"/>
              <a:t>9/19/2017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38359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ACED0365-0D65-4032-85A6-BECCAB4E9A68}" type="datetimeFigureOut">
              <a:rPr lang="en-US" smtClean="0"/>
              <a:t>9/19/2017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445502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CED0365-0D65-4032-85A6-BECCAB4E9A68}" type="datetimeFigureOut">
              <a:rPr lang="en-US" smtClean="0"/>
              <a:t>9/19/2017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40487227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4.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AE51E1D-7280-49D6-A2E2-CE63FE17EF16}" type="datetimeFigureOut">
              <a:rPr lang="en-US" smtClean="0"/>
              <a:t>9/19/2017</a:t>
            </a:fld>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BACAC6D-BD82-4571-9E34-C1EFF11A946D}" type="slidenum">
              <a:rPr lang="en-US" smtClean="0"/>
              <a:t>‹#›</a:t>
            </a:fld>
            <a:endParaRPr lang="en-US"/>
          </a:p>
        </p:txBody>
      </p:sp>
      <p:sp>
        <p:nvSpPr>
          <p:cNvPr id="7" name="Rectangle 6"/>
          <p:cNvSpPr/>
          <p:nvPr userDrawn="1"/>
        </p:nvSpPr>
        <p:spPr>
          <a:xfrm>
            <a:off x="0" y="3714750"/>
            <a:ext cx="9144000" cy="14859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714750"/>
            <a:ext cx="9144000" cy="76200"/>
          </a:xfrm>
          <a:prstGeom prst="rect">
            <a:avLst/>
          </a:prstGeom>
          <a:solidFill>
            <a:srgbClr val="878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1" y="133350"/>
            <a:ext cx="3505200" cy="928382"/>
          </a:xfrm>
          <a:prstGeom prst="rect">
            <a:avLst/>
          </a:prstGeom>
        </p:spPr>
      </p:pic>
    </p:spTree>
    <p:extLst>
      <p:ext uri="{BB962C8B-B14F-4D97-AF65-F5344CB8AC3E}">
        <p14:creationId xmlns:p14="http://schemas.microsoft.com/office/powerpoint/2010/main" val="4023744030"/>
      </p:ext>
    </p:extLst>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1581150"/>
            <a:ext cx="5334000" cy="27432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540453"/>
            <a:ext cx="5334000" cy="81394"/>
          </a:xfrm>
          <a:prstGeom prst="rect">
            <a:avLst/>
          </a:prstGeom>
          <a:solidFill>
            <a:srgbClr val="878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solidFill>
                  <a:srgbClr val="553278"/>
                </a:solidFill>
              </a:rPr>
              <a:pPr/>
              <a:t>‹#›</a:t>
            </a:fld>
            <a:endParaRPr lang="en-US" sz="1200" dirty="0">
              <a:solidFill>
                <a:srgbClr val="553278"/>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24600" y="4324350"/>
            <a:ext cx="2667000" cy="706378"/>
          </a:xfrm>
          <a:prstGeom prst="rect">
            <a:avLst/>
          </a:prstGeom>
        </p:spPr>
      </p:pic>
    </p:spTree>
    <p:extLst>
      <p:ext uri="{BB962C8B-B14F-4D97-AF65-F5344CB8AC3E}">
        <p14:creationId xmlns:p14="http://schemas.microsoft.com/office/powerpoint/2010/main" val="2405248628"/>
      </p:ext>
    </p:extLst>
  </p:cSld>
  <p:clrMap bg1="lt1" tx1="dk1" bg2="lt2" tx2="dk2" accent1="accent1" accent2="accent2" accent3="accent3" accent4="accent4" accent5="accent5" accent6="accent6" hlink="hlink" folHlink="folHlink"/>
  <p:sldLayoutIdLst>
    <p:sldLayoutId id="214748367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62344"/>
            <a:ext cx="9144000" cy="29960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
        <p:nvSpPr>
          <p:cNvPr id="25" name="Rectangle 24"/>
          <p:cNvSpPr/>
          <p:nvPr userDrawn="1"/>
        </p:nvSpPr>
        <p:spPr>
          <a:xfrm>
            <a:off x="0" y="0"/>
            <a:ext cx="9144000" cy="81394"/>
          </a:xfrm>
          <a:prstGeom prst="rect">
            <a:avLst/>
          </a:prstGeom>
          <a:solidFill>
            <a:srgbClr val="878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0" y="4476750"/>
            <a:ext cx="2047242" cy="542230"/>
          </a:xfrm>
          <a:prstGeom prst="rect">
            <a:avLst/>
          </a:prstGeom>
        </p:spPr>
      </p:pic>
    </p:spTree>
    <p:extLst>
      <p:ext uri="{BB962C8B-B14F-4D97-AF65-F5344CB8AC3E}">
        <p14:creationId xmlns:p14="http://schemas.microsoft.com/office/powerpoint/2010/main" val="3484135281"/>
      </p:ext>
    </p:extLst>
  </p:cSld>
  <p:clrMap bg1="lt1" tx1="dk1" bg2="lt2" tx2="dk2" accent1="accent1" accent2="accent2" accent3="accent3" accent4="accent4" accent5="accent5" accent6="accent6" hlink="hlink" folHlink="folHlink"/>
  <p:sldLayoutIdLst>
    <p:sldLayoutId id="2147483655" r:id="rId1"/>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ACED0365-0D65-4032-85A6-BECCAB4E9A68}" type="datetimeFigureOut">
              <a:rPr lang="en-US" smtClean="0"/>
              <a:t>9/19/2017</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7754AA7-8025-408E-B296-E2B43FE08638}" type="slidenum">
              <a:rPr lang="en-US" smtClean="0"/>
              <a:t>‹#›</a:t>
            </a:fld>
            <a:endParaRPr lang="en-US"/>
          </a:p>
        </p:txBody>
      </p:sp>
      <p:sp>
        <p:nvSpPr>
          <p:cNvPr id="7" name="Rectangle 6"/>
          <p:cNvSpPr/>
          <p:nvPr userDrawn="1"/>
        </p:nvSpPr>
        <p:spPr>
          <a:xfrm>
            <a:off x="0" y="62344"/>
            <a:ext cx="9144000" cy="29960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200" smtClean="0"/>
              <a:pPr/>
              <a:t>September 19, 2017</a:t>
            </a:fld>
            <a:endParaRPr lang="en-US" sz="1200" dirty="0"/>
          </a:p>
        </p:txBody>
      </p:sp>
      <p:sp>
        <p:nvSpPr>
          <p:cNvPr id="9"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
        <p:nvSpPr>
          <p:cNvPr id="10" name="Rectangle 9"/>
          <p:cNvSpPr/>
          <p:nvPr userDrawn="1"/>
        </p:nvSpPr>
        <p:spPr>
          <a:xfrm>
            <a:off x="0" y="0"/>
            <a:ext cx="9144000" cy="81394"/>
          </a:xfrm>
          <a:prstGeom prst="rect">
            <a:avLst/>
          </a:prstGeom>
          <a:solidFill>
            <a:srgbClr val="878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15200" y="4512475"/>
            <a:ext cx="1447800" cy="384514"/>
          </a:xfrm>
          <a:prstGeom prst="rect">
            <a:avLst/>
          </a:prstGeom>
        </p:spPr>
      </p:pic>
    </p:spTree>
    <p:extLst>
      <p:ext uri="{BB962C8B-B14F-4D97-AF65-F5344CB8AC3E}">
        <p14:creationId xmlns:p14="http://schemas.microsoft.com/office/powerpoint/2010/main" val="304337920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mages.google.com/imgres?imgurl=http://www.diaverum.com/Global/CommonImages/Start%20Page/Center_welcoming_woman.jpg&amp;imgrefurl=http://www.diaverum.com/en-au/Australia/Welcome-to-our-company/&amp;h=536&amp;w=376&amp;sz=69&amp;hl=en&amp;start=7&amp;usg=__TZiS-PdLbpgVpbMQqg9rDaErPII=&amp;tbnid=hju6kiEQBe4ZVM:&amp;tbnh=132&amp;tbnw=93&amp;prev=/images?q=welcoming+clinic&amp;gbv=2&amp;hl=en&amp;safe=active&amp;sa=G" TargetMode="Externa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bp3.blogger.com/_NEAOmGUnAyA/R-XDg9D9KSI/AAAAAAAAFrc/WuYAzfyOc2M/s1600-h/change+direction.jpg" TargetMode="Externa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hyperlink" Target="http://www.omh.ny.gov/omhwb/email/compose_mail.asp?tid=DQM2"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www.disabilityrightswi.org/wp-content/uploads/2008/12/seclusion-and-restraint-paper.pdf"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www.gao.gov/new.items/d09719t.pdf"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en.wikipedia.org/wiki/Image:Gold_Coast_Hospital.jpg" TargetMode="External"/><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hyperlink" Target="http://images.google.com/imgres?imgurl=http://www.mdarchives.state.md.us/msa/mdmanual/16dhmh/mha/images/1198-1-361.jpg&amp;imgrefurl=http://www.mdarchives.state.md.us/msa/mdmanual/16dhmh/mha/html/mhaf.html&amp;h=180&amp;w=268&amp;sz=17&amp;hl=en&amp;start=3&amp;tbnid=fyTCiwdHF9muMM:&amp;tbnh=76&amp;tbnw=113&amp;prev=/images?q=spring+grove+hospital&amp;svnum=10&amp;hl=en&amp;lr=&amp;rls=RNWE,RNWE:2005-14,RNWE:en&amp;sa=N" TargetMode="External"/><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32.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Microsoft_Excel_97-2003_Worksheet1.xls"/></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hyperlink" Target="http://webarchive.nationalarchives.gov.uk/20130107105354/http:/www.dh.gov.uk/en/Publicationsandstatistics/Publications/PublicationsPolicyAndGuidance/DH_4100773" TargetMode="Externa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slideLayout" Target="../slideLayouts/slideLayout3.xml"/><Relationship Id="rId6" Type="http://schemas.openxmlformats.org/officeDocument/2006/relationships/image" Target="../media/image38.jpeg"/><Relationship Id="rId5" Type="http://schemas.openxmlformats.org/officeDocument/2006/relationships/image" Target="../media/image37.wmf"/><Relationship Id="rId4" Type="http://schemas.openxmlformats.org/officeDocument/2006/relationships/image" Target="../media/image36.png"/></Relationships>
</file>

<file path=ppt/slides/_rels/slide8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jpeg"/><Relationship Id="rId7"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2.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wmf"/><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26563" y="1047750"/>
            <a:ext cx="7696200" cy="3170099"/>
          </a:xfrm>
          <a:prstGeom prst="rect">
            <a:avLst/>
          </a:prstGeom>
          <a:noFill/>
          <a:ln>
            <a:noFill/>
          </a:ln>
        </p:spPr>
        <p:txBody>
          <a:bodyPr wrap="square" rtlCol="0">
            <a:spAutoFit/>
          </a:bodyPr>
          <a:lstStyle/>
          <a:p>
            <a:r>
              <a:rPr lang="en-US" sz="4000" b="1" dirty="0" smtClean="0">
                <a:solidFill>
                  <a:srgbClr val="553278"/>
                </a:solidFill>
                <a:latin typeface="Arial Narrow" pitchFamily="34" charset="0"/>
              </a:rPr>
              <a:t>Setting The </a:t>
            </a:r>
            <a:r>
              <a:rPr lang="en-US" sz="4000" b="1" dirty="0">
                <a:solidFill>
                  <a:srgbClr val="553278"/>
                </a:solidFill>
                <a:latin typeface="Arial Narrow" pitchFamily="34" charset="0"/>
              </a:rPr>
              <a:t>Stage</a:t>
            </a:r>
            <a:r>
              <a:rPr lang="en-US" sz="4000" b="1">
                <a:solidFill>
                  <a:srgbClr val="553278"/>
                </a:solidFill>
                <a:latin typeface="Arial Narrow" pitchFamily="34" charset="0"/>
              </a:rPr>
              <a:t>: </a:t>
            </a:r>
            <a:r>
              <a:rPr lang="en-US" sz="4000" b="1" smtClean="0">
                <a:solidFill>
                  <a:srgbClr val="553278"/>
                </a:solidFill>
                <a:latin typeface="Arial Narrow" pitchFamily="34" charset="0"/>
              </a:rPr>
              <a:t>Preventing Violence</a:t>
            </a:r>
            <a:r>
              <a:rPr lang="en-US" sz="4000" b="1" dirty="0">
                <a:solidFill>
                  <a:srgbClr val="553278"/>
                </a:solidFill>
                <a:latin typeface="Arial Narrow" pitchFamily="34" charset="0"/>
              </a:rPr>
              <a:t>, Trauma, and the Use of Restraint and Seclusion in Mental Health Settings</a:t>
            </a:r>
          </a:p>
          <a:p>
            <a:endParaRPr lang="en-US" sz="4000" b="1" dirty="0">
              <a:solidFill>
                <a:srgbClr val="553278"/>
              </a:solidFill>
              <a:latin typeface="Arial" panose="020B0604020202020204" pitchFamily="34" charset="0"/>
              <a:cs typeface="Arial" panose="020B0604020202020204" pitchFamily="34" charset="0"/>
            </a:endParaRPr>
          </a:p>
        </p:txBody>
      </p:sp>
      <p:sp>
        <p:nvSpPr>
          <p:cNvPr id="7" name="TextBox 6"/>
          <p:cNvSpPr txBox="1"/>
          <p:nvPr/>
        </p:nvSpPr>
        <p:spPr>
          <a:xfrm>
            <a:off x="533400" y="3758505"/>
            <a:ext cx="5791200" cy="523220"/>
          </a:xfrm>
          <a:prstGeom prst="rect">
            <a:avLst/>
          </a:prstGeom>
          <a:noFill/>
          <a:ln>
            <a:noFill/>
          </a:ln>
        </p:spPr>
        <p:txBody>
          <a:bodyPr wrap="square" rtlCol="0">
            <a:spAutoFit/>
          </a:bodyPr>
          <a:lstStyle/>
          <a:p>
            <a:pPr eaLnBrk="0" hangingPunct="0"/>
            <a:r>
              <a:rPr lang="en-US" sz="2800" b="1" dirty="0">
                <a:solidFill>
                  <a:srgbClr val="FFFFFF"/>
                </a:solidFill>
                <a:latin typeface="Arial Narrow" pitchFamily="34" charset="0"/>
              </a:rPr>
              <a:t>F</a:t>
            </a:r>
            <a:r>
              <a:rPr lang="en-US" sz="2800" b="1" dirty="0" smtClean="0">
                <a:solidFill>
                  <a:srgbClr val="FFFFFF"/>
                </a:solidFill>
                <a:latin typeface="Arial Narrow" pitchFamily="34" charset="0"/>
              </a:rPr>
              <a:t>ountain of Hope Family Services</a:t>
            </a:r>
            <a:endParaRPr lang="en-US" sz="2800" b="1" dirty="0" smtClean="0">
              <a:solidFill>
                <a:srgbClr val="FFFFFF"/>
              </a:solidFill>
              <a:latin typeface="Arial Narrow" pitchFamily="34" charset="0"/>
            </a:endParaRPr>
          </a:p>
        </p:txBody>
      </p:sp>
    </p:spTree>
    <p:extLst>
      <p:ext uri="{BB962C8B-B14F-4D97-AF65-F5344CB8AC3E}">
        <p14:creationId xmlns:p14="http://schemas.microsoft.com/office/powerpoint/2010/main" val="206780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9258" y="2571750"/>
            <a:ext cx="8686800" cy="400110"/>
          </a:xfrm>
          <a:prstGeom prst="rect">
            <a:avLst/>
          </a:prstGeom>
          <a:noFill/>
          <a:ln>
            <a:noFill/>
          </a:ln>
        </p:spPr>
        <p:txBody>
          <a:bodyPr wrap="square" rtlCol="0">
            <a:spAutoFit/>
          </a:bodyPr>
          <a:lstStyle/>
          <a:p>
            <a:r>
              <a:rPr lang="en-US" sz="2000" dirty="0" smtClean="0">
                <a:solidFill>
                  <a:srgbClr val="646569"/>
                </a:solidFill>
                <a:latin typeface="Arial" panose="020B0604020202020204" pitchFamily="34" charset="0"/>
                <a:cs typeface="Arial" panose="020B0604020202020204" pitchFamily="34" charset="0"/>
              </a:rPr>
              <a:t>.</a:t>
            </a:r>
            <a:endParaRPr lang="en-US" sz="2000" dirty="0">
              <a:solidFill>
                <a:srgbClr val="646569"/>
              </a:solidFill>
              <a:latin typeface="Arial" panose="020B0604020202020204" pitchFamily="34" charset="0"/>
              <a:cs typeface="Arial" panose="020B0604020202020204" pitchFamily="34" charset="0"/>
            </a:endParaRPr>
          </a:p>
        </p:txBody>
      </p:sp>
      <p:sp>
        <p:nvSpPr>
          <p:cNvPr id="12" name="TextBox 11"/>
          <p:cNvSpPr txBox="1"/>
          <p:nvPr/>
        </p:nvSpPr>
        <p:spPr>
          <a:xfrm>
            <a:off x="152400" y="438150"/>
            <a:ext cx="8839200" cy="523220"/>
          </a:xfrm>
          <a:prstGeom prst="rect">
            <a:avLst/>
          </a:prstGeom>
          <a:noFill/>
          <a:ln>
            <a:noFill/>
          </a:ln>
        </p:spPr>
        <p:txBody>
          <a:bodyPr wrap="square" rtlCol="0">
            <a:spAutoFit/>
          </a:bodyPr>
          <a:lstStyle/>
          <a:p>
            <a:pPr>
              <a:buFontTx/>
              <a:buNone/>
            </a:pPr>
            <a:r>
              <a:rPr lang="en-US" sz="2800" b="1" dirty="0" smtClean="0">
                <a:solidFill>
                  <a:srgbClr val="553278"/>
                </a:solidFill>
                <a:latin typeface="Arial" panose="020B0604020202020204" pitchFamily="34" charset="0"/>
                <a:cs typeface="Arial" panose="020B0604020202020204" pitchFamily="34" charset="0"/>
              </a:rPr>
              <a:t>Seclusion Rooms			</a:t>
            </a:r>
            <a:r>
              <a:rPr lang="en-US" sz="2000" b="1" dirty="0" smtClean="0">
                <a:solidFill>
                  <a:schemeClr val="tx1">
                    <a:lumMod val="75000"/>
                    <a:lumOff val="25000"/>
                  </a:schemeClr>
                </a:solidFill>
                <a:latin typeface="Arial" panose="020B0604020202020204" pitchFamily="34" charset="0"/>
                <a:cs typeface="Arial" panose="020B0604020202020204" pitchFamily="34" charset="0"/>
              </a:rPr>
              <a:t>Stark… </a:t>
            </a:r>
            <a:r>
              <a:rPr lang="en-US" sz="2000" b="1" dirty="0" smtClean="0">
                <a:solidFill>
                  <a:srgbClr val="553278"/>
                </a:solidFill>
                <a:latin typeface="Arial" panose="020B0604020202020204" pitchFamily="34" charset="0"/>
                <a:cs typeface="Arial" panose="020B0604020202020204" pitchFamily="34" charset="0"/>
              </a:rPr>
              <a:t>		</a:t>
            </a:r>
            <a:endParaRPr lang="en-US" sz="2000" b="1" dirty="0">
              <a:solidFill>
                <a:srgbClr val="553278"/>
              </a:solidFill>
              <a:latin typeface="Arial" panose="020B0604020202020204" pitchFamily="34" charset="0"/>
              <a:cs typeface="Arial" panose="020B0604020202020204" pitchFamily="34" charset="0"/>
            </a:endParaRPr>
          </a:p>
        </p:txBody>
      </p:sp>
      <p:pic>
        <p:nvPicPr>
          <p:cNvPr id="5" name="Picture 3" descr="abbie 1 wrist twist"/>
          <p:cNvPicPr>
            <a:picLocks noChangeAspect="1" noChangeArrowheads="1"/>
          </p:cNvPicPr>
          <p:nvPr/>
        </p:nvPicPr>
        <p:blipFill>
          <a:blip r:embed="rId2" cstate="print"/>
          <a:srcRect b="21875"/>
          <a:stretch>
            <a:fillRect/>
          </a:stretch>
        </p:blipFill>
        <p:spPr bwMode="auto">
          <a:xfrm>
            <a:off x="430097" y="1005840"/>
            <a:ext cx="2247900" cy="1798320"/>
          </a:xfrm>
          <a:prstGeom prst="rect">
            <a:avLst/>
          </a:prstGeom>
          <a:noFill/>
          <a:ln w="9525">
            <a:noFill/>
            <a:miter lim="800000"/>
            <a:headEnd/>
            <a:tailEnd/>
          </a:ln>
        </p:spPr>
      </p:pic>
      <p:pic>
        <p:nvPicPr>
          <p:cNvPr id="6" name="Picture 5" descr="Padded%20Room7"/>
          <p:cNvPicPr>
            <a:picLocks noChangeAspect="1" noChangeArrowheads="1"/>
          </p:cNvPicPr>
          <p:nvPr/>
        </p:nvPicPr>
        <p:blipFill>
          <a:blip r:embed="rId3" cstate="print"/>
          <a:srcRect/>
          <a:stretch>
            <a:fillRect/>
          </a:stretch>
        </p:blipFill>
        <p:spPr>
          <a:xfrm>
            <a:off x="114497" y="3247370"/>
            <a:ext cx="3276600" cy="1791891"/>
          </a:xfrm>
          <a:prstGeom prst="rect">
            <a:avLst/>
          </a:prstGeom>
        </p:spPr>
      </p:pic>
      <p:pic>
        <p:nvPicPr>
          <p:cNvPr id="7" name="Picture 7" descr="photo13"/>
          <p:cNvPicPr>
            <a:picLocks noChangeAspect="1" noChangeArrowheads="1"/>
          </p:cNvPicPr>
          <p:nvPr/>
        </p:nvPicPr>
        <p:blipFill>
          <a:blip r:embed="rId4" cstate="print"/>
          <a:srcRect/>
          <a:stretch>
            <a:fillRect/>
          </a:stretch>
        </p:blipFill>
        <p:spPr bwMode="auto">
          <a:xfrm>
            <a:off x="5696147" y="3028844"/>
            <a:ext cx="2438400" cy="1449859"/>
          </a:xfrm>
          <a:prstGeom prst="rect">
            <a:avLst/>
          </a:prstGeom>
          <a:noFill/>
          <a:ln w="9525">
            <a:noFill/>
            <a:miter lim="800000"/>
            <a:headEnd/>
            <a:tailEnd/>
          </a:ln>
        </p:spPr>
      </p:pic>
      <p:pic>
        <p:nvPicPr>
          <p:cNvPr id="8" name="Picture 8" descr="restraints350"/>
          <p:cNvPicPr>
            <a:picLocks noChangeAspect="1" noChangeArrowheads="1"/>
          </p:cNvPicPr>
          <p:nvPr/>
        </p:nvPicPr>
        <p:blipFill>
          <a:blip r:embed="rId5" cstate="print"/>
          <a:srcRect/>
          <a:stretch>
            <a:fillRect/>
          </a:stretch>
        </p:blipFill>
        <p:spPr bwMode="auto">
          <a:xfrm>
            <a:off x="4781747" y="881300"/>
            <a:ext cx="4267200" cy="2133600"/>
          </a:xfrm>
          <a:prstGeom prst="rect">
            <a:avLst/>
          </a:prstGeom>
          <a:noFill/>
          <a:ln w="9525">
            <a:noFill/>
            <a:miter lim="800000"/>
            <a:headEnd/>
            <a:tailEnd/>
          </a:ln>
        </p:spPr>
      </p:pic>
      <p:pic>
        <p:nvPicPr>
          <p:cNvPr id="9" name="Picture 10" descr="Seclusion room"/>
          <p:cNvPicPr>
            <a:picLocks noChangeAspect="1" noChangeArrowheads="1"/>
          </p:cNvPicPr>
          <p:nvPr/>
        </p:nvPicPr>
        <p:blipFill>
          <a:blip r:embed="rId6" cstate="print"/>
          <a:srcRect/>
          <a:stretch>
            <a:fillRect/>
          </a:stretch>
        </p:blipFill>
        <p:spPr bwMode="auto">
          <a:xfrm>
            <a:off x="2790726" y="961370"/>
            <a:ext cx="1600200" cy="2286000"/>
          </a:xfrm>
          <a:prstGeom prst="rect">
            <a:avLst/>
          </a:prstGeom>
          <a:noFill/>
          <a:ln w="9525">
            <a:noFill/>
            <a:miter lim="800000"/>
            <a:headEnd/>
            <a:tailEnd/>
          </a:ln>
        </p:spPr>
      </p:pic>
      <p:pic>
        <p:nvPicPr>
          <p:cNvPr id="10" name="Picture 9" descr="seclusion"/>
          <p:cNvPicPr>
            <a:picLocks noChangeAspect="1" noChangeArrowheads="1"/>
          </p:cNvPicPr>
          <p:nvPr/>
        </p:nvPicPr>
        <p:blipFill>
          <a:blip r:embed="rId7" cstate="print"/>
          <a:srcRect b="14285"/>
          <a:stretch>
            <a:fillRect/>
          </a:stretch>
        </p:blipFill>
        <p:spPr bwMode="auto">
          <a:xfrm>
            <a:off x="4048420" y="3082359"/>
            <a:ext cx="1466653" cy="1999981"/>
          </a:xfrm>
          <a:prstGeom prst="rect">
            <a:avLst/>
          </a:prstGeom>
          <a:noFill/>
          <a:ln w="9525">
            <a:noFill/>
            <a:miter lim="800000"/>
            <a:headEnd/>
            <a:tailEnd/>
          </a:ln>
        </p:spPr>
      </p:pic>
      <p:sp>
        <p:nvSpPr>
          <p:cNvPr id="11" name="TextBox 10"/>
          <p:cNvSpPr txBox="1"/>
          <p:nvPr/>
        </p:nvSpPr>
        <p:spPr>
          <a:xfrm>
            <a:off x="724293" y="4421648"/>
            <a:ext cx="2314674" cy="400110"/>
          </a:xfrm>
          <a:prstGeom prst="rect">
            <a:avLst/>
          </a:prstGeom>
          <a:noFill/>
          <a:ln>
            <a:noFill/>
          </a:ln>
        </p:spPr>
        <p:txBody>
          <a:bodyPr wrap="square" rtlCol="0">
            <a:spAutoFit/>
          </a:bodyPr>
          <a:lstStyle/>
          <a:p>
            <a:pPr>
              <a:buFontTx/>
              <a:buNone/>
            </a:pPr>
            <a:r>
              <a:rPr lang="en-US" sz="2000" b="1" dirty="0" smtClean="0">
                <a:solidFill>
                  <a:schemeClr val="tx1">
                    <a:lumMod val="75000"/>
                    <a:lumOff val="25000"/>
                  </a:schemeClr>
                </a:solidFill>
                <a:latin typeface="Arial" panose="020B0604020202020204" pitchFamily="34" charset="0"/>
                <a:cs typeface="Arial" panose="020B0604020202020204" pitchFamily="34" charset="0"/>
              </a:rPr>
              <a:t>Barren...</a:t>
            </a:r>
            <a:endParaRPr lang="en-US" sz="20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3" name="TextBox 12"/>
          <p:cNvSpPr txBox="1"/>
          <p:nvPr/>
        </p:nvSpPr>
        <p:spPr>
          <a:xfrm>
            <a:off x="8058347" y="3692255"/>
            <a:ext cx="1085653" cy="400110"/>
          </a:xfrm>
          <a:prstGeom prst="rect">
            <a:avLst/>
          </a:prstGeom>
          <a:noFill/>
          <a:ln>
            <a:noFill/>
          </a:ln>
        </p:spPr>
        <p:txBody>
          <a:bodyPr wrap="square" rtlCol="0">
            <a:spAutoFit/>
          </a:bodyPr>
          <a:lstStyle/>
          <a:p>
            <a:pPr>
              <a:buFontTx/>
              <a:buNone/>
            </a:pPr>
            <a:r>
              <a:rPr lang="en-US" sz="2000" b="1" dirty="0" smtClean="0">
                <a:solidFill>
                  <a:schemeClr val="tx1">
                    <a:lumMod val="75000"/>
                    <a:lumOff val="25000"/>
                  </a:schemeClr>
                </a:solidFill>
                <a:latin typeface="Arial" panose="020B0604020202020204" pitchFamily="34" charset="0"/>
                <a:cs typeface="Arial" panose="020B0604020202020204" pitchFamily="34" charset="0"/>
              </a:rPr>
              <a:t>Ugly...</a:t>
            </a:r>
            <a:endParaRPr lang="en-US" sz="2000"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631022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504950"/>
            <a:ext cx="8458200" cy="3429000"/>
          </a:xfrm>
        </p:spPr>
        <p:txBody>
          <a:bodyPr/>
          <a:lstStyle/>
          <a:p>
            <a:pPr marL="574675" indent="-342900">
              <a:lnSpc>
                <a:spcPct val="90000"/>
              </a:lnSpc>
              <a:buFont typeface="Arial" panose="020B0604020202020204" pitchFamily="34" charset="0"/>
              <a:buChar char="•"/>
              <a:defRPr/>
            </a:pPr>
            <a:r>
              <a:rPr lang="en-US" sz="2200" dirty="0"/>
              <a:t>Service users are employed in every setting, </a:t>
            </a:r>
            <a:r>
              <a:rPr lang="en-US" sz="2200" dirty="0" smtClean="0"/>
              <a:t>                        up </a:t>
            </a:r>
            <a:r>
              <a:rPr lang="en-US" sz="2200" dirty="0"/>
              <a:t>to </a:t>
            </a:r>
            <a:r>
              <a:rPr lang="en-US" sz="2200" dirty="0" smtClean="0"/>
              <a:t>30-50 </a:t>
            </a:r>
            <a:r>
              <a:rPr lang="en-US" sz="2200" dirty="0"/>
              <a:t>% of staff</a:t>
            </a:r>
          </a:p>
          <a:p>
            <a:pPr marL="574675" indent="-342900">
              <a:lnSpc>
                <a:spcPct val="90000"/>
              </a:lnSpc>
              <a:buFont typeface="Arial" panose="020B0604020202020204" pitchFamily="34" charset="0"/>
              <a:buChar char="•"/>
              <a:defRPr/>
            </a:pPr>
            <a:r>
              <a:rPr lang="en-US" sz="2200" dirty="0"/>
              <a:t>Treatment planning is directed by the consumer, </a:t>
            </a:r>
            <a:r>
              <a:rPr lang="en-US" sz="2200" dirty="0" smtClean="0"/>
              <a:t>                and </a:t>
            </a:r>
            <a:r>
              <a:rPr lang="en-US" sz="2200" dirty="0"/>
              <a:t>family, whenever possible</a:t>
            </a:r>
          </a:p>
          <a:p>
            <a:pPr marL="574675" indent="-342900">
              <a:lnSpc>
                <a:spcPct val="90000"/>
              </a:lnSpc>
              <a:buFont typeface="Arial" panose="020B0604020202020204" pitchFamily="34" charset="0"/>
              <a:buChar char="•"/>
              <a:defRPr/>
            </a:pPr>
            <a:r>
              <a:rPr lang="en-US" sz="2200" dirty="0"/>
              <a:t>Language </a:t>
            </a:r>
            <a:r>
              <a:rPr lang="en-US" sz="2200" dirty="0" smtClean="0"/>
              <a:t>and care are “person-centered </a:t>
            </a:r>
            <a:r>
              <a:rPr lang="en-US" sz="2200" dirty="0"/>
              <a:t>and </a:t>
            </a:r>
            <a:r>
              <a:rPr lang="en-US" sz="2200" dirty="0" smtClean="0"/>
              <a:t>                   non-discriminatory</a:t>
            </a:r>
            <a:r>
              <a:rPr lang="en-US" sz="2200" dirty="0"/>
              <a:t>”</a:t>
            </a:r>
          </a:p>
          <a:p>
            <a:pPr marL="574675" indent="-342900">
              <a:lnSpc>
                <a:spcPct val="90000"/>
              </a:lnSpc>
              <a:buFont typeface="Arial" panose="020B0604020202020204" pitchFamily="34" charset="0"/>
              <a:buChar char="•"/>
              <a:defRPr/>
            </a:pPr>
            <a:r>
              <a:rPr lang="en-US" sz="2200" dirty="0"/>
              <a:t>Evidence-based practices (EBP) are the norm, </a:t>
            </a:r>
            <a:r>
              <a:rPr lang="en-US" sz="2200" dirty="0" smtClean="0"/>
              <a:t>          including </a:t>
            </a:r>
            <a:r>
              <a:rPr lang="en-US" sz="2200" dirty="0"/>
              <a:t>non-coercion, effective use of meds, </a:t>
            </a:r>
            <a:r>
              <a:rPr lang="en-US" sz="2200" dirty="0" smtClean="0"/>
              <a:t>                family </a:t>
            </a:r>
            <a:r>
              <a:rPr lang="en-US" sz="2200" dirty="0"/>
              <a:t>education, and a treatment focus on </a:t>
            </a:r>
            <a:r>
              <a:rPr lang="en-US" sz="2200" dirty="0" smtClean="0"/>
              <a:t>                     illness </a:t>
            </a:r>
            <a:r>
              <a:rPr lang="en-US" sz="2200" dirty="0"/>
              <a:t>self-management</a:t>
            </a:r>
          </a:p>
          <a:p>
            <a:endParaRPr lang="en-US" sz="2200" dirty="0"/>
          </a:p>
        </p:txBody>
      </p:sp>
      <p:sp>
        <p:nvSpPr>
          <p:cNvPr id="3" name="Text Placeholder 2"/>
          <p:cNvSpPr>
            <a:spLocks noGrp="1"/>
          </p:cNvSpPr>
          <p:nvPr>
            <p:ph type="body" sz="quarter" idx="12"/>
          </p:nvPr>
        </p:nvSpPr>
        <p:spPr>
          <a:xfrm>
            <a:off x="228600" y="514350"/>
            <a:ext cx="6781800" cy="990600"/>
          </a:xfrm>
        </p:spPr>
        <p:txBody>
          <a:bodyPr/>
          <a:lstStyle/>
          <a:p>
            <a:r>
              <a:rPr lang="en-US" dirty="0"/>
              <a:t>A Vision of Mental Health:</a:t>
            </a:r>
            <a:br>
              <a:rPr lang="en-US" dirty="0"/>
            </a:br>
            <a:r>
              <a:rPr lang="en-US" dirty="0"/>
              <a:t>The Future in the U.S…?</a:t>
            </a:r>
          </a:p>
        </p:txBody>
      </p:sp>
    </p:spTree>
    <p:extLst>
      <p:ext uri="{BB962C8B-B14F-4D97-AF65-F5344CB8AC3E}">
        <p14:creationId xmlns:p14="http://schemas.microsoft.com/office/powerpoint/2010/main" val="101904703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657350"/>
            <a:ext cx="8229600" cy="2819400"/>
          </a:xfrm>
        </p:spPr>
        <p:txBody>
          <a:bodyPr/>
          <a:lstStyle/>
          <a:p>
            <a:pPr>
              <a:lnSpc>
                <a:spcPct val="90000"/>
              </a:lnSpc>
              <a:defRPr/>
            </a:pPr>
            <a:r>
              <a:rPr lang="en-US" sz="2200" dirty="0"/>
              <a:t>We have come to believe that this work is a </a:t>
            </a:r>
            <a:r>
              <a:rPr lang="en-US" sz="2200" b="1" dirty="0"/>
              <a:t>fundamental cornerstone </a:t>
            </a:r>
            <a:r>
              <a:rPr lang="en-US" sz="2200" dirty="0"/>
              <a:t>in transforming our systems of </a:t>
            </a:r>
            <a:r>
              <a:rPr lang="en-US" sz="2200" dirty="0" smtClean="0"/>
              <a:t>care.</a:t>
            </a:r>
            <a:endParaRPr lang="en-US" sz="2200" dirty="0"/>
          </a:p>
          <a:p>
            <a:pPr>
              <a:lnSpc>
                <a:spcPct val="90000"/>
              </a:lnSpc>
              <a:defRPr/>
            </a:pPr>
            <a:r>
              <a:rPr lang="en-US" sz="2200" dirty="0"/>
              <a:t>Effective Leadership is </a:t>
            </a:r>
            <a:r>
              <a:rPr lang="en-US" sz="2200" dirty="0" smtClean="0"/>
              <a:t>critical.</a:t>
            </a:r>
            <a:endParaRPr lang="en-US" sz="2200" dirty="0"/>
          </a:p>
          <a:p>
            <a:pPr>
              <a:lnSpc>
                <a:spcPct val="90000"/>
              </a:lnSpc>
              <a:defRPr/>
            </a:pPr>
            <a:r>
              <a:rPr lang="en-US" sz="2200" dirty="0"/>
              <a:t>New staff knowledge and practice changes will set a </a:t>
            </a:r>
            <a:r>
              <a:rPr lang="en-US" sz="2200" dirty="0" smtClean="0"/>
              <a:t>foundation.</a:t>
            </a:r>
            <a:endParaRPr lang="en-US" sz="2200" dirty="0"/>
          </a:p>
          <a:p>
            <a:pPr>
              <a:lnSpc>
                <a:spcPct val="90000"/>
              </a:lnSpc>
              <a:defRPr/>
            </a:pPr>
            <a:r>
              <a:rPr lang="en-US" sz="2200" dirty="0"/>
              <a:t>Changes include using evidence-based practices, including meds; creating treatment activities that teach illness management; person-directed planning; workforce development; and </a:t>
            </a:r>
            <a:r>
              <a:rPr lang="en-US" sz="2200" b="1" i="1" dirty="0"/>
              <a:t>preventing coercion and discrimination</a:t>
            </a:r>
            <a:r>
              <a:rPr lang="en-US" sz="2200" dirty="0"/>
              <a:t>.</a:t>
            </a:r>
          </a:p>
          <a:p>
            <a:endParaRPr lang="en-US" sz="2200" dirty="0"/>
          </a:p>
        </p:txBody>
      </p:sp>
      <p:sp>
        <p:nvSpPr>
          <p:cNvPr id="3" name="Text Placeholder 2"/>
          <p:cNvSpPr>
            <a:spLocks noGrp="1"/>
          </p:cNvSpPr>
          <p:nvPr>
            <p:ph type="body" sz="quarter" idx="12"/>
          </p:nvPr>
        </p:nvSpPr>
        <p:spPr>
          <a:xfrm>
            <a:off x="228600" y="514350"/>
            <a:ext cx="8915400" cy="990600"/>
          </a:xfrm>
        </p:spPr>
        <p:txBody>
          <a:bodyPr/>
          <a:lstStyle/>
          <a:p>
            <a:r>
              <a:rPr lang="en-US" sz="3000" dirty="0"/>
              <a:t>Preventing violence, coercion, seclusion and </a:t>
            </a:r>
            <a:r>
              <a:rPr lang="en-US" sz="3000" dirty="0" smtClean="0"/>
              <a:t>restraint fits </a:t>
            </a:r>
            <a:r>
              <a:rPr lang="en-US" sz="3000" dirty="0"/>
              <a:t>these calls for action and </a:t>
            </a:r>
            <a:r>
              <a:rPr lang="en-US" sz="3000" dirty="0" smtClean="0"/>
              <a:t>change!</a:t>
            </a:r>
            <a:endParaRPr lang="en-US" sz="3000" dirty="0"/>
          </a:p>
        </p:txBody>
      </p:sp>
    </p:spTree>
    <p:extLst>
      <p:ext uri="{BB962C8B-B14F-4D97-AF65-F5344CB8AC3E}">
        <p14:creationId xmlns:p14="http://schemas.microsoft.com/office/powerpoint/2010/main" val="90396509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273011"/>
            <a:ext cx="8229600" cy="3356140"/>
          </a:xfrm>
        </p:spPr>
        <p:txBody>
          <a:bodyPr/>
          <a:lstStyle/>
          <a:p>
            <a:r>
              <a:rPr lang="en-US" sz="2000" dirty="0" smtClean="0">
                <a:cs typeface="Times New Roman" pitchFamily="18" charset="0"/>
              </a:rPr>
              <a:t>This </a:t>
            </a:r>
            <a:r>
              <a:rPr lang="en-US" sz="2000" dirty="0">
                <a:cs typeface="Times New Roman" pitchFamily="18" charset="0"/>
              </a:rPr>
              <a:t>work - preventing violence, coercion, and restraint &amp; seclusion - </a:t>
            </a:r>
            <a:r>
              <a:rPr lang="en-US" sz="2000" dirty="0" smtClean="0">
                <a:cs typeface="Times New Roman" pitchFamily="18" charset="0"/>
              </a:rPr>
              <a:t>  is </a:t>
            </a:r>
            <a:r>
              <a:rPr lang="en-US" sz="2000" i="1" dirty="0">
                <a:cs typeface="Times New Roman" pitchFamily="18" charset="0"/>
              </a:rPr>
              <a:t>fundamental</a:t>
            </a:r>
            <a:r>
              <a:rPr lang="en-US" sz="2000" dirty="0">
                <a:cs typeface="Times New Roman" pitchFamily="18" charset="0"/>
              </a:rPr>
              <a:t> to the principles and vision for transformation outlined </a:t>
            </a:r>
            <a:r>
              <a:rPr lang="en-US" sz="2000" dirty="0" smtClean="0">
                <a:cs typeface="Times New Roman" pitchFamily="18" charset="0"/>
              </a:rPr>
              <a:t> in </a:t>
            </a:r>
            <a:r>
              <a:rPr lang="en-US" sz="2000" dirty="0">
                <a:cs typeface="Times New Roman" pitchFamily="18" charset="0"/>
              </a:rPr>
              <a:t>the IOM Repots and the New Freedom Commission</a:t>
            </a:r>
            <a:r>
              <a:rPr lang="en-US" sz="2000" dirty="0" smtClean="0">
                <a:cs typeface="Times New Roman" pitchFamily="18" charset="0"/>
              </a:rPr>
              <a:t>.</a:t>
            </a:r>
          </a:p>
          <a:p>
            <a:endParaRPr lang="en-US" sz="800" dirty="0">
              <a:cs typeface="Times New Roman" pitchFamily="18" charset="0"/>
            </a:endParaRPr>
          </a:p>
          <a:p>
            <a:r>
              <a:rPr lang="en-US" sz="2000" dirty="0">
                <a:cs typeface="Times New Roman" pitchFamily="18" charset="0"/>
              </a:rPr>
              <a:t>This work is the foundation, </a:t>
            </a:r>
            <a:r>
              <a:rPr lang="en-US" sz="2000" dirty="0" smtClean="0">
                <a:cs typeface="Times New Roman" pitchFamily="18" charset="0"/>
              </a:rPr>
              <a:t>absolutely key to </a:t>
            </a:r>
            <a:r>
              <a:rPr lang="en-US" sz="2000" dirty="0">
                <a:cs typeface="Times New Roman" pitchFamily="18" charset="0"/>
              </a:rPr>
              <a:t>any transformation </a:t>
            </a:r>
            <a:r>
              <a:rPr lang="en-US" sz="2000" dirty="0" smtClean="0">
                <a:cs typeface="Times New Roman" pitchFamily="18" charset="0"/>
              </a:rPr>
              <a:t>effort.</a:t>
            </a:r>
          </a:p>
          <a:p>
            <a:endParaRPr lang="en-US" sz="800" dirty="0">
              <a:cs typeface="Times New Roman" pitchFamily="18" charset="0"/>
            </a:endParaRPr>
          </a:p>
          <a:p>
            <a:r>
              <a:rPr lang="en-US" sz="2000" dirty="0" smtClean="0">
                <a:cs typeface="Times New Roman" pitchFamily="18" charset="0"/>
              </a:rPr>
              <a:t>The </a:t>
            </a:r>
            <a:r>
              <a:rPr lang="en-US" sz="2000" dirty="0">
                <a:cs typeface="Times New Roman" pitchFamily="18" charset="0"/>
              </a:rPr>
              <a:t>use of restraint &amp; seclusion is counterintuitive to all these principles and the </a:t>
            </a:r>
            <a:r>
              <a:rPr lang="en-US" sz="2000" dirty="0" smtClean="0">
                <a:cs typeface="Times New Roman" pitchFamily="18" charset="0"/>
              </a:rPr>
              <a:t>Vision.</a:t>
            </a:r>
          </a:p>
          <a:p>
            <a:endParaRPr lang="en-US" sz="800" dirty="0" smtClean="0">
              <a:cs typeface="Times New Roman" pitchFamily="18" charset="0"/>
            </a:endParaRPr>
          </a:p>
          <a:p>
            <a:r>
              <a:rPr lang="en-US" sz="2000" dirty="0" smtClean="0">
                <a:cs typeface="Times New Roman" pitchFamily="18" charset="0"/>
              </a:rPr>
              <a:t>Coercive </a:t>
            </a:r>
            <a:r>
              <a:rPr lang="en-US" sz="2000" dirty="0">
                <a:cs typeface="Times New Roman" pitchFamily="18" charset="0"/>
              </a:rPr>
              <a:t>or traumatizing settings do </a:t>
            </a:r>
            <a:r>
              <a:rPr lang="en-US" sz="2000" i="1" dirty="0" smtClean="0">
                <a:cs typeface="Times New Roman" pitchFamily="18" charset="0"/>
              </a:rPr>
              <a:t>not</a:t>
            </a:r>
            <a:r>
              <a:rPr lang="en-US" sz="2000" dirty="0" smtClean="0">
                <a:cs typeface="Times New Roman" pitchFamily="18" charset="0"/>
              </a:rPr>
              <a:t> </a:t>
            </a:r>
            <a:r>
              <a:rPr lang="en-US" sz="2000" dirty="0">
                <a:cs typeface="Times New Roman" pitchFamily="18" charset="0"/>
              </a:rPr>
              <a:t>foster hope, healthy relationships, pro-social </a:t>
            </a:r>
            <a:r>
              <a:rPr lang="en-US" sz="2000" dirty="0" smtClean="0">
                <a:cs typeface="Times New Roman" pitchFamily="18" charset="0"/>
              </a:rPr>
              <a:t>behaviors, </a:t>
            </a:r>
            <a:r>
              <a:rPr lang="en-US" sz="2000" dirty="0">
                <a:cs typeface="Times New Roman" pitchFamily="18" charset="0"/>
              </a:rPr>
              <a:t>or trust</a:t>
            </a:r>
            <a:r>
              <a:rPr lang="en-US" sz="2000" dirty="0" smtClean="0">
                <a:cs typeface="Times New Roman" pitchFamily="18" charset="0"/>
              </a:rPr>
              <a:t>.</a:t>
            </a:r>
            <a:endParaRPr lang="en-US" dirty="0"/>
          </a:p>
        </p:txBody>
      </p:sp>
      <p:sp>
        <p:nvSpPr>
          <p:cNvPr id="3" name="Text Placeholder 2"/>
          <p:cNvSpPr>
            <a:spLocks noGrp="1"/>
          </p:cNvSpPr>
          <p:nvPr>
            <p:ph type="body" sz="quarter" idx="12"/>
          </p:nvPr>
        </p:nvSpPr>
        <p:spPr/>
        <p:txBody>
          <a:bodyPr/>
          <a:lstStyle/>
          <a:p>
            <a:r>
              <a:rPr lang="en-US" dirty="0" smtClean="0"/>
              <a:t>The Point</a:t>
            </a:r>
            <a:endParaRPr lang="en-US" dirty="0"/>
          </a:p>
        </p:txBody>
      </p:sp>
    </p:spTree>
    <p:extLst>
      <p:ext uri="{BB962C8B-B14F-4D97-AF65-F5344CB8AC3E}">
        <p14:creationId xmlns:p14="http://schemas.microsoft.com/office/powerpoint/2010/main" val="170878699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6200" y="2266951"/>
            <a:ext cx="8915400" cy="2286000"/>
          </a:xfrm>
        </p:spPr>
        <p:txBody>
          <a:bodyPr/>
          <a:lstStyle/>
          <a:p>
            <a:pPr marL="574675" indent="-342900">
              <a:lnSpc>
                <a:spcPct val="90000"/>
              </a:lnSpc>
              <a:buFont typeface="Arial" panose="020B0604020202020204" pitchFamily="34" charset="0"/>
              <a:buChar char="•"/>
              <a:defRPr/>
            </a:pPr>
            <a:r>
              <a:rPr lang="en-US" sz="2000" dirty="0"/>
              <a:t>Ongoing </a:t>
            </a:r>
            <a:r>
              <a:rPr lang="en-US" sz="2000" dirty="0" smtClean="0"/>
              <a:t>review </a:t>
            </a:r>
            <a:r>
              <a:rPr lang="en-US" sz="2000" dirty="0"/>
              <a:t>of </a:t>
            </a:r>
            <a:r>
              <a:rPr lang="en-US" sz="2000" dirty="0" smtClean="0"/>
              <a:t>literature</a:t>
            </a:r>
            <a:endParaRPr lang="en-US" sz="2000" dirty="0"/>
          </a:p>
          <a:p>
            <a:pPr marL="574675" indent="-342900">
              <a:lnSpc>
                <a:spcPct val="90000"/>
              </a:lnSpc>
              <a:buFont typeface="Arial" panose="020B0604020202020204" pitchFamily="34" charset="0"/>
              <a:buChar char="•"/>
              <a:defRPr/>
            </a:pPr>
            <a:r>
              <a:rPr lang="en-US" sz="2000" dirty="0"/>
              <a:t>Qualitative </a:t>
            </a:r>
            <a:r>
              <a:rPr lang="en-US" sz="2000" dirty="0" smtClean="0"/>
              <a:t>reports </a:t>
            </a:r>
            <a:r>
              <a:rPr lang="en-US" sz="2000" dirty="0"/>
              <a:t>emerged from personal experiences (self and </a:t>
            </a:r>
            <a:r>
              <a:rPr lang="en-US" sz="2000" dirty="0" smtClean="0"/>
              <a:t>colleagues) with </a:t>
            </a:r>
            <a:r>
              <a:rPr lang="en-US" sz="2000" dirty="0"/>
              <a:t>direct experiences in successful reduction projects across the country</a:t>
            </a:r>
          </a:p>
          <a:p>
            <a:pPr marL="574675" indent="-342900">
              <a:lnSpc>
                <a:spcPct val="90000"/>
              </a:lnSpc>
              <a:buFont typeface="Arial" panose="020B0604020202020204" pitchFamily="34" charset="0"/>
              <a:buChar char="•"/>
              <a:defRPr/>
            </a:pPr>
            <a:r>
              <a:rPr lang="en-US" sz="2000" dirty="0"/>
              <a:t>Qualitative </a:t>
            </a:r>
            <a:r>
              <a:rPr lang="en-US" sz="2000" dirty="0" smtClean="0"/>
              <a:t>reports </a:t>
            </a:r>
            <a:r>
              <a:rPr lang="en-US" sz="2000" dirty="0"/>
              <a:t>emerged from service users and staff (ongoing)</a:t>
            </a:r>
          </a:p>
          <a:p>
            <a:pPr marL="574675" indent="-342900">
              <a:lnSpc>
                <a:spcPct val="90000"/>
              </a:lnSpc>
              <a:buFont typeface="Arial" panose="020B0604020202020204" pitchFamily="34" charset="0"/>
              <a:buChar char="•"/>
              <a:defRPr/>
            </a:pPr>
            <a:r>
              <a:rPr lang="en-US" sz="2000" dirty="0"/>
              <a:t>Core strategies emerged in themes over time</a:t>
            </a:r>
          </a:p>
          <a:p>
            <a:pPr marL="574675" indent="-342900">
              <a:lnSpc>
                <a:spcPct val="90000"/>
              </a:lnSpc>
              <a:buFont typeface="Arial" panose="020B0604020202020204" pitchFamily="34" charset="0"/>
              <a:buChar char="•"/>
              <a:defRPr/>
            </a:pPr>
            <a:r>
              <a:rPr lang="en-US" sz="2000" dirty="0"/>
              <a:t>Expert </a:t>
            </a:r>
            <a:r>
              <a:rPr lang="en-US" sz="2000" dirty="0" smtClean="0"/>
              <a:t>meetings </a:t>
            </a:r>
            <a:r>
              <a:rPr lang="en-US" sz="2000" dirty="0"/>
              <a:t>held in DC in 2001, 2002, 2003, </a:t>
            </a:r>
            <a:r>
              <a:rPr lang="en-US" sz="2000" dirty="0" smtClean="0"/>
              <a:t>and </a:t>
            </a:r>
            <a:r>
              <a:rPr lang="en-US" sz="2000" dirty="0"/>
              <a:t>2007 to </a:t>
            </a:r>
            <a:r>
              <a:rPr lang="en-US" sz="2000" dirty="0" smtClean="0"/>
              <a:t>refine</a:t>
            </a:r>
            <a:endParaRPr lang="en-US" sz="2000" dirty="0"/>
          </a:p>
        </p:txBody>
      </p:sp>
      <p:sp>
        <p:nvSpPr>
          <p:cNvPr id="3" name="Text Placeholder 2"/>
          <p:cNvSpPr>
            <a:spLocks noGrp="1"/>
          </p:cNvSpPr>
          <p:nvPr>
            <p:ph type="body" sz="quarter" idx="12"/>
          </p:nvPr>
        </p:nvSpPr>
        <p:spPr>
          <a:xfrm>
            <a:off x="228600" y="514350"/>
            <a:ext cx="8534400" cy="685800"/>
          </a:xfrm>
        </p:spPr>
        <p:txBody>
          <a:bodyPr/>
          <a:lstStyle/>
          <a:p>
            <a:r>
              <a:rPr lang="en-US" dirty="0"/>
              <a:t>Development of the </a:t>
            </a:r>
            <a:r>
              <a:rPr lang="en-US" dirty="0" smtClean="0"/>
              <a:t>R/S Curriculum</a:t>
            </a:r>
          </a:p>
          <a:p>
            <a:r>
              <a:rPr lang="en-US" sz="2400" dirty="0">
                <a:cs typeface="Times New Roman" pitchFamily="18" charset="0"/>
              </a:rPr>
              <a:t>The curriculum we are going through emerged from the literature, expert consensus, and research that specifically tested the Six Core Strategies.</a:t>
            </a:r>
          </a:p>
          <a:p>
            <a:endParaRPr lang="en-US" dirty="0"/>
          </a:p>
        </p:txBody>
      </p:sp>
    </p:spTree>
    <p:extLst>
      <p:ext uri="{BB962C8B-B14F-4D97-AF65-F5344CB8AC3E}">
        <p14:creationId xmlns:p14="http://schemas.microsoft.com/office/powerpoint/2010/main" val="135322625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32528" y="1581150"/>
            <a:ext cx="7467600" cy="2819400"/>
          </a:xfrm>
        </p:spPr>
        <p:txBody>
          <a:bodyPr/>
          <a:lstStyle/>
          <a:p>
            <a:pPr marL="631825" lvl="1">
              <a:lnSpc>
                <a:spcPct val="90000"/>
              </a:lnSpc>
              <a:buFont typeface="Arial" panose="020B0604020202020204" pitchFamily="34" charset="0"/>
              <a:buChar char="•"/>
              <a:defRPr/>
            </a:pPr>
            <a:r>
              <a:rPr lang="en-US" sz="2400" b="1" dirty="0">
                <a:solidFill>
                  <a:srgbClr val="646569"/>
                </a:solidFill>
              </a:rPr>
              <a:t>Leadership</a:t>
            </a:r>
            <a:r>
              <a:rPr lang="en-US" sz="2400" dirty="0">
                <a:solidFill>
                  <a:srgbClr val="646569"/>
                </a:solidFill>
              </a:rPr>
              <a:t> Principles in effective change</a:t>
            </a:r>
          </a:p>
          <a:p>
            <a:pPr marL="631825" lvl="1">
              <a:lnSpc>
                <a:spcPct val="90000"/>
              </a:lnSpc>
              <a:buFont typeface="Arial" panose="020B0604020202020204" pitchFamily="34" charset="0"/>
              <a:buChar char="•"/>
              <a:defRPr/>
            </a:pPr>
            <a:r>
              <a:rPr lang="en-US" sz="2400" dirty="0">
                <a:solidFill>
                  <a:srgbClr val="646569"/>
                </a:solidFill>
              </a:rPr>
              <a:t>The </a:t>
            </a:r>
            <a:r>
              <a:rPr lang="en-US" sz="2400" b="1" dirty="0">
                <a:solidFill>
                  <a:srgbClr val="646569"/>
                </a:solidFill>
              </a:rPr>
              <a:t>Public Health Prevention </a:t>
            </a:r>
            <a:r>
              <a:rPr lang="en-US" sz="2400" dirty="0">
                <a:solidFill>
                  <a:srgbClr val="646569"/>
                </a:solidFill>
              </a:rPr>
              <a:t>approach </a:t>
            </a:r>
          </a:p>
          <a:p>
            <a:pPr marL="631825" lvl="1">
              <a:lnSpc>
                <a:spcPct val="90000"/>
              </a:lnSpc>
              <a:buFont typeface="Arial" panose="020B0604020202020204" pitchFamily="34" charset="0"/>
              <a:buChar char="•"/>
              <a:defRPr/>
            </a:pPr>
            <a:r>
              <a:rPr lang="en-US" sz="2400" dirty="0">
                <a:solidFill>
                  <a:srgbClr val="646569"/>
                </a:solidFill>
              </a:rPr>
              <a:t>Use of </a:t>
            </a:r>
            <a:r>
              <a:rPr lang="en-US" sz="2400" b="1" dirty="0">
                <a:solidFill>
                  <a:srgbClr val="646569"/>
                </a:solidFill>
              </a:rPr>
              <a:t>Recovery Resiliency </a:t>
            </a:r>
            <a:r>
              <a:rPr lang="en-US" sz="2400" dirty="0">
                <a:solidFill>
                  <a:srgbClr val="646569"/>
                </a:solidFill>
              </a:rPr>
              <a:t>Principles</a:t>
            </a:r>
          </a:p>
          <a:p>
            <a:pPr marL="631825" lvl="1">
              <a:lnSpc>
                <a:spcPct val="90000"/>
              </a:lnSpc>
              <a:buFont typeface="Arial" panose="020B0604020202020204" pitchFamily="34" charset="0"/>
              <a:buChar char="•"/>
              <a:defRPr/>
            </a:pPr>
            <a:r>
              <a:rPr lang="en-US" sz="2400" dirty="0">
                <a:solidFill>
                  <a:srgbClr val="646569"/>
                </a:solidFill>
              </a:rPr>
              <a:t>Valuing </a:t>
            </a:r>
            <a:r>
              <a:rPr lang="en-US" sz="2400" b="1" dirty="0">
                <a:solidFill>
                  <a:srgbClr val="646569"/>
                </a:solidFill>
              </a:rPr>
              <a:t>Consumer/Staff Self Reports</a:t>
            </a:r>
          </a:p>
          <a:p>
            <a:pPr marL="631825" lvl="1">
              <a:lnSpc>
                <a:spcPct val="90000"/>
              </a:lnSpc>
              <a:buFont typeface="Arial" panose="020B0604020202020204" pitchFamily="34" charset="0"/>
              <a:buChar char="•"/>
              <a:defRPr/>
            </a:pPr>
            <a:r>
              <a:rPr lang="en-US" sz="2400" b="1" dirty="0">
                <a:solidFill>
                  <a:srgbClr val="646569"/>
                </a:solidFill>
              </a:rPr>
              <a:t>Trauma Knowledge </a:t>
            </a:r>
            <a:r>
              <a:rPr lang="en-US" sz="2400" dirty="0">
                <a:solidFill>
                  <a:srgbClr val="646569"/>
                </a:solidFill>
              </a:rPr>
              <a:t>operationalized</a:t>
            </a:r>
          </a:p>
          <a:p>
            <a:pPr marL="631825" lvl="1">
              <a:lnSpc>
                <a:spcPct val="90000"/>
              </a:lnSpc>
              <a:buFont typeface="Arial" panose="020B0604020202020204" pitchFamily="34" charset="0"/>
              <a:buChar char="•"/>
              <a:defRPr/>
            </a:pPr>
            <a:r>
              <a:rPr lang="en-US" sz="2400" dirty="0">
                <a:solidFill>
                  <a:srgbClr val="646569"/>
                </a:solidFill>
              </a:rPr>
              <a:t>Staying true to </a:t>
            </a:r>
            <a:r>
              <a:rPr lang="en-US" sz="2400" b="1" dirty="0">
                <a:solidFill>
                  <a:srgbClr val="646569"/>
                </a:solidFill>
              </a:rPr>
              <a:t>CQI Principles </a:t>
            </a:r>
            <a:r>
              <a:rPr lang="en-US" sz="2400" dirty="0">
                <a:solidFill>
                  <a:srgbClr val="646569"/>
                </a:solidFill>
              </a:rPr>
              <a:t>(the ability to take risks to assure individualized treatment occurs)</a:t>
            </a:r>
          </a:p>
          <a:p>
            <a:endParaRPr lang="en-US" dirty="0"/>
          </a:p>
        </p:txBody>
      </p:sp>
      <p:sp>
        <p:nvSpPr>
          <p:cNvPr id="3" name="Text Placeholder 2"/>
          <p:cNvSpPr>
            <a:spLocks noGrp="1"/>
          </p:cNvSpPr>
          <p:nvPr>
            <p:ph type="body" sz="quarter" idx="12"/>
          </p:nvPr>
        </p:nvSpPr>
        <p:spPr>
          <a:xfrm>
            <a:off x="228600" y="514350"/>
            <a:ext cx="8991600" cy="990600"/>
          </a:xfrm>
        </p:spPr>
        <p:txBody>
          <a:bodyPr/>
          <a:lstStyle/>
          <a:p>
            <a:r>
              <a:rPr lang="en-US" dirty="0"/>
              <a:t>What are the Main Change Constructs in Preventing Conflict, Violence, and </a:t>
            </a:r>
            <a:r>
              <a:rPr lang="en-US" dirty="0" smtClean="0"/>
              <a:t>R/S </a:t>
            </a:r>
            <a:r>
              <a:rPr lang="en-US" dirty="0"/>
              <a:t>Use?</a:t>
            </a:r>
          </a:p>
        </p:txBody>
      </p:sp>
    </p:spTree>
    <p:extLst>
      <p:ext uri="{BB962C8B-B14F-4D97-AF65-F5344CB8AC3E}">
        <p14:creationId xmlns:p14="http://schemas.microsoft.com/office/powerpoint/2010/main" val="291640021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504950"/>
            <a:ext cx="7924800" cy="3200400"/>
          </a:xfrm>
        </p:spPr>
        <p:txBody>
          <a:bodyPr/>
          <a:lstStyle/>
          <a:p>
            <a:pPr>
              <a:lnSpc>
                <a:spcPct val="90000"/>
              </a:lnSpc>
              <a:defRPr/>
            </a:pPr>
            <a:r>
              <a:rPr lang="en-US" dirty="0"/>
              <a:t>The Public Health approach is a model of disease prevention and health </a:t>
            </a:r>
            <a:r>
              <a:rPr lang="en-US" dirty="0" smtClean="0"/>
              <a:t>promotion, </a:t>
            </a:r>
            <a:r>
              <a:rPr lang="en-US" dirty="0"/>
              <a:t>and is a logical fit  </a:t>
            </a:r>
            <a:r>
              <a:rPr lang="en-US" dirty="0" smtClean="0"/>
              <a:t>  with </a:t>
            </a:r>
            <a:r>
              <a:rPr lang="en-US" dirty="0"/>
              <a:t>a practice issue such as </a:t>
            </a:r>
            <a:r>
              <a:rPr lang="en-US" dirty="0" smtClean="0"/>
              <a:t>R/S.</a:t>
            </a:r>
            <a:endParaRPr lang="en-US" dirty="0"/>
          </a:p>
          <a:p>
            <a:pPr>
              <a:lnSpc>
                <a:spcPct val="90000"/>
              </a:lnSpc>
              <a:defRPr/>
            </a:pPr>
            <a:r>
              <a:rPr lang="en-US" dirty="0"/>
              <a:t>This approach identifies contributing factors and creates remedies to prevent, </a:t>
            </a:r>
            <a:r>
              <a:rPr lang="en-US" dirty="0" smtClean="0"/>
              <a:t>minimize, </a:t>
            </a:r>
            <a:r>
              <a:rPr lang="en-US" dirty="0"/>
              <a:t>and/or mitigate the problem if it </a:t>
            </a:r>
            <a:r>
              <a:rPr lang="en-US" dirty="0" smtClean="0"/>
              <a:t>occurs.</a:t>
            </a:r>
            <a:endParaRPr lang="en-US" dirty="0"/>
          </a:p>
          <a:p>
            <a:pPr>
              <a:lnSpc>
                <a:spcPct val="90000"/>
              </a:lnSpc>
              <a:defRPr/>
            </a:pPr>
            <a:r>
              <a:rPr lang="en-US" dirty="0"/>
              <a:t>It refocused us on prevention while </a:t>
            </a:r>
            <a:r>
              <a:rPr lang="en-US" dirty="0" smtClean="0"/>
              <a:t>trying to maintain the safest use possible.</a:t>
            </a:r>
            <a:endParaRPr lang="en-US" dirty="0"/>
          </a:p>
          <a:p>
            <a:endParaRPr lang="en-US" dirty="0"/>
          </a:p>
        </p:txBody>
      </p:sp>
      <p:sp>
        <p:nvSpPr>
          <p:cNvPr id="3" name="Text Placeholder 2"/>
          <p:cNvSpPr>
            <a:spLocks noGrp="1"/>
          </p:cNvSpPr>
          <p:nvPr>
            <p:ph type="body" sz="quarter" idx="12"/>
          </p:nvPr>
        </p:nvSpPr>
        <p:spPr>
          <a:xfrm>
            <a:off x="228600" y="514350"/>
            <a:ext cx="8382000" cy="762000"/>
          </a:xfrm>
        </p:spPr>
        <p:txBody>
          <a:bodyPr/>
          <a:lstStyle/>
          <a:p>
            <a:r>
              <a:rPr lang="en-US" dirty="0"/>
              <a:t>The Public Health Prevention Model</a:t>
            </a:r>
          </a:p>
        </p:txBody>
      </p:sp>
    </p:spTree>
    <p:extLst>
      <p:ext uri="{BB962C8B-B14F-4D97-AF65-F5344CB8AC3E}">
        <p14:creationId xmlns:p14="http://schemas.microsoft.com/office/powerpoint/2010/main" val="108387056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7200" y="1512609"/>
            <a:ext cx="7467600" cy="3505200"/>
          </a:xfrm>
        </p:spPr>
        <p:txBody>
          <a:bodyPr/>
          <a:lstStyle/>
          <a:p>
            <a:pPr>
              <a:lnSpc>
                <a:spcPct val="90000"/>
              </a:lnSpc>
              <a:defRPr/>
            </a:pPr>
            <a:r>
              <a:rPr lang="en-US" sz="2000" b="1" dirty="0">
                <a:solidFill>
                  <a:srgbClr val="553278"/>
                </a:solidFill>
              </a:rPr>
              <a:t>Primary Prevention (Universal Precautions) </a:t>
            </a:r>
          </a:p>
          <a:p>
            <a:pPr lvl="1">
              <a:lnSpc>
                <a:spcPct val="90000"/>
              </a:lnSpc>
              <a:defRPr/>
            </a:pPr>
            <a:r>
              <a:rPr lang="en-US" sz="2000" b="1" dirty="0">
                <a:solidFill>
                  <a:srgbClr val="646569"/>
                </a:solidFill>
              </a:rPr>
              <a:t>Interventions designed to prevent conflict from occurring at all by anticipating risk factors</a:t>
            </a:r>
            <a:endParaRPr lang="en-US" sz="2000" dirty="0">
              <a:solidFill>
                <a:srgbClr val="646569"/>
              </a:solidFill>
            </a:endParaRPr>
          </a:p>
          <a:p>
            <a:pPr>
              <a:lnSpc>
                <a:spcPct val="90000"/>
              </a:lnSpc>
              <a:defRPr/>
            </a:pPr>
            <a:r>
              <a:rPr lang="en-US" sz="2000" b="1" dirty="0">
                <a:solidFill>
                  <a:srgbClr val="553278"/>
                </a:solidFill>
              </a:rPr>
              <a:t>Secondary Prevention (Selective Interventions) </a:t>
            </a:r>
          </a:p>
          <a:p>
            <a:pPr lvl="1">
              <a:lnSpc>
                <a:spcPct val="90000"/>
              </a:lnSpc>
              <a:defRPr/>
            </a:pPr>
            <a:r>
              <a:rPr lang="en-US" sz="2000" b="1" dirty="0">
                <a:solidFill>
                  <a:srgbClr val="646569"/>
                </a:solidFill>
              </a:rPr>
              <a:t>Early interventions to minimize and resolve conflicts when they occur to prevent </a:t>
            </a:r>
            <a:r>
              <a:rPr lang="en-US" sz="2000" b="1" dirty="0" smtClean="0">
                <a:solidFill>
                  <a:srgbClr val="646569"/>
                </a:solidFill>
              </a:rPr>
              <a:t>R/S </a:t>
            </a:r>
            <a:r>
              <a:rPr lang="en-US" sz="2000" b="1" dirty="0">
                <a:solidFill>
                  <a:srgbClr val="646569"/>
                </a:solidFill>
              </a:rPr>
              <a:t>use</a:t>
            </a:r>
          </a:p>
          <a:p>
            <a:pPr>
              <a:lnSpc>
                <a:spcPct val="90000"/>
              </a:lnSpc>
              <a:defRPr/>
            </a:pPr>
            <a:r>
              <a:rPr lang="en-US" sz="2000" b="1" dirty="0">
                <a:solidFill>
                  <a:srgbClr val="553278"/>
                </a:solidFill>
              </a:rPr>
              <a:t>Tertiary Prevention (Indicated Interventions) </a:t>
            </a:r>
          </a:p>
          <a:p>
            <a:pPr lvl="1">
              <a:lnSpc>
                <a:spcPct val="90000"/>
              </a:lnSpc>
              <a:defRPr/>
            </a:pPr>
            <a:r>
              <a:rPr lang="en-US" sz="2000" b="1" dirty="0">
                <a:solidFill>
                  <a:srgbClr val="646569"/>
                </a:solidFill>
              </a:rPr>
              <a:t>Post R/S</a:t>
            </a:r>
            <a:r>
              <a:rPr lang="en-US" sz="2000" b="1" dirty="0" smtClean="0">
                <a:solidFill>
                  <a:srgbClr val="646569"/>
                </a:solidFill>
              </a:rPr>
              <a:t> </a:t>
            </a:r>
            <a:r>
              <a:rPr lang="en-US" sz="2000" b="1" dirty="0">
                <a:solidFill>
                  <a:srgbClr val="646569"/>
                </a:solidFill>
              </a:rPr>
              <a:t>interventions designed to mitigate effects, analyze events, take corrective actions, and avoid </a:t>
            </a:r>
            <a:r>
              <a:rPr lang="en-US" sz="2000" b="1" dirty="0" smtClean="0">
                <a:solidFill>
                  <a:srgbClr val="646569"/>
                </a:solidFill>
              </a:rPr>
              <a:t>reoccurrences</a:t>
            </a:r>
            <a:endParaRPr lang="en-US" sz="2000" dirty="0">
              <a:solidFill>
                <a:srgbClr val="646569"/>
              </a:solidFill>
            </a:endParaRPr>
          </a:p>
          <a:p>
            <a:pPr marL="0" lvl="1" indent="0">
              <a:buNone/>
            </a:pPr>
            <a:r>
              <a:rPr lang="en-US" sz="2000" i="1" dirty="0">
                <a:solidFill>
                  <a:srgbClr val="553278"/>
                </a:solidFill>
                <a:cs typeface="Times New Roman" pitchFamily="18" charset="0"/>
              </a:rPr>
              <a:t>We need to spend more time on </a:t>
            </a:r>
            <a:r>
              <a:rPr lang="en-US" sz="2000" b="1" i="1" dirty="0">
                <a:solidFill>
                  <a:srgbClr val="553278"/>
                </a:solidFill>
                <a:cs typeface="Times New Roman" pitchFamily="18" charset="0"/>
              </a:rPr>
              <a:t>primary prevention.</a:t>
            </a:r>
            <a:endParaRPr lang="en-US" sz="2000" i="1" dirty="0">
              <a:solidFill>
                <a:srgbClr val="553278"/>
              </a:solidFill>
              <a:cs typeface="Times New Roman" pitchFamily="18" charset="0"/>
            </a:endParaRPr>
          </a:p>
          <a:p>
            <a:endParaRPr lang="en-US" dirty="0"/>
          </a:p>
        </p:txBody>
      </p:sp>
      <p:sp>
        <p:nvSpPr>
          <p:cNvPr id="3" name="Text Placeholder 2"/>
          <p:cNvSpPr>
            <a:spLocks noGrp="1"/>
          </p:cNvSpPr>
          <p:nvPr>
            <p:ph type="body" sz="quarter" idx="12"/>
          </p:nvPr>
        </p:nvSpPr>
        <p:spPr>
          <a:xfrm>
            <a:off x="229386" y="438150"/>
            <a:ext cx="6858000" cy="1066800"/>
          </a:xfrm>
        </p:spPr>
        <p:txBody>
          <a:bodyPr/>
          <a:lstStyle/>
          <a:p>
            <a:r>
              <a:rPr lang="en-US" dirty="0"/>
              <a:t>The Public Health Prevention Model applied to </a:t>
            </a:r>
            <a:r>
              <a:rPr lang="en-US" dirty="0" smtClean="0"/>
              <a:t>R/S </a:t>
            </a:r>
            <a:r>
              <a:rPr lang="en-US" dirty="0"/>
              <a:t>Reduction</a:t>
            </a:r>
          </a:p>
        </p:txBody>
      </p:sp>
    </p:spTree>
    <p:extLst>
      <p:ext uri="{BB962C8B-B14F-4D97-AF65-F5344CB8AC3E}">
        <p14:creationId xmlns:p14="http://schemas.microsoft.com/office/powerpoint/2010/main" val="147995510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276350"/>
            <a:ext cx="7924800" cy="3124200"/>
          </a:xfrm>
        </p:spPr>
        <p:txBody>
          <a:bodyPr/>
          <a:lstStyle/>
          <a:p>
            <a:pPr marL="457200" lvl="1" indent="0" algn="ctr">
              <a:buNone/>
            </a:pPr>
            <a:r>
              <a:rPr lang="en-US" dirty="0" smtClean="0">
                <a:solidFill>
                  <a:srgbClr val="646569"/>
                </a:solidFill>
                <a:cs typeface="Times New Roman" pitchFamily="18" charset="0"/>
              </a:rPr>
              <a:t>Reversing </a:t>
            </a:r>
            <a:r>
              <a:rPr lang="en-US" dirty="0">
                <a:solidFill>
                  <a:srgbClr val="646569"/>
                </a:solidFill>
                <a:cs typeface="Times New Roman" pitchFamily="18" charset="0"/>
              </a:rPr>
              <a:t>or preventing the negative consequences when, in an emergency, restraint or seclusion </a:t>
            </a:r>
            <a:r>
              <a:rPr lang="en-US" dirty="0" smtClean="0">
                <a:solidFill>
                  <a:srgbClr val="646569"/>
                </a:solidFill>
                <a:cs typeface="Times New Roman" pitchFamily="18" charset="0"/>
              </a:rPr>
              <a:t>cannot </a:t>
            </a:r>
            <a:r>
              <a:rPr lang="en-US" dirty="0">
                <a:solidFill>
                  <a:srgbClr val="646569"/>
                </a:solidFill>
                <a:cs typeface="Times New Roman" pitchFamily="18" charset="0"/>
              </a:rPr>
              <a:t>be </a:t>
            </a:r>
            <a:r>
              <a:rPr lang="en-US" dirty="0" smtClean="0">
                <a:solidFill>
                  <a:srgbClr val="646569"/>
                </a:solidFill>
                <a:cs typeface="Times New Roman" pitchFamily="18" charset="0"/>
              </a:rPr>
              <a:t>avoided.</a:t>
            </a:r>
          </a:p>
          <a:p>
            <a:pPr lvl="1"/>
            <a:endParaRPr lang="en-US" sz="800" dirty="0">
              <a:solidFill>
                <a:srgbClr val="646569"/>
              </a:solidFill>
              <a:cs typeface="Times New Roman" pitchFamily="18" charset="0"/>
            </a:endParaRPr>
          </a:p>
          <a:p>
            <a:pPr marL="457200" lvl="1" indent="0" algn="ctr">
              <a:buNone/>
            </a:pPr>
            <a:r>
              <a:rPr lang="en-US" b="1" dirty="0" smtClean="0">
                <a:solidFill>
                  <a:srgbClr val="646569"/>
                </a:solidFill>
                <a:cs typeface="Times New Roman" pitchFamily="18" charset="0"/>
              </a:rPr>
              <a:t>Start </a:t>
            </a:r>
            <a:r>
              <a:rPr lang="en-US" b="1" dirty="0">
                <a:solidFill>
                  <a:srgbClr val="646569"/>
                </a:solidFill>
                <a:cs typeface="Times New Roman" pitchFamily="18" charset="0"/>
              </a:rPr>
              <a:t>your debriefing with an </a:t>
            </a:r>
            <a:r>
              <a:rPr lang="en-US" b="1" dirty="0" smtClean="0">
                <a:solidFill>
                  <a:srgbClr val="646569"/>
                </a:solidFill>
                <a:cs typeface="Times New Roman" pitchFamily="18" charset="0"/>
              </a:rPr>
              <a:t>apology</a:t>
            </a:r>
            <a:r>
              <a:rPr lang="en-US" dirty="0" smtClean="0">
                <a:solidFill>
                  <a:srgbClr val="646569"/>
                </a:solidFill>
                <a:cs typeface="Times New Roman" pitchFamily="18" charset="0"/>
              </a:rPr>
              <a:t>:</a:t>
            </a:r>
            <a:endParaRPr lang="en-US" u="sng" dirty="0" smtClean="0">
              <a:solidFill>
                <a:srgbClr val="646569"/>
              </a:solidFill>
              <a:cs typeface="Times New Roman" pitchFamily="18" charset="0"/>
            </a:endParaRPr>
          </a:p>
          <a:p>
            <a:pPr lvl="1" algn="ctr"/>
            <a:endParaRPr lang="en-US" sz="1000" b="1" i="1" u="sng" dirty="0">
              <a:solidFill>
                <a:srgbClr val="646569"/>
              </a:solidFill>
              <a:cs typeface="Times New Roman" pitchFamily="18" charset="0"/>
            </a:endParaRPr>
          </a:p>
          <a:p>
            <a:pPr marL="457200" lvl="1" indent="0" algn="ctr">
              <a:buNone/>
            </a:pPr>
            <a:r>
              <a:rPr lang="en-US" sz="3600" b="1" i="1" dirty="0" smtClean="0">
                <a:solidFill>
                  <a:srgbClr val="646569"/>
                </a:solidFill>
                <a:cs typeface="Times New Roman" pitchFamily="18" charset="0"/>
              </a:rPr>
              <a:t>“We are sorry this happened.”</a:t>
            </a:r>
            <a:endParaRPr lang="en-US" sz="3600" b="1" i="1" dirty="0">
              <a:solidFill>
                <a:srgbClr val="646569"/>
              </a:solidFill>
              <a:cs typeface="Times New Roman" pitchFamily="18" charset="0"/>
            </a:endParaRPr>
          </a:p>
          <a:p>
            <a:endParaRPr lang="en-US" dirty="0"/>
          </a:p>
        </p:txBody>
      </p:sp>
      <p:sp>
        <p:nvSpPr>
          <p:cNvPr id="3" name="Text Placeholder 2"/>
          <p:cNvSpPr>
            <a:spLocks noGrp="1"/>
          </p:cNvSpPr>
          <p:nvPr>
            <p:ph type="body" sz="quarter" idx="12"/>
          </p:nvPr>
        </p:nvSpPr>
        <p:spPr>
          <a:xfrm>
            <a:off x="228600" y="514350"/>
            <a:ext cx="8153400" cy="762000"/>
          </a:xfrm>
        </p:spPr>
        <p:txBody>
          <a:bodyPr/>
          <a:lstStyle/>
          <a:p>
            <a:pPr algn="ctr"/>
            <a:r>
              <a:rPr lang="en-US" dirty="0" smtClean="0"/>
              <a:t>The Key to Effective Tertiary Preventio</a:t>
            </a:r>
            <a:r>
              <a:rPr lang="en-US" dirty="0"/>
              <a:t>n</a:t>
            </a:r>
          </a:p>
        </p:txBody>
      </p:sp>
    </p:spTree>
    <p:extLst>
      <p:ext uri="{BB962C8B-B14F-4D97-AF65-F5344CB8AC3E}">
        <p14:creationId xmlns:p14="http://schemas.microsoft.com/office/powerpoint/2010/main" val="175825985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276350"/>
            <a:ext cx="8229600" cy="3657600"/>
          </a:xfrm>
        </p:spPr>
        <p:txBody>
          <a:bodyPr/>
          <a:lstStyle/>
          <a:p>
            <a:pPr>
              <a:lnSpc>
                <a:spcPct val="90000"/>
              </a:lnSpc>
            </a:pPr>
            <a:r>
              <a:rPr lang="en-US" dirty="0"/>
              <a:t>The reduction of seclusion, restraint and coercive practices requires a </a:t>
            </a:r>
            <a:r>
              <a:rPr lang="en-US" b="1" dirty="0"/>
              <a:t>culture change</a:t>
            </a:r>
            <a:r>
              <a:rPr lang="en-US" dirty="0"/>
              <a:t> in our mental health settings that results in far more than just prevention of </a:t>
            </a:r>
            <a:r>
              <a:rPr lang="en-US" dirty="0" smtClean="0"/>
              <a:t>R/S.  </a:t>
            </a:r>
            <a:endParaRPr lang="en-US" dirty="0"/>
          </a:p>
          <a:p>
            <a:pPr>
              <a:lnSpc>
                <a:spcPct val="90000"/>
              </a:lnSpc>
            </a:pPr>
            <a:r>
              <a:rPr lang="en-US" dirty="0"/>
              <a:t>This culture change must be congruent with transformation principles.</a:t>
            </a:r>
          </a:p>
          <a:p>
            <a:pPr>
              <a:lnSpc>
                <a:spcPct val="90000"/>
              </a:lnSpc>
            </a:pPr>
            <a:r>
              <a:rPr lang="en-US" dirty="0"/>
              <a:t>Best Practice core strategies have been identified.</a:t>
            </a:r>
          </a:p>
          <a:p>
            <a:pPr>
              <a:lnSpc>
                <a:spcPct val="90000"/>
              </a:lnSpc>
            </a:pPr>
            <a:r>
              <a:rPr lang="en-US" dirty="0"/>
              <a:t>However, practice and system change is slow and difficult…for many reasons.</a:t>
            </a:r>
          </a:p>
          <a:p>
            <a:endParaRPr lang="en-US" dirty="0"/>
          </a:p>
        </p:txBody>
      </p:sp>
      <p:sp>
        <p:nvSpPr>
          <p:cNvPr id="3" name="Text Placeholder 2"/>
          <p:cNvSpPr>
            <a:spLocks noGrp="1"/>
          </p:cNvSpPr>
          <p:nvPr>
            <p:ph type="body" sz="quarter" idx="12"/>
          </p:nvPr>
        </p:nvSpPr>
        <p:spPr/>
        <p:txBody>
          <a:bodyPr/>
          <a:lstStyle/>
          <a:p>
            <a:r>
              <a:rPr lang="en-US" dirty="0"/>
              <a:t>Framing the Issue</a:t>
            </a:r>
          </a:p>
        </p:txBody>
      </p:sp>
    </p:spTree>
    <p:extLst>
      <p:ext uri="{BB962C8B-B14F-4D97-AF65-F5344CB8AC3E}">
        <p14:creationId xmlns:p14="http://schemas.microsoft.com/office/powerpoint/2010/main" val="212464598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047750"/>
            <a:ext cx="8077200" cy="3505200"/>
          </a:xfrm>
        </p:spPr>
        <p:txBody>
          <a:bodyPr/>
          <a:lstStyle/>
          <a:p>
            <a:pPr>
              <a:lnSpc>
                <a:spcPct val="90000"/>
              </a:lnSpc>
            </a:pPr>
            <a:r>
              <a:rPr lang="en-US" sz="2000" dirty="0" smtClean="0"/>
              <a:t>R/S reduction is </a:t>
            </a:r>
            <a:r>
              <a:rPr lang="en-US" sz="2000" dirty="0"/>
              <a:t>possible in all mental health settings.</a:t>
            </a:r>
          </a:p>
          <a:p>
            <a:pPr>
              <a:lnSpc>
                <a:spcPct val="90000"/>
              </a:lnSpc>
            </a:pPr>
            <a:r>
              <a:rPr lang="en-US" sz="2000" dirty="0"/>
              <a:t>Facilities throughout the US have reduced use considerably without additional resources.</a:t>
            </a:r>
          </a:p>
          <a:p>
            <a:pPr>
              <a:lnSpc>
                <a:spcPct val="90000"/>
              </a:lnSpc>
            </a:pPr>
            <a:r>
              <a:rPr lang="en-US" sz="2000" dirty="0"/>
              <a:t>We know that that the effort takes tremendous leadership, commitment and motivation</a:t>
            </a:r>
            <a:r>
              <a:rPr lang="en-US" sz="2000" dirty="0" smtClean="0"/>
              <a:t>.</a:t>
            </a:r>
          </a:p>
          <a:p>
            <a:pPr>
              <a:lnSpc>
                <a:spcPct val="90000"/>
              </a:lnSpc>
            </a:pPr>
            <a:endParaRPr lang="en-US" sz="1600" dirty="0"/>
          </a:p>
          <a:p>
            <a:r>
              <a:rPr lang="en-US" sz="2000" b="1" dirty="0"/>
              <a:t>Many hospitals have reduced use to almost zero, with no extra money and without special training or assistance.</a:t>
            </a:r>
          </a:p>
          <a:p>
            <a:r>
              <a:rPr lang="en-US" sz="2000" b="1" dirty="0"/>
              <a:t>They have done it </a:t>
            </a:r>
            <a:r>
              <a:rPr lang="en-US" sz="2000" b="1" dirty="0" smtClean="0"/>
              <a:t>in </a:t>
            </a:r>
            <a:r>
              <a:rPr lang="en-US" sz="2000" b="1" dirty="0"/>
              <a:t>forensic settings, OPWDD settings, dually-diagnosed populations. </a:t>
            </a:r>
            <a:r>
              <a:rPr lang="en-US" sz="2000" b="1" dirty="0" smtClean="0"/>
              <a:t>We </a:t>
            </a:r>
            <a:r>
              <a:rPr lang="en-US" sz="2000" b="1" dirty="0"/>
              <a:t>have seen it </a:t>
            </a:r>
            <a:r>
              <a:rPr lang="en-US" sz="2000" b="1" dirty="0" smtClean="0"/>
              <a:t>and we have </a:t>
            </a:r>
            <a:r>
              <a:rPr lang="en-US" sz="2000" b="1" dirty="0"/>
              <a:t>heard it.</a:t>
            </a:r>
          </a:p>
          <a:p>
            <a:endParaRPr lang="en-US" sz="2000" dirty="0"/>
          </a:p>
        </p:txBody>
      </p:sp>
      <p:sp>
        <p:nvSpPr>
          <p:cNvPr id="3" name="Text Placeholder 2"/>
          <p:cNvSpPr>
            <a:spLocks noGrp="1"/>
          </p:cNvSpPr>
          <p:nvPr>
            <p:ph type="body" sz="quarter" idx="12"/>
          </p:nvPr>
        </p:nvSpPr>
        <p:spPr>
          <a:xfrm>
            <a:off x="228600" y="438150"/>
            <a:ext cx="6781800" cy="762000"/>
          </a:xfrm>
        </p:spPr>
        <p:txBody>
          <a:bodyPr/>
          <a:lstStyle/>
          <a:p>
            <a:r>
              <a:rPr lang="en-US" dirty="0" smtClean="0"/>
              <a:t>What We Now Know:</a:t>
            </a:r>
            <a:endParaRPr lang="en-US" dirty="0"/>
          </a:p>
        </p:txBody>
      </p:sp>
    </p:spTree>
    <p:extLst>
      <p:ext uri="{BB962C8B-B14F-4D97-AF65-F5344CB8AC3E}">
        <p14:creationId xmlns:p14="http://schemas.microsoft.com/office/powerpoint/2010/main" val="736461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2400" y="438150"/>
            <a:ext cx="8839200" cy="584775"/>
          </a:xfrm>
          <a:prstGeom prst="rect">
            <a:avLst/>
          </a:prstGeom>
          <a:noFill/>
          <a:ln>
            <a:noFill/>
          </a:ln>
        </p:spPr>
        <p:txBody>
          <a:bodyPr wrap="square" rtlCol="0">
            <a:spAutoFit/>
          </a:bodyPr>
          <a:lstStyle/>
          <a:p>
            <a:pPr algn="ctr"/>
            <a:r>
              <a:rPr lang="en-US" sz="3200" b="1" dirty="0">
                <a:solidFill>
                  <a:srgbClr val="553278"/>
                </a:solidFill>
                <a:latin typeface="Arial" panose="020B0604020202020204" pitchFamily="34" charset="0"/>
                <a:cs typeface="Arial" panose="020B0604020202020204" pitchFamily="34" charset="0"/>
              </a:rPr>
              <a:t>Myth or </a:t>
            </a:r>
            <a:r>
              <a:rPr lang="en-US" sz="3200" b="1" dirty="0" smtClean="0">
                <a:solidFill>
                  <a:srgbClr val="553278"/>
                </a:solidFill>
                <a:latin typeface="Arial" panose="020B0604020202020204" pitchFamily="34" charset="0"/>
                <a:cs typeface="Arial" panose="020B0604020202020204" pitchFamily="34" charset="0"/>
              </a:rPr>
              <a:t>Fact?</a:t>
            </a:r>
            <a:endParaRPr lang="en-US" sz="3200" b="1" dirty="0">
              <a:solidFill>
                <a:srgbClr val="553278"/>
              </a:solidFill>
              <a:latin typeface="Arial" panose="020B0604020202020204" pitchFamily="34" charset="0"/>
              <a:cs typeface="Arial" panose="020B0604020202020204" pitchFamily="34" charset="0"/>
            </a:endParaRPr>
          </a:p>
        </p:txBody>
      </p:sp>
      <p:sp>
        <p:nvSpPr>
          <p:cNvPr id="5" name="TextBox 4"/>
          <p:cNvSpPr txBox="1"/>
          <p:nvPr/>
        </p:nvSpPr>
        <p:spPr>
          <a:xfrm>
            <a:off x="152400" y="1123950"/>
            <a:ext cx="8839200" cy="2923877"/>
          </a:xfrm>
          <a:prstGeom prst="rect">
            <a:avLst/>
          </a:prstGeom>
          <a:noFill/>
          <a:ln>
            <a:noFill/>
          </a:ln>
        </p:spPr>
        <p:txBody>
          <a:bodyPr wrap="square" rtlCol="0">
            <a:spAutoFit/>
          </a:bodyPr>
          <a:lstStyle/>
          <a:p>
            <a:pPr algn="ctr"/>
            <a:r>
              <a:rPr lang="en-US" sz="3200" b="1" i="1" dirty="0" smtClean="0">
                <a:solidFill>
                  <a:srgbClr val="646569"/>
                </a:solidFill>
                <a:latin typeface="Arial Narrow" pitchFamily="34" charset="0"/>
              </a:rPr>
              <a:t>“Restraint </a:t>
            </a:r>
            <a:r>
              <a:rPr lang="en-US" sz="3200" b="1" i="1" dirty="0">
                <a:solidFill>
                  <a:srgbClr val="646569"/>
                </a:solidFill>
                <a:latin typeface="Arial Narrow" pitchFamily="34" charset="0"/>
              </a:rPr>
              <a:t>and </a:t>
            </a:r>
            <a:r>
              <a:rPr lang="en-US" sz="3200" b="1" i="1" dirty="0" smtClean="0">
                <a:solidFill>
                  <a:srgbClr val="646569"/>
                </a:solidFill>
                <a:latin typeface="Arial Narrow" pitchFamily="34" charset="0"/>
              </a:rPr>
              <a:t>seclusion </a:t>
            </a:r>
            <a:r>
              <a:rPr lang="en-US" sz="3200" b="1" i="1" dirty="0">
                <a:solidFill>
                  <a:srgbClr val="646569"/>
                </a:solidFill>
                <a:latin typeface="Arial Narrow" pitchFamily="34" charset="0"/>
              </a:rPr>
              <a:t>keep the people </a:t>
            </a:r>
            <a:endParaRPr lang="en-US" sz="3200" b="1" i="1" dirty="0" smtClean="0">
              <a:solidFill>
                <a:srgbClr val="646569"/>
              </a:solidFill>
              <a:latin typeface="Arial Narrow" pitchFamily="34" charset="0"/>
            </a:endParaRPr>
          </a:p>
          <a:p>
            <a:pPr algn="ctr"/>
            <a:r>
              <a:rPr lang="en-US" sz="3200" b="1" i="1" dirty="0" smtClean="0">
                <a:solidFill>
                  <a:srgbClr val="646569"/>
                </a:solidFill>
                <a:latin typeface="Arial Narrow" pitchFamily="34" charset="0"/>
              </a:rPr>
              <a:t>we </a:t>
            </a:r>
            <a:r>
              <a:rPr lang="en-US" sz="3200" b="1" i="1" dirty="0">
                <a:solidFill>
                  <a:srgbClr val="646569"/>
                </a:solidFill>
                <a:latin typeface="Arial Narrow" pitchFamily="34" charset="0"/>
              </a:rPr>
              <a:t>serve safe</a:t>
            </a:r>
            <a:r>
              <a:rPr lang="en-US" sz="3200" b="1" i="1" dirty="0" smtClean="0">
                <a:solidFill>
                  <a:srgbClr val="646569"/>
                </a:solidFill>
                <a:latin typeface="Arial Narrow" pitchFamily="34" charset="0"/>
              </a:rPr>
              <a:t>.”</a:t>
            </a:r>
          </a:p>
          <a:p>
            <a:pPr algn="ctr"/>
            <a:endParaRPr lang="en-US" sz="2000" b="1" i="1" dirty="0">
              <a:solidFill>
                <a:srgbClr val="646569"/>
              </a:solidFill>
              <a:latin typeface="Arial" panose="020B0604020202020204" pitchFamily="34" charset="0"/>
              <a:cs typeface="Arial" panose="020B0604020202020204" pitchFamily="34" charset="0"/>
            </a:endParaRPr>
          </a:p>
          <a:p>
            <a:pPr algn="ctr"/>
            <a:r>
              <a:rPr lang="en-US" sz="2000" dirty="0">
                <a:solidFill>
                  <a:srgbClr val="646569"/>
                </a:solidFill>
                <a:latin typeface="Arial" panose="020B0604020202020204" pitchFamily="34" charset="0"/>
                <a:cs typeface="Arial" panose="020B0604020202020204" pitchFamily="34" charset="0"/>
              </a:rPr>
              <a:t>What do you think?</a:t>
            </a:r>
          </a:p>
          <a:p>
            <a:pPr algn="ctr"/>
            <a:endParaRPr lang="en-US" sz="2000" dirty="0">
              <a:solidFill>
                <a:srgbClr val="646569"/>
              </a:solidFill>
              <a:latin typeface="Arial" panose="020B0604020202020204" pitchFamily="34" charset="0"/>
              <a:cs typeface="Arial" panose="020B0604020202020204" pitchFamily="34" charset="0"/>
            </a:endParaRPr>
          </a:p>
          <a:p>
            <a:pPr algn="ctr"/>
            <a:r>
              <a:rPr lang="en-US" sz="2000" dirty="0" smtClean="0">
                <a:solidFill>
                  <a:srgbClr val="646569"/>
                </a:solidFill>
                <a:latin typeface="Arial" panose="020B0604020202020204" pitchFamily="34" charset="0"/>
                <a:cs typeface="Arial" panose="020B0604020202020204" pitchFamily="34" charset="0"/>
              </a:rPr>
              <a:t>In reality…</a:t>
            </a:r>
            <a:endParaRPr lang="en-US" sz="2000" dirty="0">
              <a:solidFill>
                <a:srgbClr val="646569"/>
              </a:solidFill>
              <a:latin typeface="Arial" panose="020B0604020202020204" pitchFamily="34" charset="0"/>
              <a:cs typeface="Arial" panose="020B0604020202020204" pitchFamily="34" charset="0"/>
            </a:endParaRPr>
          </a:p>
          <a:p>
            <a:pPr algn="ctr"/>
            <a:endParaRPr lang="en-US" sz="2000" dirty="0">
              <a:solidFill>
                <a:srgbClr val="646569"/>
              </a:solidFill>
              <a:latin typeface="Arial" panose="020B0604020202020204" pitchFamily="34" charset="0"/>
              <a:cs typeface="Arial" panose="020B0604020202020204" pitchFamily="34" charset="0"/>
            </a:endParaRPr>
          </a:p>
          <a:p>
            <a:pPr algn="ctr"/>
            <a:r>
              <a:rPr lang="en-US" sz="2000" b="1" dirty="0">
                <a:latin typeface="Arial" panose="020B0604020202020204" pitchFamily="34" charset="0"/>
                <a:cs typeface="Arial" panose="020B0604020202020204" pitchFamily="34" charset="0"/>
              </a:rPr>
              <a:t>There's No Such Thing as a Safe </a:t>
            </a:r>
            <a:r>
              <a:rPr lang="en-US" sz="2000" b="1" dirty="0" smtClean="0">
                <a:latin typeface="Arial" panose="020B0604020202020204" pitchFamily="34" charset="0"/>
                <a:cs typeface="Arial" panose="020B0604020202020204" pitchFamily="34" charset="0"/>
              </a:rPr>
              <a:t>Restraint</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089611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273011"/>
            <a:ext cx="7467600" cy="3660939"/>
          </a:xfrm>
        </p:spPr>
        <p:txBody>
          <a:bodyPr/>
          <a:lstStyle/>
          <a:p>
            <a:pPr lvl="1">
              <a:lnSpc>
                <a:spcPct val="90000"/>
              </a:lnSpc>
            </a:pPr>
            <a:r>
              <a:rPr lang="en-US" sz="2400" dirty="0">
                <a:solidFill>
                  <a:srgbClr val="646569"/>
                </a:solidFill>
              </a:rPr>
              <a:t>Leadership Toward Organizational Change</a:t>
            </a:r>
          </a:p>
          <a:p>
            <a:pPr lvl="1">
              <a:lnSpc>
                <a:spcPct val="90000"/>
              </a:lnSpc>
            </a:pPr>
            <a:r>
              <a:rPr lang="en-US" sz="2400" dirty="0">
                <a:solidFill>
                  <a:srgbClr val="646569"/>
                </a:solidFill>
              </a:rPr>
              <a:t>Use of Data To Inform Practice</a:t>
            </a:r>
          </a:p>
          <a:p>
            <a:pPr lvl="1">
              <a:lnSpc>
                <a:spcPct val="90000"/>
              </a:lnSpc>
            </a:pPr>
            <a:r>
              <a:rPr lang="en-US" sz="2400" dirty="0">
                <a:solidFill>
                  <a:srgbClr val="646569"/>
                </a:solidFill>
              </a:rPr>
              <a:t>Workforce Development</a:t>
            </a:r>
          </a:p>
          <a:p>
            <a:pPr lvl="1">
              <a:lnSpc>
                <a:spcPct val="90000"/>
              </a:lnSpc>
            </a:pPr>
            <a:r>
              <a:rPr lang="en-US" sz="2400" dirty="0">
                <a:solidFill>
                  <a:srgbClr val="646569"/>
                </a:solidFill>
              </a:rPr>
              <a:t>Use of R/S Prevention Tools</a:t>
            </a:r>
          </a:p>
          <a:p>
            <a:pPr lvl="1">
              <a:lnSpc>
                <a:spcPct val="90000"/>
              </a:lnSpc>
            </a:pPr>
            <a:r>
              <a:rPr lang="en-US" sz="2400" dirty="0">
                <a:solidFill>
                  <a:srgbClr val="646569"/>
                </a:solidFill>
              </a:rPr>
              <a:t>Full Inclusion of Consumers and Families</a:t>
            </a:r>
          </a:p>
          <a:p>
            <a:pPr lvl="1">
              <a:lnSpc>
                <a:spcPct val="90000"/>
              </a:lnSpc>
            </a:pPr>
            <a:r>
              <a:rPr lang="en-US" sz="2400" dirty="0">
                <a:solidFill>
                  <a:srgbClr val="646569"/>
                </a:solidFill>
              </a:rPr>
              <a:t>Rigorous Debriefing </a:t>
            </a:r>
            <a:br>
              <a:rPr lang="en-US" sz="2400" dirty="0">
                <a:solidFill>
                  <a:srgbClr val="646569"/>
                </a:solidFill>
              </a:rPr>
            </a:br>
            <a:endParaRPr lang="en-US" sz="2400" dirty="0">
              <a:solidFill>
                <a:srgbClr val="646569"/>
              </a:solidFill>
            </a:endParaRPr>
          </a:p>
          <a:p>
            <a:pPr>
              <a:lnSpc>
                <a:spcPct val="90000"/>
              </a:lnSpc>
            </a:pPr>
            <a:r>
              <a:rPr lang="en-US" sz="3600" dirty="0"/>
              <a:t>Develop a R/S Reduction Plan</a:t>
            </a:r>
          </a:p>
          <a:p>
            <a:endParaRPr lang="en-US" dirty="0"/>
          </a:p>
        </p:txBody>
      </p:sp>
      <p:sp>
        <p:nvSpPr>
          <p:cNvPr id="3" name="Text Placeholder 2"/>
          <p:cNvSpPr>
            <a:spLocks noGrp="1"/>
          </p:cNvSpPr>
          <p:nvPr>
            <p:ph type="body" sz="quarter" idx="12"/>
          </p:nvPr>
        </p:nvSpPr>
        <p:spPr/>
        <p:txBody>
          <a:bodyPr/>
          <a:lstStyle/>
          <a:p>
            <a:r>
              <a:rPr lang="en-US" dirty="0"/>
              <a:t>Six Core Strategies©</a:t>
            </a:r>
            <a:br>
              <a:rPr lang="en-US" dirty="0"/>
            </a:br>
            <a:endParaRPr lang="en-US" dirty="0"/>
          </a:p>
        </p:txBody>
      </p:sp>
    </p:spTree>
    <p:extLst>
      <p:ext uri="{BB962C8B-B14F-4D97-AF65-F5344CB8AC3E}">
        <p14:creationId xmlns:p14="http://schemas.microsoft.com/office/powerpoint/2010/main" val="275145526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047750"/>
            <a:ext cx="8001000" cy="3810000"/>
          </a:xfrm>
        </p:spPr>
        <p:txBody>
          <a:bodyPr/>
          <a:lstStyle/>
          <a:p>
            <a:r>
              <a:rPr lang="en-US" sz="1800" dirty="0"/>
              <a:t>More research is needed to determine definitively whether one strategy is more effective than another. What we have found is that most of the strategies have some overlap and, together, "build a culture" that replaces the use of seclusion and restraint.  </a:t>
            </a:r>
          </a:p>
          <a:p>
            <a:endParaRPr lang="en-US" sz="800" dirty="0"/>
          </a:p>
          <a:p>
            <a:r>
              <a:rPr lang="en-US" sz="1800" dirty="0"/>
              <a:t>NASMHPD's core faculty experts for this project would state that the leadership strategy is mandatory and that consistent and committed daily involvement by senior facility leaders is necessary for success.</a:t>
            </a:r>
          </a:p>
          <a:p>
            <a:endParaRPr lang="en-US" sz="800" dirty="0"/>
          </a:p>
          <a:p>
            <a:r>
              <a:rPr lang="en-US" sz="1800" dirty="0"/>
              <a:t>Direct care staff need to be trained, but more important, facilities must have in place effective and consistent supervision processes in which managers understand the goals and the changes that need to take </a:t>
            </a:r>
            <a:r>
              <a:rPr lang="en-US" sz="1800" dirty="0" smtClean="0"/>
              <a:t>place; </a:t>
            </a:r>
            <a:r>
              <a:rPr lang="en-US" sz="1800" dirty="0"/>
              <a:t>can model these new </a:t>
            </a:r>
            <a:r>
              <a:rPr lang="en-US" sz="1800" dirty="0" smtClean="0"/>
              <a:t>behaviors; </a:t>
            </a:r>
            <a:r>
              <a:rPr lang="en-US" sz="1800" dirty="0"/>
              <a:t>and reward (or hold accountable) individual </a:t>
            </a:r>
            <a:r>
              <a:rPr lang="en-US" sz="1800" dirty="0" smtClean="0"/>
              <a:t>            staff </a:t>
            </a:r>
            <a:r>
              <a:rPr lang="en-US" sz="1800" dirty="0"/>
              <a:t>for behavior change.</a:t>
            </a:r>
          </a:p>
        </p:txBody>
      </p:sp>
      <p:sp>
        <p:nvSpPr>
          <p:cNvPr id="3" name="Text Placeholder 2"/>
          <p:cNvSpPr>
            <a:spLocks noGrp="1"/>
          </p:cNvSpPr>
          <p:nvPr>
            <p:ph type="body" sz="quarter" idx="12"/>
          </p:nvPr>
        </p:nvSpPr>
        <p:spPr>
          <a:xfrm>
            <a:off x="228600" y="452879"/>
            <a:ext cx="6781800" cy="762000"/>
          </a:xfrm>
        </p:spPr>
        <p:txBody>
          <a:bodyPr/>
          <a:lstStyle/>
          <a:p>
            <a:r>
              <a:rPr lang="en-US" dirty="0"/>
              <a:t>Six Core Strategies</a:t>
            </a:r>
            <a:r>
              <a:rPr lang="en-US" dirty="0" smtClean="0"/>
              <a:t>©</a:t>
            </a:r>
            <a:endParaRPr lang="en-US" dirty="0"/>
          </a:p>
        </p:txBody>
      </p:sp>
    </p:spTree>
    <p:extLst>
      <p:ext uri="{BB962C8B-B14F-4D97-AF65-F5344CB8AC3E}">
        <p14:creationId xmlns:p14="http://schemas.microsoft.com/office/powerpoint/2010/main" val="301666969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123950"/>
            <a:ext cx="8153400" cy="3962400"/>
          </a:xfrm>
        </p:spPr>
        <p:txBody>
          <a:bodyPr/>
          <a:lstStyle/>
          <a:p>
            <a:r>
              <a:rPr lang="en-US" sz="2800" dirty="0"/>
              <a:t>Develop a Written R/S </a:t>
            </a:r>
            <a:r>
              <a:rPr lang="en-US" sz="2800" dirty="0" smtClean="0"/>
              <a:t>Reduction Action </a:t>
            </a:r>
            <a:r>
              <a:rPr lang="en-US" sz="2800" dirty="0"/>
              <a:t>Plan!</a:t>
            </a:r>
          </a:p>
          <a:p>
            <a:pPr>
              <a:buFont typeface="Wingdings" pitchFamily="2" charset="2"/>
              <a:buChar char="ü"/>
            </a:pPr>
            <a:r>
              <a:rPr lang="en-US" dirty="0" smtClean="0"/>
              <a:t>Use a Prevention-Based </a:t>
            </a:r>
            <a:r>
              <a:rPr lang="en-US" dirty="0"/>
              <a:t>Approach</a:t>
            </a:r>
          </a:p>
          <a:p>
            <a:pPr>
              <a:buFont typeface="Wingdings" pitchFamily="2" charset="2"/>
              <a:buChar char="ü"/>
            </a:pPr>
            <a:r>
              <a:rPr lang="en-US" dirty="0"/>
              <a:t>Using </a:t>
            </a:r>
            <a:r>
              <a:rPr lang="en-US" dirty="0" smtClean="0"/>
              <a:t>CQI Principles</a:t>
            </a:r>
            <a:endParaRPr lang="en-US" dirty="0"/>
          </a:p>
          <a:p>
            <a:pPr>
              <a:buFont typeface="Wingdings" pitchFamily="2" charset="2"/>
              <a:buChar char="ü"/>
            </a:pPr>
            <a:r>
              <a:rPr lang="en-US" dirty="0" smtClean="0"/>
              <a:t>Individualize the Plan </a:t>
            </a:r>
            <a:r>
              <a:rPr lang="en-US" dirty="0"/>
              <a:t>for </a:t>
            </a:r>
            <a:r>
              <a:rPr lang="en-US" dirty="0" smtClean="0"/>
              <a:t>Your Program</a:t>
            </a:r>
            <a:endParaRPr lang="en-US" dirty="0"/>
          </a:p>
          <a:p>
            <a:pPr>
              <a:buFont typeface="Wingdings" pitchFamily="2" charset="2"/>
              <a:buChar char="ü"/>
            </a:pPr>
            <a:r>
              <a:rPr lang="en-US" dirty="0"/>
              <a:t>Adopt Six Core Strategies </a:t>
            </a:r>
            <a:r>
              <a:rPr lang="en-US" dirty="0" smtClean="0"/>
              <a:t>©</a:t>
            </a:r>
          </a:p>
          <a:p>
            <a:endParaRPr lang="en-US" dirty="0" smtClean="0"/>
          </a:p>
          <a:p>
            <a:pPr algn="ctr"/>
            <a:r>
              <a:rPr lang="en-US" sz="2800" dirty="0"/>
              <a:t>Focus on </a:t>
            </a:r>
            <a:r>
              <a:rPr lang="en-US" sz="2800" dirty="0" smtClean="0"/>
              <a:t>primary prevention: </a:t>
            </a:r>
          </a:p>
          <a:p>
            <a:pPr algn="ctr"/>
            <a:r>
              <a:rPr lang="en-US" sz="2800" b="1" dirty="0" smtClean="0"/>
              <a:t>Do </a:t>
            </a:r>
            <a:r>
              <a:rPr lang="en-US" sz="2800" b="1" dirty="0"/>
              <a:t>– </a:t>
            </a:r>
            <a:r>
              <a:rPr lang="en-US" sz="2800" b="1" dirty="0" smtClean="0"/>
              <a:t>Check </a:t>
            </a:r>
            <a:r>
              <a:rPr lang="en-US" sz="2800" b="1" dirty="0"/>
              <a:t>– </a:t>
            </a:r>
            <a:r>
              <a:rPr lang="en-US" sz="2800" b="1" dirty="0" smtClean="0"/>
              <a:t>Act</a:t>
            </a:r>
            <a:endParaRPr lang="en-US" sz="2800" b="1" dirty="0"/>
          </a:p>
          <a:p>
            <a:pPr>
              <a:buFont typeface="Wingdings" pitchFamily="2" charset="2"/>
              <a:buChar char="ü"/>
            </a:pPr>
            <a:endParaRPr lang="en-US" dirty="0">
              <a:latin typeface="Arial Narrow" pitchFamily="34" charset="0"/>
            </a:endParaRPr>
          </a:p>
          <a:p>
            <a:endParaRPr lang="en-US" dirty="0"/>
          </a:p>
        </p:txBody>
      </p:sp>
      <p:sp>
        <p:nvSpPr>
          <p:cNvPr id="3" name="Text Placeholder 2"/>
          <p:cNvSpPr>
            <a:spLocks noGrp="1"/>
          </p:cNvSpPr>
          <p:nvPr>
            <p:ph type="body" sz="quarter" idx="12"/>
          </p:nvPr>
        </p:nvSpPr>
        <p:spPr/>
        <p:txBody>
          <a:bodyPr/>
          <a:lstStyle/>
          <a:p>
            <a:r>
              <a:rPr lang="en-US" dirty="0" smtClean="0"/>
              <a:t>The First Step? </a:t>
            </a:r>
            <a:endParaRPr lang="en-US" dirty="0"/>
          </a:p>
        </p:txBody>
      </p:sp>
      <p:pic>
        <p:nvPicPr>
          <p:cNvPr id="4" name="Picture 4" descr="AYP1500050_P"/>
          <p:cNvPicPr>
            <a:picLocks noChangeAspect="1" noChangeArrowheads="1"/>
          </p:cNvPicPr>
          <p:nvPr/>
        </p:nvPicPr>
        <p:blipFill>
          <a:blip r:embed="rId2" cstate="print"/>
          <a:srcRect t="-14400" b="17999"/>
          <a:stretch>
            <a:fillRect/>
          </a:stretch>
        </p:blipFill>
        <p:spPr bwMode="auto">
          <a:xfrm>
            <a:off x="6670675" y="1276350"/>
            <a:ext cx="2051050" cy="2645480"/>
          </a:xfrm>
          <a:prstGeom prst="rect">
            <a:avLst/>
          </a:prstGeom>
          <a:noFill/>
          <a:ln w="9525">
            <a:noFill/>
            <a:miter lim="800000"/>
            <a:headEnd/>
            <a:tailEnd/>
          </a:ln>
        </p:spPr>
      </p:pic>
    </p:spTree>
    <p:extLst>
      <p:ext uri="{BB962C8B-B14F-4D97-AF65-F5344CB8AC3E}">
        <p14:creationId xmlns:p14="http://schemas.microsoft.com/office/powerpoint/2010/main" val="383413026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504950"/>
            <a:ext cx="8686800" cy="3429000"/>
          </a:xfrm>
        </p:spPr>
        <p:txBody>
          <a:bodyPr/>
          <a:lstStyle/>
          <a:p>
            <a:r>
              <a:rPr lang="en-US" sz="2200" dirty="0"/>
              <a:t>Improves safety for </a:t>
            </a:r>
            <a:r>
              <a:rPr lang="en-US" sz="2200" dirty="0" smtClean="0"/>
              <a:t>recipients </a:t>
            </a:r>
            <a:r>
              <a:rPr lang="en-US" sz="2200" b="1" dirty="0" smtClean="0"/>
              <a:t>and</a:t>
            </a:r>
            <a:r>
              <a:rPr lang="en-US" sz="2200" dirty="0" smtClean="0"/>
              <a:t> staff</a:t>
            </a:r>
            <a:endParaRPr lang="en-US" sz="2200" dirty="0"/>
          </a:p>
          <a:p>
            <a:r>
              <a:rPr lang="en-US" sz="2200" dirty="0"/>
              <a:t>Teaches respect and negotiation skills</a:t>
            </a:r>
          </a:p>
          <a:p>
            <a:r>
              <a:rPr lang="en-US" sz="2200" dirty="0"/>
              <a:t>Moves from control to </a:t>
            </a:r>
            <a:r>
              <a:rPr lang="en-US" sz="2200" dirty="0" smtClean="0"/>
              <a:t>partnership </a:t>
            </a:r>
            <a:r>
              <a:rPr lang="en-US" sz="2200" dirty="0"/>
              <a:t>and empowerment</a:t>
            </a:r>
          </a:p>
          <a:p>
            <a:r>
              <a:rPr lang="en-US" sz="2200" dirty="0"/>
              <a:t>Avoids re-traumatization</a:t>
            </a:r>
          </a:p>
          <a:p>
            <a:r>
              <a:rPr lang="en-US" sz="2200" dirty="0"/>
              <a:t>Creates more responsive environments for </a:t>
            </a:r>
            <a:r>
              <a:rPr lang="en-US" sz="2200" dirty="0" smtClean="0"/>
              <a:t>recipients </a:t>
            </a:r>
            <a:r>
              <a:rPr lang="en-US" sz="2200" dirty="0"/>
              <a:t>and staff</a:t>
            </a:r>
          </a:p>
          <a:p>
            <a:r>
              <a:rPr lang="en-US" sz="2200" dirty="0"/>
              <a:t>Facilitates </a:t>
            </a:r>
            <a:r>
              <a:rPr lang="en-US" sz="2200" dirty="0" smtClean="0"/>
              <a:t>treatment</a:t>
            </a:r>
          </a:p>
          <a:p>
            <a:endParaRPr lang="en-US" sz="1000" dirty="0" smtClean="0"/>
          </a:p>
          <a:p>
            <a:r>
              <a:rPr lang="en-US" sz="1800" b="1" i="1" dirty="0" smtClean="0"/>
              <a:t>Create </a:t>
            </a:r>
            <a:r>
              <a:rPr lang="en-US" sz="1800" b="1" i="1" dirty="0"/>
              <a:t>a recovery-oriented standard of care in line with </a:t>
            </a:r>
            <a:r>
              <a:rPr lang="en-US" sz="1800" b="1" i="1" dirty="0" smtClean="0"/>
              <a:t>IOM                     reports </a:t>
            </a:r>
            <a:r>
              <a:rPr lang="en-US" sz="1800" b="1" i="1" dirty="0"/>
              <a:t>and New Freedom Commission </a:t>
            </a:r>
            <a:r>
              <a:rPr lang="en-US" sz="1800" b="1" i="1" dirty="0" smtClean="0"/>
              <a:t>recommendations!</a:t>
            </a:r>
            <a:endParaRPr lang="en-US" sz="1800" b="1" i="1" dirty="0"/>
          </a:p>
          <a:p>
            <a:endParaRPr lang="en-US" dirty="0"/>
          </a:p>
          <a:p>
            <a:endParaRPr lang="en-US" dirty="0"/>
          </a:p>
        </p:txBody>
      </p:sp>
      <p:sp>
        <p:nvSpPr>
          <p:cNvPr id="3" name="Text Placeholder 2"/>
          <p:cNvSpPr>
            <a:spLocks noGrp="1"/>
          </p:cNvSpPr>
          <p:nvPr>
            <p:ph type="body" sz="quarter" idx="12"/>
          </p:nvPr>
        </p:nvSpPr>
        <p:spPr>
          <a:xfrm>
            <a:off x="228600" y="514350"/>
            <a:ext cx="8610600" cy="990600"/>
          </a:xfrm>
        </p:spPr>
        <p:txBody>
          <a:bodyPr/>
          <a:lstStyle/>
          <a:p>
            <a:r>
              <a:rPr lang="en-US" dirty="0"/>
              <a:t>Reducing R/S Creates a </a:t>
            </a:r>
            <a:r>
              <a:rPr lang="en-US" dirty="0" smtClean="0"/>
              <a:t>Recovery-Oriented </a:t>
            </a:r>
            <a:r>
              <a:rPr lang="en-US" dirty="0"/>
              <a:t/>
            </a:r>
            <a:br>
              <a:rPr lang="en-US" dirty="0"/>
            </a:br>
            <a:r>
              <a:rPr lang="en-US" dirty="0"/>
              <a:t>Standard of Care</a:t>
            </a:r>
          </a:p>
        </p:txBody>
      </p:sp>
      <p:pic>
        <p:nvPicPr>
          <p:cNvPr id="4" name="Picture 4" descr="MCj03308490000[1]"/>
          <p:cNvPicPr>
            <a:picLocks noChangeAspect="1" noChangeArrowheads="1"/>
          </p:cNvPicPr>
          <p:nvPr/>
        </p:nvPicPr>
        <p:blipFill>
          <a:blip r:embed="rId2" cstate="print"/>
          <a:srcRect/>
          <a:stretch>
            <a:fillRect/>
          </a:stretch>
        </p:blipFill>
        <p:spPr bwMode="auto">
          <a:xfrm>
            <a:off x="7208837" y="1200150"/>
            <a:ext cx="1668463" cy="1784350"/>
          </a:xfrm>
          <a:prstGeom prst="rect">
            <a:avLst/>
          </a:prstGeom>
          <a:noFill/>
          <a:ln w="9525">
            <a:noFill/>
            <a:miter lim="800000"/>
            <a:headEnd/>
            <a:tailEnd/>
          </a:ln>
        </p:spPr>
      </p:pic>
    </p:spTree>
    <p:extLst>
      <p:ext uri="{BB962C8B-B14F-4D97-AF65-F5344CB8AC3E}">
        <p14:creationId xmlns:p14="http://schemas.microsoft.com/office/powerpoint/2010/main" val="25793037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504950"/>
            <a:ext cx="8839200" cy="3638550"/>
          </a:xfrm>
        </p:spPr>
        <p:txBody>
          <a:bodyPr/>
          <a:lstStyle/>
          <a:p>
            <a:pPr>
              <a:lnSpc>
                <a:spcPct val="90000"/>
              </a:lnSpc>
            </a:pPr>
            <a:r>
              <a:rPr lang="en-US" dirty="0"/>
              <a:t>Changes the way we do business</a:t>
            </a:r>
          </a:p>
          <a:p>
            <a:pPr>
              <a:lnSpc>
                <a:spcPct val="90000"/>
              </a:lnSpc>
            </a:pPr>
            <a:r>
              <a:rPr lang="en-US" dirty="0"/>
              <a:t>Changes the way we view </a:t>
            </a:r>
            <a:r>
              <a:rPr lang="en-US" dirty="0" smtClean="0"/>
              <a:t>our </a:t>
            </a:r>
            <a:r>
              <a:rPr lang="en-US" dirty="0"/>
              <a:t>customers</a:t>
            </a:r>
          </a:p>
          <a:p>
            <a:pPr>
              <a:lnSpc>
                <a:spcPct val="90000"/>
              </a:lnSpc>
            </a:pPr>
            <a:r>
              <a:rPr lang="en-US" dirty="0"/>
              <a:t>Changes the way we see </a:t>
            </a:r>
            <a:r>
              <a:rPr lang="en-US" dirty="0" smtClean="0"/>
              <a:t>our </a:t>
            </a:r>
            <a:r>
              <a:rPr lang="en-US" dirty="0"/>
              <a:t>own roles</a:t>
            </a:r>
          </a:p>
          <a:p>
            <a:pPr>
              <a:lnSpc>
                <a:spcPct val="90000"/>
              </a:lnSpc>
            </a:pPr>
            <a:r>
              <a:rPr lang="en-US" dirty="0"/>
              <a:t>Requires </a:t>
            </a:r>
            <a:r>
              <a:rPr lang="en-US" dirty="0" smtClean="0"/>
              <a:t>- and </a:t>
            </a:r>
            <a:r>
              <a:rPr lang="en-US" dirty="0"/>
              <a:t>results in </a:t>
            </a:r>
            <a:r>
              <a:rPr lang="en-US" dirty="0" smtClean="0"/>
              <a:t>- a </a:t>
            </a:r>
            <a:r>
              <a:rPr lang="en-US" dirty="0"/>
              <a:t>culture change </a:t>
            </a:r>
            <a:r>
              <a:rPr lang="en-US" dirty="0" smtClean="0"/>
              <a:t>                           that </a:t>
            </a:r>
            <a:r>
              <a:rPr lang="en-US" dirty="0"/>
              <a:t>occurs over </a:t>
            </a:r>
            <a:r>
              <a:rPr lang="en-US" dirty="0" smtClean="0"/>
              <a:t>time</a:t>
            </a:r>
          </a:p>
          <a:p>
            <a:pPr>
              <a:lnSpc>
                <a:spcPct val="90000"/>
              </a:lnSpc>
            </a:pPr>
            <a:endParaRPr lang="en-US" sz="3200" dirty="0"/>
          </a:p>
          <a:p>
            <a:pPr>
              <a:lnSpc>
                <a:spcPct val="90000"/>
              </a:lnSpc>
            </a:pPr>
            <a:r>
              <a:rPr lang="en-US" sz="3200" dirty="0"/>
              <a:t>Requires effective leadership…</a:t>
            </a:r>
          </a:p>
          <a:p>
            <a:endParaRPr lang="en-US" dirty="0"/>
          </a:p>
        </p:txBody>
      </p:sp>
      <p:sp>
        <p:nvSpPr>
          <p:cNvPr id="3" name="Text Placeholder 2"/>
          <p:cNvSpPr>
            <a:spLocks noGrp="1"/>
          </p:cNvSpPr>
          <p:nvPr>
            <p:ph type="body" sz="quarter" idx="12"/>
          </p:nvPr>
        </p:nvSpPr>
        <p:spPr/>
        <p:txBody>
          <a:bodyPr/>
          <a:lstStyle/>
          <a:p>
            <a:r>
              <a:rPr lang="en-US" dirty="0"/>
              <a:t>Successful Reduction of R/S</a:t>
            </a:r>
          </a:p>
        </p:txBody>
      </p:sp>
      <p:pic>
        <p:nvPicPr>
          <p:cNvPr id="4" name="Picture 4" descr="Center_welcoming_woman">
            <a:hlinkClick r:id="rId2"/>
          </p:cNvPr>
          <p:cNvPicPr>
            <a:picLocks noChangeAspect="1" noChangeArrowheads="1"/>
          </p:cNvPicPr>
          <p:nvPr/>
        </p:nvPicPr>
        <p:blipFill>
          <a:blip r:embed="rId3" cstate="print"/>
          <a:srcRect/>
          <a:stretch>
            <a:fillRect/>
          </a:stretch>
        </p:blipFill>
        <p:spPr bwMode="auto">
          <a:xfrm>
            <a:off x="6858000" y="742951"/>
            <a:ext cx="1905000" cy="2600682"/>
          </a:xfrm>
          <a:prstGeom prst="rect">
            <a:avLst/>
          </a:prstGeom>
          <a:noFill/>
          <a:ln w="9525">
            <a:noFill/>
            <a:miter lim="800000"/>
            <a:headEnd/>
            <a:tailEnd/>
          </a:ln>
        </p:spPr>
      </p:pic>
    </p:spTree>
    <p:extLst>
      <p:ext uri="{BB962C8B-B14F-4D97-AF65-F5344CB8AC3E}">
        <p14:creationId xmlns:p14="http://schemas.microsoft.com/office/powerpoint/2010/main" val="420636050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1352550"/>
            <a:ext cx="7467600" cy="3505200"/>
          </a:xfrm>
        </p:spPr>
        <p:txBody>
          <a:bodyPr/>
          <a:lstStyle/>
          <a:p>
            <a:pPr algn="ctr"/>
            <a:r>
              <a:rPr lang="en-US" sz="6600" b="1" dirty="0" smtClean="0"/>
              <a:t>Leadershi</a:t>
            </a:r>
            <a:r>
              <a:rPr lang="en-US" sz="6600" b="1" dirty="0"/>
              <a:t>p</a:t>
            </a:r>
            <a:endParaRPr lang="en-US" sz="6600" b="1" dirty="0" smtClean="0"/>
          </a:p>
          <a:p>
            <a:pPr algn="ctr">
              <a:tabLst>
                <a:tab pos="7258050" algn="l"/>
              </a:tabLst>
            </a:pPr>
            <a:r>
              <a:rPr lang="en-US" sz="1800" dirty="0">
                <a:cs typeface="Times New Roman" pitchFamily="18" charset="0"/>
              </a:rPr>
              <a:t>Only Leadership has the authority to make the changes </a:t>
            </a:r>
            <a:r>
              <a:rPr lang="en-US" sz="1800" dirty="0" smtClean="0">
                <a:cs typeface="Times New Roman" pitchFamily="18" charset="0"/>
              </a:rPr>
              <a:t>                    that </a:t>
            </a:r>
            <a:r>
              <a:rPr lang="en-US" sz="1800" dirty="0">
                <a:cs typeface="Times New Roman" pitchFamily="18" charset="0"/>
              </a:rPr>
              <a:t>are necessary for success: </a:t>
            </a:r>
          </a:p>
          <a:p>
            <a:pPr marL="0" lvl="1" indent="0" algn="ctr">
              <a:buNone/>
              <a:tabLst>
                <a:tab pos="7258050" algn="l"/>
              </a:tabLst>
            </a:pPr>
            <a:r>
              <a:rPr lang="en-US" sz="1800" i="1" dirty="0" smtClean="0">
                <a:cs typeface="Times New Roman" pitchFamily="18" charset="0"/>
              </a:rPr>
              <a:t>…Make </a:t>
            </a:r>
            <a:r>
              <a:rPr lang="en-US" sz="1800" i="1" dirty="0">
                <a:cs typeface="Times New Roman" pitchFamily="18" charset="0"/>
              </a:rPr>
              <a:t>restraint and seclusion reduction a high priority</a:t>
            </a:r>
          </a:p>
          <a:p>
            <a:pPr marL="0" lvl="1" indent="0" algn="ctr">
              <a:buNone/>
              <a:tabLst>
                <a:tab pos="7258050" algn="l"/>
              </a:tabLst>
            </a:pPr>
            <a:r>
              <a:rPr lang="en-US" sz="1800" i="1" dirty="0" smtClean="0">
                <a:cs typeface="Times New Roman" pitchFamily="18" charset="0"/>
              </a:rPr>
              <a:t>…Ensure plan </a:t>
            </a:r>
            <a:r>
              <a:rPr lang="en-US" sz="1800" i="1" dirty="0">
                <a:cs typeface="Times New Roman" pitchFamily="18" charset="0"/>
              </a:rPr>
              <a:t>development</a:t>
            </a:r>
          </a:p>
          <a:p>
            <a:pPr marL="0" lvl="1" indent="0" algn="ctr">
              <a:buNone/>
              <a:tabLst>
                <a:tab pos="7258050" algn="l"/>
              </a:tabLst>
            </a:pPr>
            <a:r>
              <a:rPr lang="en-US" sz="1800" i="1" dirty="0" smtClean="0">
                <a:cs typeface="Times New Roman" pitchFamily="18" charset="0"/>
              </a:rPr>
              <a:t>…Reduce/eliminate </a:t>
            </a:r>
            <a:r>
              <a:rPr lang="en-US" sz="1800" i="1" dirty="0">
                <a:cs typeface="Times New Roman" pitchFamily="18" charset="0"/>
              </a:rPr>
              <a:t>organizational barriers</a:t>
            </a:r>
          </a:p>
          <a:p>
            <a:pPr marL="0" lvl="1" indent="0" algn="ctr">
              <a:buNone/>
              <a:tabLst>
                <a:tab pos="7258050" algn="l"/>
              </a:tabLst>
            </a:pPr>
            <a:r>
              <a:rPr lang="en-US" sz="1800" i="1" dirty="0" smtClean="0">
                <a:cs typeface="Times New Roman" pitchFamily="18" charset="0"/>
              </a:rPr>
              <a:t>…Provide </a:t>
            </a:r>
            <a:r>
              <a:rPr lang="en-US" sz="1800" i="1" dirty="0">
                <a:cs typeface="Times New Roman" pitchFamily="18" charset="0"/>
              </a:rPr>
              <a:t>or reallocate the necessary resources</a:t>
            </a:r>
          </a:p>
          <a:p>
            <a:pPr marL="0" lvl="1" indent="0" algn="ctr">
              <a:buNone/>
              <a:tabLst>
                <a:tab pos="7258050" algn="l"/>
              </a:tabLst>
            </a:pPr>
            <a:r>
              <a:rPr lang="en-US" sz="1800" i="1" dirty="0" smtClean="0">
                <a:cs typeface="Times New Roman" pitchFamily="18" charset="0"/>
              </a:rPr>
              <a:t>…Hold </a:t>
            </a:r>
            <a:r>
              <a:rPr lang="en-US" sz="1800" i="1" dirty="0">
                <a:cs typeface="Times New Roman" pitchFamily="18" charset="0"/>
              </a:rPr>
              <a:t>people accountable for their actions</a:t>
            </a:r>
          </a:p>
          <a:p>
            <a:pPr algn="ctr"/>
            <a:endParaRPr lang="en-US" sz="1800" b="1" dirty="0"/>
          </a:p>
        </p:txBody>
      </p:sp>
      <p:sp>
        <p:nvSpPr>
          <p:cNvPr id="3" name="Text Placeholder 2"/>
          <p:cNvSpPr>
            <a:spLocks noGrp="1"/>
          </p:cNvSpPr>
          <p:nvPr>
            <p:ph type="body" sz="quarter" idx="12"/>
          </p:nvPr>
        </p:nvSpPr>
        <p:spPr>
          <a:xfrm>
            <a:off x="457200" y="438150"/>
            <a:ext cx="7924800" cy="838200"/>
          </a:xfrm>
        </p:spPr>
        <p:txBody>
          <a:bodyPr/>
          <a:lstStyle/>
          <a:p>
            <a:pPr algn="ctr"/>
            <a:r>
              <a:rPr lang="en-US" dirty="0"/>
              <a:t>The single most important component in successful reduction </a:t>
            </a:r>
            <a:r>
              <a:rPr lang="en-US" dirty="0" smtClean="0"/>
              <a:t>projects:</a:t>
            </a:r>
            <a:endParaRPr lang="en-US" dirty="0"/>
          </a:p>
          <a:p>
            <a:r>
              <a:rPr lang="en-US" sz="1200" dirty="0"/>
              <a:t> </a:t>
            </a:r>
            <a:endParaRPr lang="en-US" dirty="0"/>
          </a:p>
          <a:p>
            <a:endParaRPr lang="en-US" dirty="0"/>
          </a:p>
        </p:txBody>
      </p:sp>
    </p:spTree>
    <p:extLst>
      <p:ext uri="{BB962C8B-B14F-4D97-AF65-F5344CB8AC3E}">
        <p14:creationId xmlns:p14="http://schemas.microsoft.com/office/powerpoint/2010/main" val="3534129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390650"/>
            <a:ext cx="6553200" cy="3752850"/>
          </a:xfrm>
        </p:spPr>
        <p:txBody>
          <a:bodyPr/>
          <a:lstStyle/>
          <a:p>
            <a:pPr eaLnBrk="0" hangingPunct="0"/>
            <a:r>
              <a:rPr kumimoji="1" lang="en-US" dirty="0"/>
              <a:t>“...if we wait for the </a:t>
            </a:r>
            <a:r>
              <a:rPr kumimoji="1" lang="en-US" dirty="0" smtClean="0"/>
              <a:t>moment </a:t>
            </a:r>
            <a:r>
              <a:rPr kumimoji="1" lang="en-US" dirty="0"/>
              <a:t>when </a:t>
            </a:r>
            <a:r>
              <a:rPr kumimoji="1" lang="en-US" dirty="0" smtClean="0"/>
              <a:t>   everything</a:t>
            </a:r>
            <a:r>
              <a:rPr kumimoji="1" lang="en-US" dirty="0"/>
              <a:t>, </a:t>
            </a:r>
            <a:r>
              <a:rPr kumimoji="1" lang="en-US" dirty="0" smtClean="0"/>
              <a:t>absolutely </a:t>
            </a:r>
            <a:r>
              <a:rPr kumimoji="1" lang="en-US" dirty="0"/>
              <a:t>everything is </a:t>
            </a:r>
            <a:r>
              <a:rPr kumimoji="1" lang="en-US" dirty="0" smtClean="0"/>
              <a:t>         ready</a:t>
            </a:r>
            <a:r>
              <a:rPr kumimoji="1" lang="en-US" dirty="0"/>
              <a:t>, we shall never begin.”</a:t>
            </a:r>
          </a:p>
          <a:p>
            <a:pPr eaLnBrk="0" hangingPunct="0"/>
            <a:r>
              <a:rPr kumimoji="1" lang="en-US" sz="2800" i="1" dirty="0"/>
              <a:t>                </a:t>
            </a:r>
            <a:r>
              <a:rPr kumimoji="1" lang="en-US" i="1" dirty="0"/>
              <a:t>Ivan </a:t>
            </a:r>
            <a:r>
              <a:rPr kumimoji="1" lang="en-US" i="1" dirty="0" smtClean="0"/>
              <a:t>Turgenev</a:t>
            </a:r>
          </a:p>
          <a:p>
            <a:pPr eaLnBrk="0" hangingPunct="0"/>
            <a:endParaRPr kumimoji="1" lang="en-US" i="1" dirty="0"/>
          </a:p>
          <a:p>
            <a:pPr eaLnBrk="0" hangingPunct="0"/>
            <a:endParaRPr lang="en-US" sz="1200" dirty="0" smtClean="0"/>
          </a:p>
          <a:p>
            <a:pPr eaLnBrk="0" hangingPunct="0"/>
            <a:r>
              <a:rPr lang="en-US" b="1" dirty="0" smtClean="0"/>
              <a:t>We </a:t>
            </a:r>
            <a:r>
              <a:rPr lang="en-US" b="1" dirty="0"/>
              <a:t>urge you to take the information and develop your plan. Now is the time to start.</a:t>
            </a:r>
          </a:p>
          <a:p>
            <a:pPr eaLnBrk="0" hangingPunct="0"/>
            <a:endParaRPr kumimoji="1" lang="en-US" i="1" dirty="0"/>
          </a:p>
          <a:p>
            <a:endParaRPr lang="en-US" dirty="0"/>
          </a:p>
        </p:txBody>
      </p:sp>
      <p:sp>
        <p:nvSpPr>
          <p:cNvPr id="3" name="Text Placeholder 2"/>
          <p:cNvSpPr>
            <a:spLocks noGrp="1"/>
          </p:cNvSpPr>
          <p:nvPr>
            <p:ph type="body" sz="quarter" idx="12"/>
          </p:nvPr>
        </p:nvSpPr>
        <p:spPr/>
        <p:txBody>
          <a:bodyPr/>
          <a:lstStyle/>
          <a:p>
            <a:r>
              <a:rPr kumimoji="1" lang="en-US" dirty="0"/>
              <a:t>Making the Transformation</a:t>
            </a:r>
          </a:p>
          <a:p>
            <a:endParaRPr lang="en-US" dirty="0"/>
          </a:p>
        </p:txBody>
      </p:sp>
      <p:pic>
        <p:nvPicPr>
          <p:cNvPr id="4" name="Picture 8" descr="change+direction">
            <a:hlinkClick r:id="rId2"/>
          </p:cNvPr>
          <p:cNvPicPr>
            <a:picLocks noChangeAspect="1" noChangeArrowheads="1"/>
          </p:cNvPicPr>
          <p:nvPr/>
        </p:nvPicPr>
        <p:blipFill>
          <a:blip r:embed="rId3" cstate="print"/>
          <a:srcRect/>
          <a:stretch>
            <a:fillRect/>
          </a:stretch>
        </p:blipFill>
        <p:spPr bwMode="auto">
          <a:xfrm>
            <a:off x="5791200" y="1123950"/>
            <a:ext cx="3149600" cy="2362200"/>
          </a:xfrm>
          <a:prstGeom prst="rect">
            <a:avLst/>
          </a:prstGeom>
          <a:noFill/>
          <a:ln w="9525">
            <a:noFill/>
            <a:miter lim="800000"/>
            <a:headEnd/>
            <a:tailEnd/>
          </a:ln>
        </p:spPr>
      </p:pic>
    </p:spTree>
    <p:extLst>
      <p:ext uri="{BB962C8B-B14F-4D97-AF65-F5344CB8AC3E}">
        <p14:creationId xmlns:p14="http://schemas.microsoft.com/office/powerpoint/2010/main" val="108206864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181100"/>
            <a:ext cx="8305800" cy="3143250"/>
          </a:xfrm>
        </p:spPr>
        <p:txBody>
          <a:bodyPr/>
          <a:lstStyle/>
          <a:p>
            <a:r>
              <a:rPr lang="en-US" sz="2200" dirty="0" smtClean="0"/>
              <a:t>Many thanks to Jayne </a:t>
            </a:r>
            <a:r>
              <a:rPr lang="en-US" sz="2200" dirty="0"/>
              <a:t>Van Bramer, </a:t>
            </a:r>
            <a:r>
              <a:rPr lang="en-US" sz="2200" dirty="0" smtClean="0"/>
              <a:t>who presented this information when </a:t>
            </a:r>
            <a:r>
              <a:rPr lang="en-US" sz="2200" dirty="0"/>
              <a:t>she was Director of </a:t>
            </a:r>
            <a:r>
              <a:rPr lang="en-US" sz="2200" dirty="0" smtClean="0"/>
              <a:t>the OMH </a:t>
            </a:r>
            <a:r>
              <a:rPr lang="en-US" sz="2200" dirty="0"/>
              <a:t>Office of Quality Management</a:t>
            </a:r>
            <a:r>
              <a:rPr lang="en-US" sz="2200" dirty="0" smtClean="0"/>
              <a:t>. Her passion for positive environments and trauma-informed care are infectious, and we hope you catch the fever!</a:t>
            </a:r>
            <a:endParaRPr lang="en-US" sz="2200" dirty="0"/>
          </a:p>
          <a:p>
            <a:endParaRPr lang="en-US" sz="2200" dirty="0"/>
          </a:p>
          <a:p>
            <a:r>
              <a:rPr lang="en-US" sz="2200" dirty="0"/>
              <a:t>We love to talk about reducing restraint and </a:t>
            </a:r>
            <a:r>
              <a:rPr lang="en-US" sz="2200" dirty="0" smtClean="0"/>
              <a:t>seclusion.</a:t>
            </a:r>
            <a:endParaRPr lang="en-US" sz="2200" dirty="0"/>
          </a:p>
          <a:p>
            <a:r>
              <a:rPr lang="en-US" sz="2200" dirty="0"/>
              <a:t>Please feel free to </a:t>
            </a:r>
            <a:r>
              <a:rPr lang="en-US" sz="2200" dirty="0" smtClean="0"/>
              <a:t>contact us: </a:t>
            </a:r>
            <a:r>
              <a:rPr lang="en-US" sz="2000" dirty="0" smtClean="0">
                <a:hlinkClick r:id="rId2"/>
              </a:rPr>
              <a:t>http</a:t>
            </a:r>
            <a:r>
              <a:rPr lang="en-US" sz="2000" dirty="0">
                <a:hlinkClick r:id="rId2"/>
              </a:rPr>
              <a:t>://</a:t>
            </a:r>
            <a:r>
              <a:rPr lang="en-US" sz="2000" dirty="0" smtClean="0">
                <a:hlinkClick r:id="rId2"/>
              </a:rPr>
              <a:t>www.omh.ny.gov/omhwb/email/compose_mail.asp?tid=DQM2</a:t>
            </a:r>
            <a:endParaRPr lang="en-US" sz="2000" dirty="0" smtClean="0"/>
          </a:p>
          <a:p>
            <a:r>
              <a:rPr lang="en-US" sz="2000" dirty="0" smtClean="0"/>
              <a:t> </a:t>
            </a:r>
            <a:endParaRPr lang="en-US" sz="2000" dirty="0"/>
          </a:p>
        </p:txBody>
      </p:sp>
      <p:sp>
        <p:nvSpPr>
          <p:cNvPr id="3" name="Text Placeholder 2"/>
          <p:cNvSpPr>
            <a:spLocks noGrp="1"/>
          </p:cNvSpPr>
          <p:nvPr>
            <p:ph type="body" sz="quarter" idx="12"/>
          </p:nvPr>
        </p:nvSpPr>
        <p:spPr/>
        <p:txBody>
          <a:bodyPr/>
          <a:lstStyle/>
          <a:p>
            <a:r>
              <a:rPr lang="en-US" dirty="0"/>
              <a:t>Contact Information</a:t>
            </a:r>
          </a:p>
        </p:txBody>
      </p:sp>
    </p:spTree>
    <p:extLst>
      <p:ext uri="{BB962C8B-B14F-4D97-AF65-F5344CB8AC3E}">
        <p14:creationId xmlns:p14="http://schemas.microsoft.com/office/powerpoint/2010/main" val="1514879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123950"/>
            <a:ext cx="8458200" cy="3810000"/>
          </a:xfrm>
        </p:spPr>
        <p:txBody>
          <a:bodyPr/>
          <a:lstStyle/>
          <a:p>
            <a:pPr>
              <a:lnSpc>
                <a:spcPct val="80000"/>
              </a:lnSpc>
              <a:spcAft>
                <a:spcPct val="35000"/>
              </a:spcAft>
            </a:pPr>
            <a:r>
              <a:rPr lang="en-US" sz="1600" dirty="0"/>
              <a:t>142 deaths in the US from </a:t>
            </a:r>
            <a:r>
              <a:rPr lang="en-US" sz="1600" dirty="0" smtClean="0"/>
              <a:t>1988-1998 </a:t>
            </a:r>
            <a:r>
              <a:rPr lang="en-US" sz="1600" dirty="0"/>
              <a:t>due to </a:t>
            </a:r>
            <a:r>
              <a:rPr lang="en-US" sz="1600" dirty="0" smtClean="0"/>
              <a:t>R/S, </a:t>
            </a:r>
            <a:r>
              <a:rPr lang="en-US" sz="1600" dirty="0"/>
              <a:t>reported by the Hartford Courant   </a:t>
            </a:r>
            <a:r>
              <a:rPr lang="en-US" sz="1600" i="1" dirty="0"/>
              <a:t>(Weiss, et. al, 1998</a:t>
            </a:r>
            <a:r>
              <a:rPr lang="en-US" sz="1600" i="1" dirty="0" smtClean="0"/>
              <a:t>) </a:t>
            </a:r>
            <a:r>
              <a:rPr lang="en-US" sz="1600" dirty="0" smtClean="0"/>
              <a:t>The </a:t>
            </a:r>
            <a:r>
              <a:rPr lang="en-US" sz="1600" dirty="0"/>
              <a:t>Hartford </a:t>
            </a:r>
            <a:r>
              <a:rPr lang="en-US" sz="1600" dirty="0" smtClean="0"/>
              <a:t>Courant’s </a:t>
            </a:r>
            <a:r>
              <a:rPr lang="en-US" sz="1600" dirty="0"/>
              <a:t>series of articles forever changed the way our country viewed the use of restraint and seclusion.</a:t>
            </a:r>
          </a:p>
          <a:p>
            <a:pPr>
              <a:lnSpc>
                <a:spcPct val="80000"/>
              </a:lnSpc>
              <a:spcAft>
                <a:spcPct val="35000"/>
              </a:spcAft>
            </a:pPr>
            <a:r>
              <a:rPr lang="en-US" sz="1600" dirty="0" smtClean="0"/>
              <a:t>111 </a:t>
            </a:r>
            <a:r>
              <a:rPr lang="en-US" sz="1600" dirty="0"/>
              <a:t>fatalities over 10 years in New York facilities due to </a:t>
            </a:r>
            <a:r>
              <a:rPr lang="en-US" sz="1600" dirty="0" smtClean="0"/>
              <a:t>restraints                           </a:t>
            </a:r>
            <a:r>
              <a:rPr lang="en-US" sz="1600" i="1" dirty="0" smtClean="0"/>
              <a:t>(Sundram</a:t>
            </a:r>
            <a:r>
              <a:rPr lang="en-US" sz="1600" i="1" dirty="0"/>
              <a:t>, 1994)</a:t>
            </a:r>
          </a:p>
          <a:p>
            <a:pPr>
              <a:lnSpc>
                <a:spcPct val="80000"/>
              </a:lnSpc>
              <a:spcAft>
                <a:spcPct val="35000"/>
              </a:spcAft>
            </a:pPr>
            <a:r>
              <a:rPr lang="en-US" sz="1600" dirty="0"/>
              <a:t>At least 16 children </a:t>
            </a:r>
            <a:r>
              <a:rPr lang="en-US" sz="1600" dirty="0" smtClean="0"/>
              <a:t>under the age of 18 </a:t>
            </a:r>
            <a:r>
              <a:rPr lang="en-US" sz="1600" dirty="0"/>
              <a:t>died in restraints in Texas from </a:t>
            </a:r>
            <a:r>
              <a:rPr lang="en-US" sz="1600" dirty="0" smtClean="0"/>
              <a:t>1988-2002                </a:t>
            </a:r>
            <a:r>
              <a:rPr lang="en-US" sz="1600" i="1" dirty="0" smtClean="0"/>
              <a:t>(American-Statesman</a:t>
            </a:r>
            <a:r>
              <a:rPr lang="en-US" sz="1600" i="1" dirty="0"/>
              <a:t>, 2003)</a:t>
            </a:r>
          </a:p>
          <a:p>
            <a:pPr>
              <a:lnSpc>
                <a:spcPct val="80000"/>
              </a:lnSpc>
              <a:spcAft>
                <a:spcPct val="35000"/>
              </a:spcAft>
            </a:pPr>
            <a:r>
              <a:rPr lang="en-US" sz="1600" dirty="0"/>
              <a:t>At least 14 people died and at least one has become permanently comatose while being subjected to </a:t>
            </a:r>
            <a:r>
              <a:rPr lang="en-US" sz="1600" dirty="0" smtClean="0"/>
              <a:t>R/S </a:t>
            </a:r>
            <a:r>
              <a:rPr lang="en-US" sz="1600" dirty="0"/>
              <a:t>from July 1999 to March 2002 in California </a:t>
            </a:r>
            <a:r>
              <a:rPr lang="en-US" sz="1600" dirty="0" smtClean="0"/>
              <a:t>                                          </a:t>
            </a:r>
            <a:r>
              <a:rPr lang="en-US" sz="1600" i="1" dirty="0" smtClean="0"/>
              <a:t>(</a:t>
            </a:r>
            <a:r>
              <a:rPr lang="en-US" sz="1600" i="1" dirty="0"/>
              <a:t>Mildred, 2002)</a:t>
            </a:r>
          </a:p>
          <a:p>
            <a:pPr>
              <a:lnSpc>
                <a:spcPct val="80000"/>
              </a:lnSpc>
              <a:spcAft>
                <a:spcPct val="35000"/>
              </a:spcAft>
            </a:pPr>
            <a:r>
              <a:rPr lang="en-US" sz="1600" dirty="0"/>
              <a:t>50 to 150 deaths occur in the US each year due to </a:t>
            </a:r>
            <a:r>
              <a:rPr lang="en-US" sz="1600" dirty="0" smtClean="0"/>
              <a:t>R/S according to the                         Harvard Center For </a:t>
            </a:r>
            <a:r>
              <a:rPr lang="en-US" sz="1600" dirty="0"/>
              <a:t>Risk Analysis </a:t>
            </a:r>
            <a:r>
              <a:rPr lang="en-US" sz="1600" dirty="0" smtClean="0"/>
              <a:t>                                                                                                                  </a:t>
            </a:r>
            <a:r>
              <a:rPr lang="en-US" sz="1600" i="1" dirty="0" smtClean="0"/>
              <a:t>(</a:t>
            </a:r>
            <a:r>
              <a:rPr lang="en-US" sz="1600" i="1" dirty="0"/>
              <a:t>NAMI, 2003)</a:t>
            </a:r>
          </a:p>
          <a:p>
            <a:pPr>
              <a:lnSpc>
                <a:spcPct val="80000"/>
              </a:lnSpc>
              <a:spcAft>
                <a:spcPct val="35000"/>
              </a:spcAft>
            </a:pPr>
            <a:r>
              <a:rPr lang="en-US" sz="1600" dirty="0"/>
              <a:t>Federal Office of the Inspector General identified 42 of 104 (42%) </a:t>
            </a:r>
            <a:r>
              <a:rPr lang="en-US" sz="1600" dirty="0" smtClean="0"/>
              <a:t>R/S </a:t>
            </a:r>
            <a:r>
              <a:rPr lang="en-US" sz="1600" dirty="0"/>
              <a:t>deaths </a:t>
            </a:r>
            <a:r>
              <a:rPr lang="en-US" sz="1600" dirty="0" smtClean="0"/>
              <a:t>                from August 1999 to December 2004 </a:t>
            </a:r>
            <a:r>
              <a:rPr lang="en-US" sz="1600" dirty="0"/>
              <a:t>were not reported as </a:t>
            </a:r>
            <a:r>
              <a:rPr lang="en-US" sz="1600" dirty="0" smtClean="0"/>
              <a:t>required</a:t>
            </a:r>
            <a:r>
              <a:rPr lang="en-US" sz="1600" dirty="0"/>
              <a:t> </a:t>
            </a:r>
            <a:r>
              <a:rPr lang="en-US" sz="1600" dirty="0" smtClean="0"/>
              <a:t>                                                   </a:t>
            </a:r>
            <a:r>
              <a:rPr lang="en-US" sz="1600" i="1" dirty="0" smtClean="0"/>
              <a:t>(OIG </a:t>
            </a:r>
            <a:r>
              <a:rPr lang="en-US" sz="1600" i="1" dirty="0"/>
              <a:t>2006)</a:t>
            </a:r>
          </a:p>
        </p:txBody>
      </p:sp>
      <p:sp>
        <p:nvSpPr>
          <p:cNvPr id="3" name="Text Placeholder 2"/>
          <p:cNvSpPr>
            <a:spLocks noGrp="1"/>
          </p:cNvSpPr>
          <p:nvPr>
            <p:ph type="body" sz="quarter" idx="12"/>
          </p:nvPr>
        </p:nvSpPr>
        <p:spPr>
          <a:xfrm>
            <a:off x="228600" y="514350"/>
            <a:ext cx="6781800" cy="533400"/>
          </a:xfrm>
        </p:spPr>
        <p:txBody>
          <a:bodyPr/>
          <a:lstStyle/>
          <a:p>
            <a:r>
              <a:rPr lang="en-US" dirty="0" smtClean="0"/>
              <a:t>Facts!</a:t>
            </a:r>
            <a:endParaRPr lang="en-US" dirty="0"/>
          </a:p>
        </p:txBody>
      </p:sp>
    </p:spTree>
    <p:extLst>
      <p:ext uri="{BB962C8B-B14F-4D97-AF65-F5344CB8AC3E}">
        <p14:creationId xmlns:p14="http://schemas.microsoft.com/office/powerpoint/2010/main" val="4197123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590550"/>
            <a:ext cx="8382000" cy="4343400"/>
          </a:xfrm>
        </p:spPr>
        <p:txBody>
          <a:bodyPr/>
          <a:lstStyle/>
          <a:p>
            <a:endParaRPr lang="en-US" sz="1600" dirty="0"/>
          </a:p>
          <a:p>
            <a:pPr algn="ctr"/>
            <a:r>
              <a:rPr lang="en-US" sz="3200" dirty="0">
                <a:solidFill>
                  <a:srgbClr val="553278"/>
                </a:solidFill>
              </a:rPr>
              <a:t>The take-home message: the number </a:t>
            </a:r>
            <a:r>
              <a:rPr lang="en-US" sz="3200" dirty="0" smtClean="0">
                <a:solidFill>
                  <a:srgbClr val="553278"/>
                </a:solidFill>
              </a:rPr>
              <a:t>of deaths is </a:t>
            </a:r>
            <a:r>
              <a:rPr lang="en-US" sz="3200" dirty="0">
                <a:solidFill>
                  <a:srgbClr val="553278"/>
                </a:solidFill>
              </a:rPr>
              <a:t>large. </a:t>
            </a:r>
            <a:endParaRPr lang="en-US" sz="3200" dirty="0" smtClean="0">
              <a:solidFill>
                <a:srgbClr val="553278"/>
              </a:solidFill>
            </a:endParaRPr>
          </a:p>
          <a:p>
            <a:pPr algn="ctr"/>
            <a:endParaRPr lang="en-US" sz="3200" dirty="0">
              <a:solidFill>
                <a:srgbClr val="553278"/>
              </a:solidFill>
            </a:endParaRPr>
          </a:p>
          <a:p>
            <a:pPr algn="ctr"/>
            <a:r>
              <a:rPr lang="en-US" sz="3200" dirty="0" smtClean="0">
                <a:solidFill>
                  <a:srgbClr val="553278"/>
                </a:solidFill>
              </a:rPr>
              <a:t>But </a:t>
            </a:r>
            <a:r>
              <a:rPr lang="en-US" sz="3200" dirty="0">
                <a:solidFill>
                  <a:srgbClr val="553278"/>
                </a:solidFill>
              </a:rPr>
              <a:t>even one death is one too many.</a:t>
            </a:r>
          </a:p>
        </p:txBody>
      </p:sp>
    </p:spTree>
    <p:extLst>
      <p:ext uri="{BB962C8B-B14F-4D97-AF65-F5344CB8AC3E}">
        <p14:creationId xmlns:p14="http://schemas.microsoft.com/office/powerpoint/2010/main" val="355137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123950"/>
            <a:ext cx="5486400" cy="3901126"/>
          </a:xfrm>
        </p:spPr>
        <p:txBody>
          <a:bodyPr/>
          <a:lstStyle/>
          <a:p>
            <a:r>
              <a:rPr lang="en-US" sz="1800" dirty="0" smtClean="0"/>
              <a:t>On May 25, 2006, 7-year-old </a:t>
            </a:r>
            <a:r>
              <a:rPr lang="en-US" sz="1800" dirty="0" err="1"/>
              <a:t>Angellika</a:t>
            </a:r>
            <a:r>
              <a:rPr lang="en-US" sz="1800" dirty="0"/>
              <a:t> Arndt died after she was </a:t>
            </a:r>
            <a:r>
              <a:rPr lang="en-US" sz="1800" dirty="0" smtClean="0"/>
              <a:t>restrained nine </a:t>
            </a:r>
            <a:r>
              <a:rPr lang="en-US" sz="1800" dirty="0"/>
              <a:t>times and put </a:t>
            </a:r>
            <a:r>
              <a:rPr lang="en-US" sz="1800" dirty="0" smtClean="0"/>
              <a:t>in </a:t>
            </a:r>
            <a:r>
              <a:rPr lang="en-US" sz="1800" dirty="0"/>
              <a:t>“timeout” 18 times. </a:t>
            </a:r>
            <a:endParaRPr lang="en-US" sz="1800" dirty="0" smtClean="0"/>
          </a:p>
          <a:p>
            <a:r>
              <a:rPr lang="en-US" sz="1800" dirty="0" smtClean="0"/>
              <a:t>One of these restraints occurred the day before her death, allegedly for “gargling milk.” The next day, she was restrained again in a face-down “control hold” for 30 minutes.</a:t>
            </a:r>
          </a:p>
          <a:p>
            <a:r>
              <a:rPr lang="en-US" sz="1800" dirty="0"/>
              <a:t>Angie had diagnoses of reactive attachment disorder, mood disorder, attention deficit hyperactivity disorder, and post-traumatic stress disorder. </a:t>
            </a:r>
          </a:p>
          <a:p>
            <a:r>
              <a:rPr lang="en-US" sz="1800" dirty="0" smtClean="0"/>
              <a:t>Her death resulted in the closure of the program in Wisconsin.</a:t>
            </a:r>
            <a:endParaRPr lang="en-US" sz="1800" dirty="0"/>
          </a:p>
        </p:txBody>
      </p:sp>
      <p:sp>
        <p:nvSpPr>
          <p:cNvPr id="3" name="Text Placeholder 2"/>
          <p:cNvSpPr>
            <a:spLocks noGrp="1"/>
          </p:cNvSpPr>
          <p:nvPr>
            <p:ph type="body" sz="quarter" idx="12"/>
          </p:nvPr>
        </p:nvSpPr>
        <p:spPr/>
        <p:txBody>
          <a:bodyPr/>
          <a:lstStyle/>
          <a:p>
            <a:r>
              <a:rPr lang="en-US" dirty="0" smtClean="0"/>
              <a:t>Reality</a:t>
            </a:r>
            <a:endParaRPr lang="en-US" dirty="0"/>
          </a:p>
        </p:txBody>
      </p:sp>
      <p:pic>
        <p:nvPicPr>
          <p:cNvPr id="4" name="Picture 7" descr="angie%207a"/>
          <p:cNvPicPr>
            <a:picLocks noChangeAspect="1" noChangeArrowheads="1"/>
          </p:cNvPicPr>
          <p:nvPr/>
        </p:nvPicPr>
        <p:blipFill>
          <a:blip r:embed="rId2" cstate="print"/>
          <a:srcRect/>
          <a:stretch>
            <a:fillRect/>
          </a:stretch>
        </p:blipFill>
        <p:spPr bwMode="auto">
          <a:xfrm>
            <a:off x="5867400" y="612349"/>
            <a:ext cx="3200400" cy="2362200"/>
          </a:xfrm>
          <a:prstGeom prst="rect">
            <a:avLst/>
          </a:prstGeom>
          <a:noFill/>
          <a:ln w="9525">
            <a:noFill/>
            <a:miter lim="800000"/>
            <a:headEnd/>
            <a:tailEnd/>
          </a:ln>
        </p:spPr>
      </p:pic>
    </p:spTree>
    <p:extLst>
      <p:ext uri="{BB962C8B-B14F-4D97-AF65-F5344CB8AC3E}">
        <p14:creationId xmlns:p14="http://schemas.microsoft.com/office/powerpoint/2010/main" val="3827130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819150"/>
            <a:ext cx="8229600" cy="3276600"/>
          </a:xfrm>
        </p:spPr>
        <p:txBody>
          <a:bodyPr/>
          <a:lstStyle/>
          <a:p>
            <a:r>
              <a:rPr lang="en-US" dirty="0" smtClean="0"/>
              <a:t>Two </a:t>
            </a:r>
            <a:r>
              <a:rPr lang="en-US" dirty="0"/>
              <a:t>and a half years after </a:t>
            </a:r>
            <a:r>
              <a:rPr lang="en-US" dirty="0" smtClean="0"/>
              <a:t>Angie’s </a:t>
            </a:r>
            <a:r>
              <a:rPr lang="en-US" dirty="0"/>
              <a:t>prone restraint death, the state’s Disability Rights entity reported the state of Wisconsin had still not done enough to prevent similar tragedies</a:t>
            </a:r>
            <a:r>
              <a:rPr lang="en-US" dirty="0" smtClean="0"/>
              <a:t>.</a:t>
            </a:r>
          </a:p>
          <a:p>
            <a:endParaRPr lang="en-US" dirty="0"/>
          </a:p>
          <a:p>
            <a:r>
              <a:rPr lang="en-US" sz="1400" dirty="0">
                <a:hlinkClick r:id="rId2"/>
              </a:rPr>
              <a:t>http://</a:t>
            </a:r>
            <a:r>
              <a:rPr lang="en-US" sz="1400" dirty="0" smtClean="0">
                <a:hlinkClick r:id="rId2"/>
              </a:rPr>
              <a:t>www.disabilityrightswi.org/wp-content/uploads/2008/12/seclusion-and-restraint-paper.pdf</a:t>
            </a:r>
            <a:endParaRPr lang="en-US" sz="1400" dirty="0" smtClean="0"/>
          </a:p>
          <a:p>
            <a:endParaRPr lang="en-US" dirty="0"/>
          </a:p>
          <a:p>
            <a:endParaRPr lang="en-US" dirty="0"/>
          </a:p>
        </p:txBody>
      </p:sp>
    </p:spTree>
    <p:extLst>
      <p:ext uri="{BB962C8B-B14F-4D97-AF65-F5344CB8AC3E}">
        <p14:creationId xmlns:p14="http://schemas.microsoft.com/office/powerpoint/2010/main" val="2565660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400" y="1276350"/>
            <a:ext cx="5867400" cy="3733800"/>
          </a:xfrm>
        </p:spPr>
        <p:txBody>
          <a:bodyPr/>
          <a:lstStyle/>
          <a:p>
            <a:pPr eaLnBrk="0" hangingPunct="0"/>
            <a:r>
              <a:rPr lang="en-US" sz="1800" dirty="0"/>
              <a:t>After arrival on the ward in 2007, a </a:t>
            </a:r>
            <a:r>
              <a:rPr lang="en-US" sz="1800" dirty="0" smtClean="0"/>
              <a:t>registered </a:t>
            </a:r>
            <a:r>
              <a:rPr lang="en-US" sz="1800" dirty="0"/>
              <a:t>nurse entered 50 year old </a:t>
            </a:r>
            <a:r>
              <a:rPr lang="en-US" sz="1800" dirty="0" smtClean="0"/>
              <a:t>Glenn </a:t>
            </a:r>
            <a:r>
              <a:rPr lang="en-US" sz="1800" dirty="0"/>
              <a:t>Shipman’s room and </a:t>
            </a:r>
            <a:r>
              <a:rPr lang="en-US" sz="1800" dirty="0" smtClean="0"/>
              <a:t>asked him </a:t>
            </a:r>
            <a:r>
              <a:rPr lang="en-US" sz="1800" dirty="0"/>
              <a:t>to change from his gown into hospital </a:t>
            </a:r>
            <a:r>
              <a:rPr lang="en-US" sz="1800" dirty="0" smtClean="0"/>
              <a:t>scrubs.</a:t>
            </a:r>
          </a:p>
          <a:p>
            <a:pPr eaLnBrk="0" hangingPunct="0"/>
            <a:endParaRPr lang="en-US" sz="1100" dirty="0" smtClean="0"/>
          </a:p>
          <a:p>
            <a:pPr eaLnBrk="0" hangingPunct="0"/>
            <a:r>
              <a:rPr lang="en-US" sz="1800" dirty="0" smtClean="0"/>
              <a:t>Glenn </a:t>
            </a:r>
            <a:r>
              <a:rPr lang="en-US" sz="1800" dirty="0"/>
              <a:t>followed her to the nurses station. </a:t>
            </a:r>
            <a:r>
              <a:rPr lang="en-US" sz="1800" dirty="0" smtClean="0"/>
              <a:t>A staff person </a:t>
            </a:r>
            <a:r>
              <a:rPr lang="en-US" sz="1800" dirty="0"/>
              <a:t>blocked Glenn’s path and Glenn pushed </a:t>
            </a:r>
            <a:r>
              <a:rPr lang="en-US" sz="1800" dirty="0" smtClean="0"/>
              <a:t>him. Another </a:t>
            </a:r>
            <a:r>
              <a:rPr lang="en-US" sz="1800" dirty="0"/>
              <a:t>staff person tried to push Glenn back to his </a:t>
            </a:r>
            <a:r>
              <a:rPr lang="en-US" sz="1800" dirty="0" smtClean="0"/>
              <a:t>room</a:t>
            </a:r>
            <a:r>
              <a:rPr lang="en-US" sz="1800" dirty="0"/>
              <a:t>, but he refused. </a:t>
            </a:r>
            <a:r>
              <a:rPr lang="en-US" sz="1800" dirty="0" smtClean="0"/>
              <a:t>After </a:t>
            </a:r>
            <a:r>
              <a:rPr lang="en-US" sz="1800" dirty="0"/>
              <a:t>more struggle, staff took </a:t>
            </a:r>
            <a:r>
              <a:rPr lang="en-US" sz="1800" dirty="0" smtClean="0"/>
              <a:t>Glenn </a:t>
            </a:r>
            <a:r>
              <a:rPr lang="en-US" sz="1800" dirty="0"/>
              <a:t>to the ground to place him in a “floor-assisted r</a:t>
            </a:r>
            <a:r>
              <a:rPr lang="en-US" sz="1800" dirty="0" smtClean="0"/>
              <a:t>estraint </a:t>
            </a:r>
            <a:r>
              <a:rPr lang="en-US" sz="1800" dirty="0"/>
              <a:t>procedure</a:t>
            </a:r>
            <a:r>
              <a:rPr lang="en-US" sz="1800" dirty="0" smtClean="0"/>
              <a:t>.” And he died.</a:t>
            </a:r>
          </a:p>
          <a:p>
            <a:pPr eaLnBrk="0" hangingPunct="0"/>
            <a:endParaRPr lang="en-US" sz="1100" dirty="0" smtClean="0"/>
          </a:p>
          <a:p>
            <a:pPr eaLnBrk="0" hangingPunct="0"/>
            <a:r>
              <a:rPr lang="en-US" sz="1800" dirty="0" smtClean="0"/>
              <a:t>The hospital </a:t>
            </a:r>
            <a:r>
              <a:rPr lang="en-US" sz="1800" dirty="0"/>
              <a:t>subsequently lost its TJC Accreditation.</a:t>
            </a:r>
          </a:p>
          <a:p>
            <a:endParaRPr lang="en-US" dirty="0"/>
          </a:p>
        </p:txBody>
      </p:sp>
      <p:sp>
        <p:nvSpPr>
          <p:cNvPr id="3" name="Text Placeholder 2"/>
          <p:cNvSpPr>
            <a:spLocks noGrp="1"/>
          </p:cNvSpPr>
          <p:nvPr>
            <p:ph type="body" sz="quarter" idx="12"/>
          </p:nvPr>
        </p:nvSpPr>
        <p:spPr/>
        <p:txBody>
          <a:bodyPr/>
          <a:lstStyle/>
          <a:p>
            <a:r>
              <a:rPr lang="en-US" dirty="0"/>
              <a:t>Reality</a:t>
            </a:r>
          </a:p>
        </p:txBody>
      </p:sp>
      <p:pic>
        <p:nvPicPr>
          <p:cNvPr id="4" name="Picture 8" descr="(news photo)"/>
          <p:cNvPicPr>
            <a:picLocks noChangeAspect="1" noChangeArrowheads="1"/>
          </p:cNvPicPr>
          <p:nvPr/>
        </p:nvPicPr>
        <p:blipFill>
          <a:blip r:embed="rId2" cstate="print"/>
          <a:srcRect/>
          <a:stretch>
            <a:fillRect/>
          </a:stretch>
        </p:blipFill>
        <p:spPr bwMode="auto">
          <a:xfrm>
            <a:off x="6094845" y="514350"/>
            <a:ext cx="3049155" cy="2895600"/>
          </a:xfrm>
          <a:prstGeom prst="rect">
            <a:avLst/>
          </a:prstGeom>
          <a:noFill/>
          <a:ln w="9525">
            <a:noFill/>
            <a:miter lim="800000"/>
            <a:headEnd/>
            <a:tailEnd/>
          </a:ln>
        </p:spPr>
      </p:pic>
    </p:spTree>
    <p:extLst>
      <p:ext uri="{BB962C8B-B14F-4D97-AF65-F5344CB8AC3E}">
        <p14:creationId xmlns:p14="http://schemas.microsoft.com/office/powerpoint/2010/main" val="1319810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32528" y="1253372"/>
            <a:ext cx="7467600" cy="3451978"/>
          </a:xfrm>
        </p:spPr>
        <p:txBody>
          <a:bodyPr/>
          <a:lstStyle/>
          <a:p>
            <a:r>
              <a:rPr lang="en-US" sz="1800" dirty="0"/>
              <a:t>Glenn Shipman had stopped taking his medication and was increasingly delusional. When police arrived the second time, they used Taser guns on him three </a:t>
            </a:r>
            <a:r>
              <a:rPr lang="en-US" sz="1800" dirty="0" smtClean="0"/>
              <a:t>times, </a:t>
            </a:r>
            <a:r>
              <a:rPr lang="en-US" sz="1800" dirty="0"/>
              <a:t>and it took six officers to subdue the 450-pound </a:t>
            </a:r>
            <a:r>
              <a:rPr lang="en-US" sz="1800" dirty="0" smtClean="0"/>
              <a:t>man.</a:t>
            </a:r>
          </a:p>
          <a:p>
            <a:r>
              <a:rPr lang="en-US" sz="1800" dirty="0"/>
              <a:t>A</a:t>
            </a:r>
            <a:r>
              <a:rPr lang="en-US" sz="1800" dirty="0" smtClean="0"/>
              <a:t>t </a:t>
            </a:r>
            <a:r>
              <a:rPr lang="en-US" sz="1800" dirty="0"/>
              <a:t>the Portland hospital, Glenn said he felt “the world was coming to an end” and that “Satan was coming</a:t>
            </a:r>
            <a:r>
              <a:rPr lang="en-US" sz="1800" dirty="0" smtClean="0"/>
              <a:t>.”</a:t>
            </a:r>
          </a:p>
          <a:p>
            <a:r>
              <a:rPr lang="en-US" sz="1800" dirty="0" smtClean="0"/>
              <a:t>Glenn </a:t>
            </a:r>
            <a:r>
              <a:rPr lang="en-US" sz="1800" dirty="0"/>
              <a:t>was known as a gentle giant by his friends and had no history of violence. But when his path was blocked soon after being admitted to an inpatient ward, he pushed staff and a struggle ensued which resulted in his death</a:t>
            </a:r>
            <a:r>
              <a:rPr lang="en-US" sz="1800" dirty="0" smtClean="0"/>
              <a:t>.</a:t>
            </a:r>
            <a:endParaRPr lang="en-US" sz="1800" dirty="0"/>
          </a:p>
        </p:txBody>
      </p:sp>
      <p:sp>
        <p:nvSpPr>
          <p:cNvPr id="3" name="Text Placeholder 2"/>
          <p:cNvSpPr>
            <a:spLocks noGrp="1"/>
          </p:cNvSpPr>
          <p:nvPr>
            <p:ph type="body" sz="quarter" idx="12"/>
          </p:nvPr>
        </p:nvSpPr>
        <p:spPr/>
        <p:txBody>
          <a:bodyPr/>
          <a:lstStyle/>
          <a:p>
            <a:r>
              <a:rPr lang="en-US" dirty="0" smtClean="0"/>
              <a:t>Glenn’s Story</a:t>
            </a:r>
            <a:endParaRPr lang="en-US" dirty="0"/>
          </a:p>
        </p:txBody>
      </p:sp>
    </p:spTree>
    <p:extLst>
      <p:ext uri="{BB962C8B-B14F-4D97-AF65-F5344CB8AC3E}">
        <p14:creationId xmlns:p14="http://schemas.microsoft.com/office/powerpoint/2010/main" val="774346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047750"/>
            <a:ext cx="7467600" cy="3657600"/>
          </a:xfrm>
        </p:spPr>
        <p:txBody>
          <a:bodyPr/>
          <a:lstStyle/>
          <a:p>
            <a:r>
              <a:rPr lang="en-US" sz="2000" dirty="0" smtClean="0"/>
              <a:t>Staff </a:t>
            </a:r>
            <a:r>
              <a:rPr lang="en-US" sz="2000" dirty="0"/>
              <a:t>members, while using restraints, sometimes believe that the forceful battling by a person against those who are restraining him or her is an indication of opposition. Although it may be opposition, </a:t>
            </a:r>
            <a:r>
              <a:rPr lang="en-US" sz="2000" b="1" dirty="0"/>
              <a:t>too often it is a struggle to </a:t>
            </a:r>
            <a:r>
              <a:rPr lang="en-US" sz="2000" b="1" dirty="0" smtClean="0"/>
              <a:t>breathe.</a:t>
            </a:r>
          </a:p>
          <a:p>
            <a:r>
              <a:rPr lang="en-US" sz="2000" dirty="0" smtClean="0"/>
              <a:t>The </a:t>
            </a:r>
            <a:r>
              <a:rPr lang="en-US" sz="2000" dirty="0"/>
              <a:t>more the individual struggles, the more oxygen the person uses, creating increasing hypoxia. </a:t>
            </a:r>
            <a:endParaRPr lang="en-US" sz="2000" dirty="0" smtClean="0"/>
          </a:p>
          <a:p>
            <a:r>
              <a:rPr lang="en-US" sz="2000" dirty="0" smtClean="0"/>
              <a:t>In </a:t>
            </a:r>
            <a:r>
              <a:rPr lang="en-US" sz="2000" dirty="0"/>
              <a:t>many death cases, individuals actually suffered respiratory arrest, but the staff thought that </a:t>
            </a:r>
            <a:r>
              <a:rPr lang="en-US" sz="2000" dirty="0" smtClean="0"/>
              <a:t>the person </a:t>
            </a:r>
            <a:r>
              <a:rPr lang="en-US" sz="2000" dirty="0"/>
              <a:t>had become </a:t>
            </a:r>
            <a:r>
              <a:rPr lang="en-US" sz="2000" dirty="0" smtClean="0"/>
              <a:t>compliant, and they held </a:t>
            </a:r>
            <a:r>
              <a:rPr lang="en-US" sz="2000" dirty="0"/>
              <a:t>them down for a few more minutes to make certain they were calm. We have seen this in the deaths of individuals in NYS.</a:t>
            </a:r>
          </a:p>
          <a:p>
            <a:endParaRPr lang="en-US" sz="2000" dirty="0"/>
          </a:p>
        </p:txBody>
      </p:sp>
      <p:sp>
        <p:nvSpPr>
          <p:cNvPr id="3" name="Text Placeholder 2"/>
          <p:cNvSpPr>
            <a:spLocks noGrp="1"/>
          </p:cNvSpPr>
          <p:nvPr>
            <p:ph type="body" sz="quarter" idx="12"/>
          </p:nvPr>
        </p:nvSpPr>
        <p:spPr/>
        <p:txBody>
          <a:bodyPr/>
          <a:lstStyle/>
          <a:p>
            <a:r>
              <a:rPr lang="en-US" dirty="0" smtClean="0"/>
              <a:t>A Dangerous Assumption</a:t>
            </a:r>
            <a:endParaRPr lang="en-US" dirty="0"/>
          </a:p>
        </p:txBody>
      </p:sp>
    </p:spTree>
    <p:extLst>
      <p:ext uri="{BB962C8B-B14F-4D97-AF65-F5344CB8AC3E}">
        <p14:creationId xmlns:p14="http://schemas.microsoft.com/office/powerpoint/2010/main" val="384440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047750"/>
            <a:ext cx="7467600" cy="3581400"/>
          </a:xfrm>
        </p:spPr>
        <p:txBody>
          <a:bodyPr/>
          <a:lstStyle/>
          <a:p>
            <a:r>
              <a:rPr lang="en-US" sz="2000" dirty="0"/>
              <a:t>Geoffrey </a:t>
            </a:r>
            <a:r>
              <a:rPr lang="en-US" sz="2000" dirty="0" err="1"/>
              <a:t>Hodgkins</a:t>
            </a:r>
            <a:r>
              <a:rPr lang="en-US" sz="2000" dirty="0"/>
              <a:t>, 37, died in November 2004 after he was held face-down by seven staff at a hospital, after throwing a </a:t>
            </a:r>
            <a:r>
              <a:rPr lang="en-US" sz="2000" dirty="0" smtClean="0"/>
              <a:t>cup. Geoffrey was diagnosed </a:t>
            </a:r>
            <a:r>
              <a:rPr lang="en-US" sz="2000" dirty="0"/>
              <a:t>with chronic schizophrenia and epilepsy. He had spent most of his adult life in </a:t>
            </a:r>
            <a:r>
              <a:rPr lang="en-US" sz="2000" dirty="0" smtClean="0"/>
              <a:t>hospital settings, </a:t>
            </a:r>
            <a:r>
              <a:rPr lang="en-US" sz="2000" dirty="0"/>
              <a:t>had been restrained in the same position in the months before he died, and had suffered breathing problems. </a:t>
            </a:r>
            <a:r>
              <a:rPr lang="en-US" sz="2000" dirty="0" smtClean="0"/>
              <a:t>On the </a:t>
            </a:r>
            <a:r>
              <a:rPr lang="en-US" sz="2000" dirty="0"/>
              <a:t>day of his death, staff pinned him in the prone position for 25 minutes until he turned blue. The hospital policy was that the technique should be used for no longer than three minutes. </a:t>
            </a:r>
            <a:endParaRPr lang="en-US" sz="2000" dirty="0" smtClean="0"/>
          </a:p>
          <a:p>
            <a:r>
              <a:rPr lang="en-US" sz="2000" dirty="0" smtClean="0">
                <a:solidFill>
                  <a:srgbClr val="553278"/>
                </a:solidFill>
              </a:rPr>
              <a:t>Do </a:t>
            </a:r>
            <a:r>
              <a:rPr lang="en-US" sz="2000" dirty="0">
                <a:solidFill>
                  <a:srgbClr val="553278"/>
                </a:solidFill>
              </a:rPr>
              <a:t>we use prone restraint in NYS licensed or operated facilities? </a:t>
            </a:r>
            <a:r>
              <a:rPr lang="en-US" sz="2000" dirty="0" smtClean="0">
                <a:solidFill>
                  <a:srgbClr val="553278"/>
                </a:solidFill>
              </a:rPr>
              <a:t>      No</a:t>
            </a:r>
            <a:r>
              <a:rPr lang="en-US" sz="2000" dirty="0">
                <a:solidFill>
                  <a:srgbClr val="553278"/>
                </a:solidFill>
              </a:rPr>
              <a:t>, not even for </a:t>
            </a:r>
            <a:r>
              <a:rPr lang="en-US" sz="2000" dirty="0" smtClean="0">
                <a:solidFill>
                  <a:srgbClr val="553278"/>
                </a:solidFill>
              </a:rPr>
              <a:t>three </a:t>
            </a:r>
            <a:r>
              <a:rPr lang="en-US" sz="2000" dirty="0">
                <a:solidFill>
                  <a:srgbClr val="553278"/>
                </a:solidFill>
              </a:rPr>
              <a:t>minutes.</a:t>
            </a:r>
          </a:p>
          <a:p>
            <a:endParaRPr lang="en-US" dirty="0"/>
          </a:p>
        </p:txBody>
      </p:sp>
      <p:sp>
        <p:nvSpPr>
          <p:cNvPr id="3" name="Text Placeholder 2"/>
          <p:cNvSpPr>
            <a:spLocks noGrp="1"/>
          </p:cNvSpPr>
          <p:nvPr>
            <p:ph type="body" sz="quarter" idx="12"/>
          </p:nvPr>
        </p:nvSpPr>
        <p:spPr>
          <a:xfrm>
            <a:off x="228600" y="514350"/>
            <a:ext cx="6781800" cy="533400"/>
          </a:xfrm>
        </p:spPr>
        <p:txBody>
          <a:bodyPr/>
          <a:lstStyle/>
          <a:p>
            <a:r>
              <a:rPr lang="en-US" dirty="0" smtClean="0"/>
              <a:t>Reality</a:t>
            </a:r>
            <a:endParaRPr lang="en-US" dirty="0"/>
          </a:p>
        </p:txBody>
      </p:sp>
    </p:spTree>
    <p:extLst>
      <p:ext uri="{BB962C8B-B14F-4D97-AF65-F5344CB8AC3E}">
        <p14:creationId xmlns:p14="http://schemas.microsoft.com/office/powerpoint/2010/main" val="2899663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733550"/>
            <a:ext cx="4724400" cy="2877711"/>
          </a:xfrm>
          <a:prstGeom prst="rect">
            <a:avLst/>
          </a:prstGeom>
          <a:noFill/>
          <a:ln>
            <a:noFill/>
          </a:ln>
        </p:spPr>
        <p:txBody>
          <a:bodyPr wrap="square" rtlCol="0">
            <a:spAutoFit/>
          </a:bodyPr>
          <a:lstStyle/>
          <a:p>
            <a:pPr marL="0" lvl="1">
              <a:lnSpc>
                <a:spcPct val="90000"/>
              </a:lnSpc>
            </a:pPr>
            <a:r>
              <a:rPr lang="en-US" b="1" dirty="0" smtClean="0">
                <a:solidFill>
                  <a:schemeClr val="bg1">
                    <a:lumMod val="95000"/>
                  </a:schemeClr>
                </a:solidFill>
                <a:latin typeface="Arial" panose="020B0604020202020204" pitchFamily="34" charset="0"/>
                <a:cs typeface="Arial" panose="020B0604020202020204" pitchFamily="34" charset="0"/>
              </a:rPr>
              <a:t>Objectives: </a:t>
            </a:r>
          </a:p>
          <a:p>
            <a:pPr marL="0" lvl="1">
              <a:lnSpc>
                <a:spcPct val="90000"/>
              </a:lnSpc>
            </a:pPr>
            <a:endParaRPr lang="en-US" sz="800" b="1" dirty="0" smtClean="0">
              <a:solidFill>
                <a:schemeClr val="bg1">
                  <a:lumMod val="95000"/>
                </a:schemeClr>
              </a:solidFill>
              <a:latin typeface="Arial" panose="020B0604020202020204" pitchFamily="34" charset="0"/>
              <a:cs typeface="Arial" panose="020B0604020202020204" pitchFamily="34" charset="0"/>
            </a:endParaRPr>
          </a:p>
          <a:p>
            <a:pPr marL="285750" lvl="1" indent="-285750">
              <a:lnSpc>
                <a:spcPct val="90000"/>
              </a:lnSpc>
              <a:buFont typeface="Arial" panose="020B0604020202020204" pitchFamily="34" charset="0"/>
              <a:buChar char="•"/>
            </a:pPr>
            <a:r>
              <a:rPr lang="en-US" dirty="0" smtClean="0">
                <a:solidFill>
                  <a:schemeClr val="bg1">
                    <a:lumMod val="95000"/>
                  </a:schemeClr>
                </a:solidFill>
                <a:latin typeface="Arial" panose="020B0604020202020204" pitchFamily="34" charset="0"/>
                <a:cs typeface="Arial" panose="020B0604020202020204" pitchFamily="34" charset="0"/>
              </a:rPr>
              <a:t>To </a:t>
            </a:r>
            <a:r>
              <a:rPr lang="en-US" dirty="0">
                <a:solidFill>
                  <a:schemeClr val="bg1">
                    <a:lumMod val="95000"/>
                  </a:schemeClr>
                </a:solidFill>
                <a:latin typeface="Arial" panose="020B0604020202020204" pitchFamily="34" charset="0"/>
                <a:cs typeface="Arial" panose="020B0604020202020204" pitchFamily="34" charset="0"/>
              </a:rPr>
              <a:t>provide information on the NASMHPD Six Core Strategies </a:t>
            </a:r>
          </a:p>
          <a:p>
            <a:pPr marL="285750" lvl="1" indent="-285750">
              <a:lnSpc>
                <a:spcPct val="90000"/>
              </a:lnSpc>
              <a:buFont typeface="Arial" panose="020B0604020202020204" pitchFamily="34" charset="0"/>
              <a:buChar char="•"/>
            </a:pPr>
            <a:r>
              <a:rPr lang="en-US" dirty="0">
                <a:solidFill>
                  <a:schemeClr val="bg1">
                    <a:lumMod val="95000"/>
                  </a:schemeClr>
                </a:solidFill>
                <a:latin typeface="Arial" panose="020B0604020202020204" pitchFamily="34" charset="0"/>
                <a:cs typeface="Arial" panose="020B0604020202020204" pitchFamily="34" charset="0"/>
              </a:rPr>
              <a:t>To learn about trauma and </a:t>
            </a:r>
            <a:r>
              <a:rPr lang="en-US" dirty="0" smtClean="0">
                <a:solidFill>
                  <a:schemeClr val="bg1">
                    <a:lumMod val="95000"/>
                  </a:schemeClr>
                </a:solidFill>
                <a:latin typeface="Arial" panose="020B0604020202020204" pitchFamily="34" charset="0"/>
                <a:cs typeface="Arial" panose="020B0604020202020204" pitchFamily="34" charset="0"/>
              </a:rPr>
              <a:t>trauma-informed </a:t>
            </a:r>
            <a:r>
              <a:rPr lang="en-US" dirty="0">
                <a:solidFill>
                  <a:schemeClr val="bg1">
                    <a:lumMod val="95000"/>
                  </a:schemeClr>
                </a:solidFill>
                <a:latin typeface="Arial" panose="020B0604020202020204" pitchFamily="34" charset="0"/>
                <a:cs typeface="Arial" panose="020B0604020202020204" pitchFamily="34" charset="0"/>
              </a:rPr>
              <a:t>care</a:t>
            </a:r>
          </a:p>
          <a:p>
            <a:pPr marL="285750" lvl="1" indent="-285750">
              <a:lnSpc>
                <a:spcPct val="90000"/>
              </a:lnSpc>
              <a:buFont typeface="Arial" panose="020B0604020202020204" pitchFamily="34" charset="0"/>
              <a:buChar char="•"/>
            </a:pPr>
            <a:r>
              <a:rPr lang="en-US" dirty="0">
                <a:solidFill>
                  <a:schemeClr val="bg1">
                    <a:lumMod val="95000"/>
                  </a:schemeClr>
                </a:solidFill>
                <a:latin typeface="Arial" panose="020B0604020202020204" pitchFamily="34" charset="0"/>
                <a:cs typeface="Arial" panose="020B0604020202020204" pitchFamily="34" charset="0"/>
              </a:rPr>
              <a:t>To hear individual experiences of </a:t>
            </a:r>
            <a:r>
              <a:rPr lang="en-US" dirty="0" smtClean="0">
                <a:solidFill>
                  <a:schemeClr val="bg1">
                    <a:lumMod val="95000"/>
                  </a:schemeClr>
                </a:solidFill>
                <a:latin typeface="Arial" panose="020B0604020202020204" pitchFamily="34" charset="0"/>
                <a:cs typeface="Arial" panose="020B0604020202020204" pitchFamily="34" charset="0"/>
              </a:rPr>
              <a:t>restraint and seclusion</a:t>
            </a:r>
            <a:endParaRPr lang="en-US" dirty="0">
              <a:solidFill>
                <a:schemeClr val="bg1">
                  <a:lumMod val="95000"/>
                </a:schemeClr>
              </a:solidFill>
              <a:latin typeface="Arial" panose="020B0604020202020204" pitchFamily="34" charset="0"/>
              <a:cs typeface="Arial" panose="020B0604020202020204" pitchFamily="34" charset="0"/>
            </a:endParaRPr>
          </a:p>
          <a:p>
            <a:pPr marL="285750" lvl="1" indent="-285750">
              <a:lnSpc>
                <a:spcPct val="90000"/>
              </a:lnSpc>
              <a:buFont typeface="Arial" panose="020B0604020202020204" pitchFamily="34" charset="0"/>
              <a:buChar char="•"/>
            </a:pPr>
            <a:r>
              <a:rPr lang="en-US" dirty="0">
                <a:solidFill>
                  <a:schemeClr val="bg1">
                    <a:lumMod val="95000"/>
                  </a:schemeClr>
                </a:solidFill>
                <a:latin typeface="Arial" panose="020B0604020202020204" pitchFamily="34" charset="0"/>
                <a:cs typeface="Arial" panose="020B0604020202020204" pitchFamily="34" charset="0"/>
              </a:rPr>
              <a:t>To understand the role of peers, family and youth voice</a:t>
            </a:r>
          </a:p>
          <a:p>
            <a:endParaRPr lang="en-US" sz="2800" b="1"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75209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504950"/>
            <a:ext cx="7467600" cy="2286000"/>
          </a:xfrm>
        </p:spPr>
        <p:txBody>
          <a:bodyPr/>
          <a:lstStyle/>
          <a:p>
            <a:r>
              <a:rPr lang="en-US" dirty="0"/>
              <a:t>On February 9, 2010 three former employees of an Ohio treatment center for troubled teens were acquitted of charges in the death of a 17-year-old girl who suffocated and choked on her own vomit after being restrained </a:t>
            </a:r>
            <a:r>
              <a:rPr lang="en-US" dirty="0" smtClean="0"/>
              <a:t>face-down </a:t>
            </a:r>
            <a:r>
              <a:rPr lang="en-US" dirty="0"/>
              <a:t>on the floor.</a:t>
            </a:r>
          </a:p>
          <a:p>
            <a:endParaRPr lang="en-US" dirty="0"/>
          </a:p>
        </p:txBody>
      </p:sp>
      <p:sp>
        <p:nvSpPr>
          <p:cNvPr id="3" name="Text Placeholder 2"/>
          <p:cNvSpPr>
            <a:spLocks noGrp="1"/>
          </p:cNvSpPr>
          <p:nvPr>
            <p:ph type="body" sz="quarter" idx="12"/>
          </p:nvPr>
        </p:nvSpPr>
        <p:spPr/>
        <p:txBody>
          <a:bodyPr/>
          <a:lstStyle/>
          <a:p>
            <a:r>
              <a:rPr lang="en-US" dirty="0" smtClean="0"/>
              <a:t>Reality</a:t>
            </a:r>
            <a:endParaRPr lang="en-US" dirty="0"/>
          </a:p>
        </p:txBody>
      </p:sp>
    </p:spTree>
    <p:extLst>
      <p:ext uri="{BB962C8B-B14F-4D97-AF65-F5344CB8AC3E}">
        <p14:creationId xmlns:p14="http://schemas.microsoft.com/office/powerpoint/2010/main" val="1255366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32528" y="1200150"/>
            <a:ext cx="7467600" cy="3505200"/>
          </a:xfrm>
        </p:spPr>
        <p:txBody>
          <a:bodyPr/>
          <a:lstStyle/>
          <a:p>
            <a:r>
              <a:rPr lang="en-US" dirty="0" smtClean="0"/>
              <a:t>In January 2010</a:t>
            </a:r>
            <a:r>
              <a:rPr lang="en-US" dirty="0"/>
              <a:t>, </a:t>
            </a:r>
            <a:r>
              <a:rPr lang="en-US" dirty="0" smtClean="0"/>
              <a:t>ABC </a:t>
            </a:r>
            <a:r>
              <a:rPr lang="en-US" dirty="0"/>
              <a:t>News reported a story about the deaths of three individuals caused by over-medication and chemical </a:t>
            </a:r>
            <a:r>
              <a:rPr lang="en-US" dirty="0" smtClean="0"/>
              <a:t>restraint. The California </a:t>
            </a:r>
            <a:r>
              <a:rPr lang="en-US" dirty="0"/>
              <a:t>Attorney General </a:t>
            </a:r>
            <a:r>
              <a:rPr lang="en-US" dirty="0" smtClean="0"/>
              <a:t>said </a:t>
            </a:r>
            <a:r>
              <a:rPr lang="en-US" dirty="0"/>
              <a:t>that one </a:t>
            </a:r>
            <a:r>
              <a:rPr lang="en-US" dirty="0" smtClean="0"/>
              <a:t>individual </a:t>
            </a:r>
            <a:r>
              <a:rPr lang="en-US" dirty="0"/>
              <a:t>was drugged just for glaring, and another for throwing a carton of </a:t>
            </a:r>
            <a:r>
              <a:rPr lang="en-US" dirty="0" smtClean="0"/>
              <a:t>milk.</a:t>
            </a:r>
          </a:p>
          <a:p>
            <a:r>
              <a:rPr lang="en-US" dirty="0"/>
              <a:t>The watchdog Center for Medicare Advocacy </a:t>
            </a:r>
            <a:r>
              <a:rPr lang="en-US" dirty="0" smtClean="0"/>
              <a:t>says: “They're </a:t>
            </a:r>
            <a:r>
              <a:rPr lang="en-US" dirty="0"/>
              <a:t>hiding the restraints. A physical restraint is visible, but a chemical restraint is </a:t>
            </a:r>
            <a:r>
              <a:rPr lang="en-US" dirty="0" smtClean="0"/>
              <a:t>not.”</a:t>
            </a:r>
            <a:endParaRPr lang="en-US" dirty="0"/>
          </a:p>
          <a:p>
            <a:endParaRPr lang="en-US" dirty="0"/>
          </a:p>
        </p:txBody>
      </p:sp>
      <p:sp>
        <p:nvSpPr>
          <p:cNvPr id="3" name="Text Placeholder 2"/>
          <p:cNvSpPr>
            <a:spLocks noGrp="1"/>
          </p:cNvSpPr>
          <p:nvPr>
            <p:ph type="body" sz="quarter" idx="12"/>
          </p:nvPr>
        </p:nvSpPr>
        <p:spPr/>
        <p:txBody>
          <a:bodyPr/>
          <a:lstStyle/>
          <a:p>
            <a:r>
              <a:rPr lang="en-US" dirty="0" smtClean="0"/>
              <a:t>In The News</a:t>
            </a:r>
            <a:endParaRPr lang="en-US" dirty="0"/>
          </a:p>
        </p:txBody>
      </p:sp>
    </p:spTree>
    <p:extLst>
      <p:ext uri="{BB962C8B-B14F-4D97-AF65-F5344CB8AC3E}">
        <p14:creationId xmlns:p14="http://schemas.microsoft.com/office/powerpoint/2010/main" val="1234141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200150"/>
            <a:ext cx="7467600" cy="3276600"/>
          </a:xfrm>
        </p:spPr>
        <p:txBody>
          <a:bodyPr/>
          <a:lstStyle/>
          <a:p>
            <a:r>
              <a:rPr lang="en-US" sz="1600" dirty="0"/>
              <a:t>The use of seclusion and physical restraint in schools to discipline children has resulted in hundreds of possible abuse cases during the past two decades, including some ending in death, according to a government report </a:t>
            </a:r>
            <a:r>
              <a:rPr lang="en-US" sz="1600" dirty="0" smtClean="0"/>
              <a:t>in 2009: </a:t>
            </a:r>
            <a:r>
              <a:rPr lang="en-US" sz="1600" dirty="0">
                <a:hlinkClick r:id="rId2"/>
              </a:rPr>
              <a:t>http://</a:t>
            </a:r>
            <a:r>
              <a:rPr lang="en-US" sz="1600" dirty="0" smtClean="0">
                <a:hlinkClick r:id="rId2"/>
              </a:rPr>
              <a:t>www.gao.gov/new.items/d09719t.pdf</a:t>
            </a:r>
            <a:endParaRPr lang="en-US" sz="1600" dirty="0" smtClean="0"/>
          </a:p>
          <a:p>
            <a:r>
              <a:rPr lang="en-US" sz="1600" dirty="0" smtClean="0"/>
              <a:t>In </a:t>
            </a:r>
            <a:r>
              <a:rPr lang="en-US" sz="1600" dirty="0"/>
              <a:t>one case, a New York school confined a 9-year-old with learning disabilities to a "small, dirty room" 75 times in six months for whistling, slouching and hand-waving. </a:t>
            </a:r>
            <a:r>
              <a:rPr lang="en-US" sz="1600" b="1" dirty="0"/>
              <a:t>The report details 10 children's cases, four of which ended in death. Unlike in hospitals or residential treatment centers, there's no federal system to regulate such practices in schools.  </a:t>
            </a:r>
          </a:p>
          <a:p>
            <a:r>
              <a:rPr lang="en-US" sz="1600" b="1" dirty="0"/>
              <a:t>Only seven states even require that educators get training before they're allowed to restrict children, and only five states have banned "prone restraint," which ended in the death of the Texas student.</a:t>
            </a:r>
          </a:p>
          <a:p>
            <a:endParaRPr lang="en-US" sz="1600" dirty="0"/>
          </a:p>
          <a:p>
            <a:endParaRPr lang="en-US" sz="1600" dirty="0"/>
          </a:p>
        </p:txBody>
      </p:sp>
      <p:sp>
        <p:nvSpPr>
          <p:cNvPr id="3" name="Text Placeholder 2"/>
          <p:cNvSpPr>
            <a:spLocks noGrp="1"/>
          </p:cNvSpPr>
          <p:nvPr>
            <p:ph type="body" sz="quarter" idx="12"/>
          </p:nvPr>
        </p:nvSpPr>
        <p:spPr/>
        <p:txBody>
          <a:bodyPr/>
          <a:lstStyle/>
          <a:p>
            <a:r>
              <a:rPr lang="en-US" dirty="0">
                <a:latin typeface="Arial Narrow" pitchFamily="34" charset="0"/>
              </a:rPr>
              <a:t>GAO Report: School Shouldn’t Hurt</a:t>
            </a:r>
            <a:endParaRPr lang="en-US" dirty="0"/>
          </a:p>
        </p:txBody>
      </p:sp>
    </p:spTree>
    <p:extLst>
      <p:ext uri="{BB962C8B-B14F-4D97-AF65-F5344CB8AC3E}">
        <p14:creationId xmlns:p14="http://schemas.microsoft.com/office/powerpoint/2010/main" val="3571779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200150"/>
            <a:ext cx="7620000" cy="3505200"/>
          </a:xfrm>
        </p:spPr>
        <p:txBody>
          <a:bodyPr/>
          <a:lstStyle/>
          <a:p>
            <a:pPr>
              <a:lnSpc>
                <a:spcPct val="80000"/>
              </a:lnSpc>
            </a:pPr>
            <a:r>
              <a:rPr lang="en-US" dirty="0"/>
              <a:t>On March 5, 2010 the House of Representatives passed a bill to impose federal rules for restricting the use of physical and chemical restraints on schoolchildren after reports that abuses of such disciplinary methods were responsible for injuries and even </a:t>
            </a:r>
            <a:r>
              <a:rPr lang="en-US" dirty="0" smtClean="0"/>
              <a:t>deaths.</a:t>
            </a:r>
          </a:p>
          <a:p>
            <a:pPr>
              <a:lnSpc>
                <a:spcPct val="80000"/>
              </a:lnSpc>
            </a:pPr>
            <a:r>
              <a:rPr lang="en-US" dirty="0" smtClean="0"/>
              <a:t>House </a:t>
            </a:r>
            <a:r>
              <a:rPr lang="en-US" dirty="0"/>
              <a:t>Education and Labor Committee chairman George Miller specifically cited the case of 14-year-old Killeen Middle School student Cedric </a:t>
            </a:r>
            <a:r>
              <a:rPr lang="en-US" dirty="0" smtClean="0"/>
              <a:t>Napoleon, </a:t>
            </a:r>
            <a:r>
              <a:rPr lang="en-US" dirty="0"/>
              <a:t>who died in 2002 after a 230-pound </a:t>
            </a:r>
            <a:r>
              <a:rPr lang="en-US" dirty="0" smtClean="0"/>
              <a:t>Special Education </a:t>
            </a:r>
            <a:r>
              <a:rPr lang="en-US" dirty="0"/>
              <a:t>teacher pinned him to the floor.</a:t>
            </a:r>
          </a:p>
          <a:p>
            <a:endParaRPr lang="en-US" dirty="0"/>
          </a:p>
        </p:txBody>
      </p:sp>
      <p:sp>
        <p:nvSpPr>
          <p:cNvPr id="3" name="Text Placeholder 2"/>
          <p:cNvSpPr>
            <a:spLocks noGrp="1"/>
          </p:cNvSpPr>
          <p:nvPr>
            <p:ph type="body" sz="quarter" idx="12"/>
          </p:nvPr>
        </p:nvSpPr>
        <p:spPr/>
        <p:txBody>
          <a:bodyPr/>
          <a:lstStyle/>
          <a:p>
            <a:r>
              <a:rPr lang="en-US" dirty="0" smtClean="0"/>
              <a:t>Federal Activity</a:t>
            </a:r>
            <a:endParaRPr lang="en-US" dirty="0"/>
          </a:p>
        </p:txBody>
      </p:sp>
    </p:spTree>
    <p:extLst>
      <p:ext uri="{BB962C8B-B14F-4D97-AF65-F5344CB8AC3E}">
        <p14:creationId xmlns:p14="http://schemas.microsoft.com/office/powerpoint/2010/main" val="2554369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51380" y="1123950"/>
            <a:ext cx="7902019" cy="3276600"/>
          </a:xfrm>
        </p:spPr>
        <p:txBody>
          <a:bodyPr/>
          <a:lstStyle/>
          <a:p>
            <a:r>
              <a:rPr lang="en-US" sz="1600" dirty="0"/>
              <a:t>Cedric </a:t>
            </a:r>
            <a:r>
              <a:rPr lang="en-US" sz="1600" dirty="0" smtClean="0"/>
              <a:t>had tried </a:t>
            </a:r>
            <a:r>
              <a:rPr lang="en-US" sz="1600" dirty="0"/>
              <a:t>to leave the classroom after he was denied </a:t>
            </a:r>
            <a:r>
              <a:rPr lang="en-US" sz="1600" dirty="0" smtClean="0"/>
              <a:t>lunch, </a:t>
            </a:r>
            <a:r>
              <a:rPr lang="en-US" sz="1600" dirty="0"/>
              <a:t>and was forced into a chair and restrained</a:t>
            </a:r>
            <a:r>
              <a:rPr lang="en-US" sz="1600" dirty="0" smtClean="0"/>
              <a:t>.</a:t>
            </a:r>
          </a:p>
          <a:p>
            <a:r>
              <a:rPr lang="en-US" sz="1600" dirty="0" smtClean="0"/>
              <a:t>“</a:t>
            </a:r>
            <a:r>
              <a:rPr lang="en-US" sz="1600" dirty="0"/>
              <a:t>Cedric struggled as he was being held in his chair, so the teacher put him in a face down, or in a prone restraint, and sat on him. He struggled and said repeatedly: ‘I can’t breathe,’” she said.  The teacher responded, “If you can speak, you can breathe.”  </a:t>
            </a:r>
            <a:endParaRPr lang="en-US" sz="1600" dirty="0" smtClean="0"/>
          </a:p>
          <a:p>
            <a:r>
              <a:rPr lang="en-US" sz="1600" dirty="0" smtClean="0"/>
              <a:t>“</a:t>
            </a:r>
            <a:r>
              <a:rPr lang="en-US" sz="1600" dirty="0"/>
              <a:t>Shortly after that, he stopped speaking and he stopped </a:t>
            </a:r>
            <a:r>
              <a:rPr lang="en-US" sz="1600" dirty="0" smtClean="0"/>
              <a:t>struggling.”</a:t>
            </a:r>
          </a:p>
          <a:p>
            <a:r>
              <a:rPr lang="en-US" sz="1600" dirty="0" smtClean="0"/>
              <a:t>This </a:t>
            </a:r>
            <a:r>
              <a:rPr lang="en-US" sz="1600" dirty="0"/>
              <a:t>is one of the most dangerous false assumptions that we have also seen in NYS.  “If an individual can talk, then he or she can breathe adequately</a:t>
            </a:r>
            <a:r>
              <a:rPr lang="en-US" sz="1600" dirty="0" smtClean="0"/>
              <a:t>”. </a:t>
            </a:r>
          </a:p>
          <a:p>
            <a:r>
              <a:rPr lang="en-US" sz="1600" b="1" i="1" dirty="0" smtClean="0"/>
              <a:t>This is a myth.</a:t>
            </a:r>
            <a:r>
              <a:rPr lang="en-US" sz="1600" i="1" dirty="0" smtClean="0"/>
              <a:t> </a:t>
            </a:r>
          </a:p>
          <a:p>
            <a:r>
              <a:rPr lang="en-US" sz="1600" dirty="0" smtClean="0"/>
              <a:t>In </a:t>
            </a:r>
            <a:r>
              <a:rPr lang="en-US" sz="1600" dirty="0"/>
              <a:t>several of the restraint deaths in </a:t>
            </a:r>
            <a:r>
              <a:rPr lang="en-US" sz="1600" dirty="0" smtClean="0"/>
              <a:t>NYS, </a:t>
            </a:r>
            <a:r>
              <a:rPr lang="en-US" sz="1600" dirty="0"/>
              <a:t>the restrained individual said </a:t>
            </a:r>
            <a:r>
              <a:rPr lang="en-US" sz="1600" dirty="0" smtClean="0"/>
              <a:t>they could not breathe, </a:t>
            </a:r>
            <a:r>
              <a:rPr lang="en-US" sz="1600" dirty="0"/>
              <a:t>and staff members believed that he or she was “manipulating” them.</a:t>
            </a:r>
          </a:p>
          <a:p>
            <a:endParaRPr lang="en-US" dirty="0"/>
          </a:p>
        </p:txBody>
      </p:sp>
      <p:sp>
        <p:nvSpPr>
          <p:cNvPr id="3" name="Text Placeholder 2"/>
          <p:cNvSpPr>
            <a:spLocks noGrp="1"/>
          </p:cNvSpPr>
          <p:nvPr>
            <p:ph type="body" sz="quarter" idx="12"/>
          </p:nvPr>
        </p:nvSpPr>
        <p:spPr/>
        <p:txBody>
          <a:bodyPr/>
          <a:lstStyle/>
          <a:p>
            <a:r>
              <a:rPr lang="en-US" dirty="0" smtClean="0"/>
              <a:t>Cedric</a:t>
            </a:r>
            <a:endParaRPr lang="en-US" dirty="0"/>
          </a:p>
        </p:txBody>
      </p:sp>
    </p:spTree>
    <p:extLst>
      <p:ext uri="{BB962C8B-B14F-4D97-AF65-F5344CB8AC3E}">
        <p14:creationId xmlns:p14="http://schemas.microsoft.com/office/powerpoint/2010/main" val="1947876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637415"/>
            <a:ext cx="5867400" cy="3409950"/>
          </a:xfrm>
        </p:spPr>
        <p:txBody>
          <a:bodyPr/>
          <a:lstStyle/>
          <a:p>
            <a:r>
              <a:rPr lang="en-US" dirty="0" smtClean="0"/>
              <a:t>By The Post-Standard Editorial Board March </a:t>
            </a:r>
            <a:r>
              <a:rPr lang="en-US" dirty="0"/>
              <a:t>05, 2010 </a:t>
            </a:r>
            <a:endParaRPr lang="en-US" dirty="0" smtClean="0"/>
          </a:p>
          <a:p>
            <a:endParaRPr lang="en-US" sz="800" dirty="0" smtClean="0"/>
          </a:p>
          <a:p>
            <a:r>
              <a:rPr lang="en-US" sz="1400" dirty="0" smtClean="0"/>
              <a:t>Although the article noted that it was encouraging that the state was moving to reduce the use of restraints on children in its psychiatric hospitals, it also noted it wasn’t soon enough or fast enough.</a:t>
            </a:r>
          </a:p>
          <a:p>
            <a:endParaRPr lang="en-US" sz="800" dirty="0" smtClean="0"/>
          </a:p>
          <a:p>
            <a:r>
              <a:rPr lang="en-US" sz="1400" dirty="0" smtClean="0"/>
              <a:t>Nonetheless, the creation of a comfort room with bean-bag chairs, weighted blankets, soothing lights and music has been one of Hutchings’ most effective strategies.</a:t>
            </a:r>
          </a:p>
          <a:p>
            <a:endParaRPr lang="en-US" sz="800" dirty="0" smtClean="0"/>
          </a:p>
          <a:p>
            <a:r>
              <a:rPr lang="en-US" sz="1400" dirty="0" smtClean="0"/>
              <a:t>Their new hospital has wider hallways, dedicated classroom space, bigger day rooms and much more space for activities and programming, all designed to foster a more therapeutic and relaxing environment where restraints will get little use.</a:t>
            </a:r>
          </a:p>
          <a:p>
            <a:endParaRPr lang="en-US" dirty="0"/>
          </a:p>
          <a:p>
            <a:endParaRPr lang="en-US" dirty="0"/>
          </a:p>
        </p:txBody>
      </p:sp>
      <p:sp>
        <p:nvSpPr>
          <p:cNvPr id="3" name="Text Placeholder 2"/>
          <p:cNvSpPr>
            <a:spLocks noGrp="1"/>
          </p:cNvSpPr>
          <p:nvPr>
            <p:ph type="body" sz="quarter" idx="12"/>
          </p:nvPr>
        </p:nvSpPr>
        <p:spPr/>
        <p:txBody>
          <a:bodyPr/>
          <a:lstStyle/>
          <a:p>
            <a:r>
              <a:rPr lang="en-US" dirty="0">
                <a:latin typeface="Arial Narrow" pitchFamily="34" charset="0"/>
              </a:rPr>
              <a:t>Urgency Needed: State should move quicker to stop restraints on children</a:t>
            </a:r>
            <a:endParaRPr lang="en-US" dirty="0"/>
          </a:p>
        </p:txBody>
      </p:sp>
      <p:pic>
        <p:nvPicPr>
          <p:cNvPr id="4" name="Picture 8" descr="0305hutchings.JPG"/>
          <p:cNvPicPr>
            <a:picLocks noChangeAspect="1" noChangeArrowheads="1"/>
          </p:cNvPicPr>
          <p:nvPr/>
        </p:nvPicPr>
        <p:blipFill>
          <a:blip r:embed="rId2" cstate="print"/>
          <a:srcRect/>
          <a:stretch>
            <a:fillRect/>
          </a:stretch>
        </p:blipFill>
        <p:spPr bwMode="auto">
          <a:xfrm>
            <a:off x="5969524" y="1690687"/>
            <a:ext cx="3200400" cy="2066925"/>
          </a:xfrm>
          <a:prstGeom prst="rect">
            <a:avLst/>
          </a:prstGeom>
          <a:noFill/>
          <a:ln w="9525">
            <a:noFill/>
            <a:miter lim="800000"/>
            <a:headEnd/>
            <a:tailEnd/>
          </a:ln>
        </p:spPr>
      </p:pic>
    </p:spTree>
    <p:extLst>
      <p:ext uri="{BB962C8B-B14F-4D97-AF65-F5344CB8AC3E}">
        <p14:creationId xmlns:p14="http://schemas.microsoft.com/office/powerpoint/2010/main" val="2252330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41954" y="1652034"/>
            <a:ext cx="7454245" cy="2971800"/>
          </a:xfrm>
        </p:spPr>
        <p:txBody>
          <a:bodyPr/>
          <a:lstStyle/>
          <a:p>
            <a:pPr>
              <a:lnSpc>
                <a:spcPct val="80000"/>
              </a:lnSpc>
            </a:pPr>
            <a:r>
              <a:rPr lang="en-US" dirty="0"/>
              <a:t>Faith Finley, 17, suffocated after being </a:t>
            </a:r>
            <a:r>
              <a:rPr lang="en-US" dirty="0" smtClean="0"/>
              <a:t>        restrained </a:t>
            </a:r>
            <a:r>
              <a:rPr lang="en-US" dirty="0"/>
              <a:t>in a face-down position that </a:t>
            </a:r>
            <a:r>
              <a:rPr lang="en-US" dirty="0" smtClean="0"/>
              <a:t>         has </a:t>
            </a:r>
            <a:r>
              <a:rPr lang="en-US" dirty="0"/>
              <a:t>been banned by one </a:t>
            </a:r>
            <a:r>
              <a:rPr lang="en-US" dirty="0" smtClean="0"/>
              <a:t>Ohio state agency</a:t>
            </a:r>
            <a:r>
              <a:rPr lang="en-US" dirty="0"/>
              <a:t>. </a:t>
            </a:r>
          </a:p>
          <a:p>
            <a:pPr>
              <a:lnSpc>
                <a:spcPct val="80000"/>
              </a:lnSpc>
            </a:pPr>
            <a:endParaRPr lang="en-US" sz="2000" dirty="0"/>
          </a:p>
          <a:p>
            <a:pPr>
              <a:lnSpc>
                <a:spcPct val="80000"/>
              </a:lnSpc>
            </a:pPr>
            <a:r>
              <a:rPr lang="en-US" dirty="0" smtClean="0"/>
              <a:t>At the time of this initial presentation in 2010,      prone </a:t>
            </a:r>
            <a:r>
              <a:rPr lang="en-US" dirty="0"/>
              <a:t>restraint </a:t>
            </a:r>
            <a:r>
              <a:rPr lang="en-US" dirty="0" smtClean="0"/>
              <a:t>had </a:t>
            </a:r>
            <a:r>
              <a:rPr lang="en-US" dirty="0"/>
              <a:t>been blamed for the deaths of </a:t>
            </a:r>
            <a:r>
              <a:rPr lang="en-US" dirty="0" smtClean="0"/>
              <a:t>   at </a:t>
            </a:r>
            <a:r>
              <a:rPr lang="en-US" dirty="0"/>
              <a:t>least 40 children in facilities nationwide since 1993. </a:t>
            </a:r>
          </a:p>
          <a:p>
            <a:pPr>
              <a:lnSpc>
                <a:spcPct val="80000"/>
              </a:lnSpc>
            </a:pPr>
            <a:endParaRPr lang="en-US" sz="2000" dirty="0"/>
          </a:p>
          <a:p>
            <a:pPr>
              <a:lnSpc>
                <a:spcPct val="80000"/>
              </a:lnSpc>
            </a:pPr>
            <a:r>
              <a:rPr lang="en-US" dirty="0" smtClean="0"/>
              <a:t>Faith’s death in 2008 was </a:t>
            </a:r>
            <a:r>
              <a:rPr lang="en-US" dirty="0"/>
              <a:t>ruled a homicide. </a:t>
            </a:r>
          </a:p>
          <a:p>
            <a:endParaRPr lang="en-US" dirty="0"/>
          </a:p>
        </p:txBody>
      </p:sp>
      <p:sp>
        <p:nvSpPr>
          <p:cNvPr id="3" name="Text Placeholder 2"/>
          <p:cNvSpPr>
            <a:spLocks noGrp="1"/>
          </p:cNvSpPr>
          <p:nvPr>
            <p:ph type="body" sz="quarter" idx="12"/>
          </p:nvPr>
        </p:nvSpPr>
        <p:spPr/>
        <p:txBody>
          <a:bodyPr/>
          <a:lstStyle/>
          <a:p>
            <a:r>
              <a:rPr lang="en-US" dirty="0" smtClean="0"/>
              <a:t>Reality</a:t>
            </a:r>
            <a:endParaRPr lang="en-US" dirty="0"/>
          </a:p>
        </p:txBody>
      </p:sp>
      <p:pic>
        <p:nvPicPr>
          <p:cNvPr id="4" name="Picture 5" descr="faith%20finley"/>
          <p:cNvPicPr>
            <a:picLocks noChangeAspect="1" noChangeArrowheads="1"/>
          </p:cNvPicPr>
          <p:nvPr/>
        </p:nvPicPr>
        <p:blipFill>
          <a:blip r:embed="rId2" cstate="print"/>
          <a:srcRect/>
          <a:stretch>
            <a:fillRect/>
          </a:stretch>
        </p:blipFill>
        <p:spPr bwMode="auto">
          <a:xfrm>
            <a:off x="6019800" y="539292"/>
            <a:ext cx="2352184" cy="2251015"/>
          </a:xfrm>
          <a:prstGeom prst="rect">
            <a:avLst/>
          </a:prstGeom>
          <a:noFill/>
          <a:ln w="9525">
            <a:noFill/>
            <a:miter lim="800000"/>
            <a:headEnd/>
            <a:tailEnd/>
          </a:ln>
        </p:spPr>
      </p:pic>
    </p:spTree>
    <p:extLst>
      <p:ext uri="{BB962C8B-B14F-4D97-AF65-F5344CB8AC3E}">
        <p14:creationId xmlns:p14="http://schemas.microsoft.com/office/powerpoint/2010/main" val="331705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504950"/>
            <a:ext cx="7467600" cy="3200400"/>
          </a:xfrm>
        </p:spPr>
        <p:txBody>
          <a:bodyPr/>
          <a:lstStyle/>
          <a:p>
            <a:pPr>
              <a:lnSpc>
                <a:spcPct val="80000"/>
              </a:lnSpc>
            </a:pPr>
            <a:r>
              <a:rPr lang="en-US" sz="2000" dirty="0"/>
              <a:t>A </a:t>
            </a:r>
            <a:r>
              <a:rPr lang="en-US" sz="2000" dirty="0" smtClean="0"/>
              <a:t>43-year-old man </a:t>
            </a:r>
            <a:r>
              <a:rPr lang="en-US" sz="2000" dirty="0"/>
              <a:t>was kicked by another individual in the hospital and became enraged. </a:t>
            </a:r>
            <a:r>
              <a:rPr lang="en-US" sz="2000" dirty="0" smtClean="0"/>
              <a:t>Staff </a:t>
            </a:r>
            <a:r>
              <a:rPr lang="en-US" sz="2000" dirty="0"/>
              <a:t>attempted to escort the </a:t>
            </a:r>
            <a:r>
              <a:rPr lang="en-US" sz="2000" dirty="0" smtClean="0"/>
              <a:t>man </a:t>
            </a:r>
            <a:r>
              <a:rPr lang="en-US" sz="2000" dirty="0"/>
              <a:t>away</a:t>
            </a:r>
            <a:r>
              <a:rPr lang="en-US" sz="2000" dirty="0" smtClean="0"/>
              <a:t>, but he </a:t>
            </a:r>
            <a:r>
              <a:rPr lang="en-US" sz="2000" dirty="0"/>
              <a:t>broke away, and when staff attempted to restrain </a:t>
            </a:r>
            <a:r>
              <a:rPr lang="en-US" sz="2000" dirty="0" smtClean="0"/>
              <a:t>him, he fell </a:t>
            </a:r>
            <a:r>
              <a:rPr lang="en-US" sz="2000" dirty="0"/>
              <a:t>to the floor. </a:t>
            </a:r>
            <a:r>
              <a:rPr lang="en-US" sz="2000" dirty="0" smtClean="0"/>
              <a:t>He </a:t>
            </a:r>
            <a:r>
              <a:rPr lang="en-US" sz="2000" dirty="0"/>
              <a:t>was restrained in a prone position, continued to </a:t>
            </a:r>
            <a:r>
              <a:rPr lang="en-US" sz="2000" dirty="0" smtClean="0"/>
              <a:t>struggle, </a:t>
            </a:r>
            <a:r>
              <a:rPr lang="en-US" sz="2000" dirty="0"/>
              <a:t>and </a:t>
            </a:r>
            <a:r>
              <a:rPr lang="en-US" sz="2000" dirty="0" smtClean="0"/>
              <a:t>died.</a:t>
            </a:r>
            <a:endParaRPr lang="en-US" sz="2000" dirty="0"/>
          </a:p>
          <a:p>
            <a:pPr>
              <a:lnSpc>
                <a:spcPct val="80000"/>
              </a:lnSpc>
            </a:pPr>
            <a:endParaRPr lang="en-US" sz="1000" dirty="0"/>
          </a:p>
          <a:p>
            <a:pPr>
              <a:lnSpc>
                <a:spcPct val="80000"/>
              </a:lnSpc>
            </a:pPr>
            <a:r>
              <a:rPr lang="en-US" sz="2000" dirty="0"/>
              <a:t>A </a:t>
            </a:r>
            <a:r>
              <a:rPr lang="en-US" sz="2000" dirty="0" smtClean="0"/>
              <a:t>36-year-old man exhibiting </a:t>
            </a:r>
            <a:r>
              <a:rPr lang="en-US" sz="2000" dirty="0"/>
              <a:t>aggressive behavior </a:t>
            </a:r>
            <a:r>
              <a:rPr lang="en-US" sz="2000" dirty="0" smtClean="0"/>
              <a:t>died </a:t>
            </a:r>
            <a:r>
              <a:rPr lang="en-US" sz="2000" dirty="0"/>
              <a:t>in a CPEP following a manual prone restraint involving police</a:t>
            </a:r>
            <a:r>
              <a:rPr lang="en-US" sz="2000" dirty="0" smtClean="0"/>
              <a:t>. </a:t>
            </a:r>
          </a:p>
          <a:p>
            <a:pPr>
              <a:lnSpc>
                <a:spcPct val="80000"/>
              </a:lnSpc>
            </a:pPr>
            <a:endParaRPr lang="en-US" sz="1000" dirty="0" smtClean="0"/>
          </a:p>
          <a:p>
            <a:pPr>
              <a:lnSpc>
                <a:spcPct val="80000"/>
              </a:lnSpc>
            </a:pPr>
            <a:r>
              <a:rPr lang="en-US" sz="2000" dirty="0" smtClean="0"/>
              <a:t>Remember: The </a:t>
            </a:r>
            <a:r>
              <a:rPr lang="en-US" sz="2000" dirty="0"/>
              <a:t>police do not monitor vital signs. </a:t>
            </a:r>
            <a:r>
              <a:rPr lang="en-US" sz="2000" dirty="0" smtClean="0"/>
              <a:t>You </a:t>
            </a:r>
            <a:r>
              <a:rPr lang="en-US" sz="2000" dirty="0"/>
              <a:t>are still responsible for your patient</a:t>
            </a:r>
            <a:r>
              <a:rPr lang="en-US" sz="2000" dirty="0" smtClean="0"/>
              <a:t>.</a:t>
            </a:r>
            <a:endParaRPr lang="en-US" sz="2000" dirty="0"/>
          </a:p>
          <a:p>
            <a:pPr>
              <a:lnSpc>
                <a:spcPct val="80000"/>
              </a:lnSpc>
            </a:pPr>
            <a:endParaRPr lang="en-US" dirty="0">
              <a:latin typeface="Arial Narrow" pitchFamily="34" charset="0"/>
            </a:endParaRPr>
          </a:p>
          <a:p>
            <a:endParaRPr lang="en-US" dirty="0"/>
          </a:p>
        </p:txBody>
      </p:sp>
      <p:sp>
        <p:nvSpPr>
          <p:cNvPr id="3" name="Text Placeholder 2"/>
          <p:cNvSpPr>
            <a:spLocks noGrp="1"/>
          </p:cNvSpPr>
          <p:nvPr>
            <p:ph type="body" sz="quarter" idx="12"/>
          </p:nvPr>
        </p:nvSpPr>
        <p:spPr/>
        <p:txBody>
          <a:bodyPr/>
          <a:lstStyle/>
          <a:p>
            <a:r>
              <a:rPr lang="en-US" dirty="0" smtClean="0"/>
              <a:t>In New York State</a:t>
            </a:r>
            <a:endParaRPr lang="en-US" dirty="0"/>
          </a:p>
        </p:txBody>
      </p:sp>
    </p:spTree>
    <p:extLst>
      <p:ext uri="{BB962C8B-B14F-4D97-AF65-F5344CB8AC3E}">
        <p14:creationId xmlns:p14="http://schemas.microsoft.com/office/powerpoint/2010/main" val="4210060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504950"/>
            <a:ext cx="7467600" cy="3200400"/>
          </a:xfrm>
        </p:spPr>
        <p:txBody>
          <a:bodyPr/>
          <a:lstStyle/>
          <a:p>
            <a:r>
              <a:rPr lang="en-US" dirty="0" smtClean="0"/>
              <a:t>It’s easy </a:t>
            </a:r>
            <a:r>
              <a:rPr lang="en-US" dirty="0"/>
              <a:t>to look at these cases and </a:t>
            </a:r>
            <a:r>
              <a:rPr lang="en-US" dirty="0" smtClean="0"/>
              <a:t>think: “Not </a:t>
            </a:r>
            <a:r>
              <a:rPr lang="en-US" dirty="0"/>
              <a:t>in </a:t>
            </a:r>
            <a:r>
              <a:rPr lang="en-US" dirty="0" smtClean="0"/>
              <a:t>New York…that’s Texas, </a:t>
            </a:r>
            <a:r>
              <a:rPr lang="en-US" dirty="0"/>
              <a:t>and don’t they send individuals with </a:t>
            </a:r>
            <a:r>
              <a:rPr lang="en-US" dirty="0" smtClean="0"/>
              <a:t>developmental disabilities </a:t>
            </a:r>
            <a:r>
              <a:rPr lang="en-US" dirty="0"/>
              <a:t>to the electric </a:t>
            </a:r>
            <a:r>
              <a:rPr lang="en-US" dirty="0" smtClean="0"/>
              <a:t>chair?”</a:t>
            </a:r>
          </a:p>
          <a:p>
            <a:endParaRPr lang="en-US" dirty="0"/>
          </a:p>
          <a:p>
            <a:r>
              <a:rPr lang="en-US" dirty="0" smtClean="0"/>
              <a:t>But it does happen </a:t>
            </a:r>
            <a:r>
              <a:rPr lang="en-US" dirty="0"/>
              <a:t>in </a:t>
            </a:r>
            <a:r>
              <a:rPr lang="en-US" dirty="0" smtClean="0"/>
              <a:t>New York. </a:t>
            </a:r>
          </a:p>
          <a:p>
            <a:r>
              <a:rPr lang="en-US" dirty="0" smtClean="0"/>
              <a:t>It can happen anywhere.</a:t>
            </a:r>
            <a:endParaRPr lang="en-US" dirty="0"/>
          </a:p>
          <a:p>
            <a:endParaRPr lang="en-US" dirty="0"/>
          </a:p>
        </p:txBody>
      </p:sp>
      <p:sp>
        <p:nvSpPr>
          <p:cNvPr id="3" name="Text Placeholder 2"/>
          <p:cNvSpPr>
            <a:spLocks noGrp="1"/>
          </p:cNvSpPr>
          <p:nvPr>
            <p:ph type="body" sz="quarter" idx="12"/>
          </p:nvPr>
        </p:nvSpPr>
        <p:spPr/>
        <p:txBody>
          <a:bodyPr/>
          <a:lstStyle/>
          <a:p>
            <a:r>
              <a:rPr lang="en-US" dirty="0" smtClean="0"/>
              <a:t>“Well, that’s Texas”</a:t>
            </a:r>
            <a:endParaRPr lang="en-US" dirty="0"/>
          </a:p>
        </p:txBody>
      </p:sp>
    </p:spTree>
    <p:extLst>
      <p:ext uri="{BB962C8B-B14F-4D97-AF65-F5344CB8AC3E}">
        <p14:creationId xmlns:p14="http://schemas.microsoft.com/office/powerpoint/2010/main" val="421021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276350"/>
            <a:ext cx="8763000" cy="3276600"/>
          </a:xfrm>
        </p:spPr>
        <p:txBody>
          <a:bodyPr/>
          <a:lstStyle/>
          <a:p>
            <a:pPr>
              <a:lnSpc>
                <a:spcPct val="80000"/>
              </a:lnSpc>
            </a:pPr>
            <a:r>
              <a:rPr lang="en-US" sz="2200" dirty="0"/>
              <a:t>A </a:t>
            </a:r>
            <a:r>
              <a:rPr lang="en-US" sz="2200" dirty="0" smtClean="0"/>
              <a:t>14-year-old girl’s arm was broken while </a:t>
            </a:r>
            <a:r>
              <a:rPr lang="en-US" sz="2200" dirty="0"/>
              <a:t>being restrained at an </a:t>
            </a:r>
            <a:r>
              <a:rPr lang="en-US" sz="2200" dirty="0" smtClean="0"/>
              <a:t>RTF. She </a:t>
            </a:r>
            <a:r>
              <a:rPr lang="en-US" sz="2200" dirty="0"/>
              <a:t>was subsequently </a:t>
            </a:r>
            <a:r>
              <a:rPr lang="en-US" sz="2200" dirty="0" smtClean="0"/>
              <a:t>admitted to </a:t>
            </a:r>
            <a:r>
              <a:rPr lang="en-US" sz="2200" dirty="0"/>
              <a:t>an </a:t>
            </a:r>
            <a:r>
              <a:rPr lang="en-US" sz="2200" dirty="0" smtClean="0"/>
              <a:t>Article </a:t>
            </a:r>
            <a:r>
              <a:rPr lang="en-US" sz="2200" dirty="0"/>
              <a:t>28 </a:t>
            </a:r>
            <a:r>
              <a:rPr lang="en-US" sz="2200" dirty="0" smtClean="0"/>
              <a:t>hospital, </a:t>
            </a:r>
            <a:r>
              <a:rPr lang="en-US" sz="2200" dirty="0"/>
              <a:t>where she was again restrained and her arm fractured for a second time.</a:t>
            </a:r>
          </a:p>
          <a:p>
            <a:pPr>
              <a:lnSpc>
                <a:spcPct val="80000"/>
              </a:lnSpc>
            </a:pPr>
            <a:endParaRPr lang="en-US" sz="2200" dirty="0"/>
          </a:p>
          <a:p>
            <a:pPr>
              <a:lnSpc>
                <a:spcPct val="80000"/>
              </a:lnSpc>
            </a:pPr>
            <a:r>
              <a:rPr lang="en-US" sz="2200" dirty="0"/>
              <a:t>A </a:t>
            </a:r>
            <a:r>
              <a:rPr lang="en-US" sz="2200" dirty="0" smtClean="0"/>
              <a:t>10-year-old </a:t>
            </a:r>
            <a:r>
              <a:rPr lang="en-US" sz="2200" dirty="0"/>
              <a:t>girl was injured when </a:t>
            </a:r>
            <a:r>
              <a:rPr lang="en-US" sz="2200" dirty="0" smtClean="0"/>
              <a:t>she was restrained </a:t>
            </a:r>
            <a:r>
              <a:rPr lang="en-US" sz="2200" dirty="0"/>
              <a:t>at an RTF for refusing to sit. </a:t>
            </a:r>
            <a:r>
              <a:rPr lang="en-US" sz="2200" dirty="0" smtClean="0"/>
              <a:t>Two staff members were also injured</a:t>
            </a:r>
            <a:r>
              <a:rPr lang="en-US" sz="2200" dirty="0"/>
              <a:t>. </a:t>
            </a:r>
            <a:endParaRPr lang="en-US" sz="2200" dirty="0" smtClean="0"/>
          </a:p>
          <a:p>
            <a:pPr>
              <a:lnSpc>
                <a:spcPct val="80000"/>
              </a:lnSpc>
            </a:pPr>
            <a:endParaRPr lang="en-US" sz="2200" dirty="0"/>
          </a:p>
          <a:p>
            <a:pPr>
              <a:lnSpc>
                <a:spcPct val="80000"/>
              </a:lnSpc>
            </a:pPr>
            <a:r>
              <a:rPr lang="en-US" sz="2200" i="1" dirty="0">
                <a:solidFill>
                  <a:schemeClr val="tx1">
                    <a:lumMod val="85000"/>
                    <a:lumOff val="15000"/>
                  </a:schemeClr>
                </a:solidFill>
              </a:rPr>
              <a:t>Restraints of children are often precipitated by their </a:t>
            </a:r>
            <a:r>
              <a:rPr lang="en-US" sz="2200" i="1" dirty="0" smtClean="0">
                <a:solidFill>
                  <a:schemeClr val="tx1">
                    <a:lumMod val="85000"/>
                    <a:lumOff val="15000"/>
                  </a:schemeClr>
                </a:solidFill>
              </a:rPr>
              <a:t>                   failure </a:t>
            </a:r>
            <a:r>
              <a:rPr lang="en-US" sz="2200" i="1" dirty="0">
                <a:solidFill>
                  <a:schemeClr val="tx1">
                    <a:lumMod val="85000"/>
                    <a:lumOff val="15000"/>
                  </a:schemeClr>
                </a:solidFill>
              </a:rPr>
              <a:t>to follow a </a:t>
            </a:r>
            <a:r>
              <a:rPr lang="en-US" sz="2200" i="1" dirty="0" smtClean="0">
                <a:solidFill>
                  <a:schemeClr val="tx1">
                    <a:lumMod val="85000"/>
                    <a:lumOff val="15000"/>
                  </a:schemeClr>
                </a:solidFill>
              </a:rPr>
              <a:t>rule -  a rule which </a:t>
            </a:r>
            <a:r>
              <a:rPr lang="en-US" sz="2200" i="1" dirty="0">
                <a:solidFill>
                  <a:schemeClr val="tx1">
                    <a:lumMod val="85000"/>
                    <a:lumOff val="15000"/>
                  </a:schemeClr>
                </a:solidFill>
              </a:rPr>
              <a:t>is often not that </a:t>
            </a:r>
            <a:r>
              <a:rPr lang="en-US" sz="2200" i="1" dirty="0" smtClean="0">
                <a:solidFill>
                  <a:schemeClr val="tx1">
                    <a:lumMod val="85000"/>
                    <a:lumOff val="15000"/>
                  </a:schemeClr>
                </a:solidFill>
              </a:rPr>
              <a:t>            important </a:t>
            </a:r>
            <a:r>
              <a:rPr lang="en-US" sz="2200" i="1" dirty="0">
                <a:solidFill>
                  <a:schemeClr val="tx1">
                    <a:lumMod val="85000"/>
                    <a:lumOff val="15000"/>
                  </a:schemeClr>
                </a:solidFill>
              </a:rPr>
              <a:t>to begin with.</a:t>
            </a:r>
          </a:p>
          <a:p>
            <a:pPr>
              <a:lnSpc>
                <a:spcPct val="80000"/>
              </a:lnSpc>
            </a:pPr>
            <a:endParaRPr lang="en-US" dirty="0"/>
          </a:p>
        </p:txBody>
      </p:sp>
      <p:sp>
        <p:nvSpPr>
          <p:cNvPr id="3" name="Text Placeholder 2"/>
          <p:cNvSpPr>
            <a:spLocks noGrp="1"/>
          </p:cNvSpPr>
          <p:nvPr>
            <p:ph type="body" sz="quarter" idx="12"/>
          </p:nvPr>
        </p:nvSpPr>
        <p:spPr/>
        <p:txBody>
          <a:bodyPr/>
          <a:lstStyle/>
          <a:p>
            <a:r>
              <a:rPr lang="en-US" dirty="0" smtClean="0"/>
              <a:t>In New York State</a:t>
            </a:r>
            <a:endParaRPr lang="en-US" dirty="0"/>
          </a:p>
        </p:txBody>
      </p:sp>
    </p:spTree>
    <p:extLst>
      <p:ext uri="{BB962C8B-B14F-4D97-AF65-F5344CB8AC3E}">
        <p14:creationId xmlns:p14="http://schemas.microsoft.com/office/powerpoint/2010/main" val="2195432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smtClean="0">
                <a:solidFill>
                  <a:srgbClr val="553278"/>
                </a:solidFill>
                <a:latin typeface="Arial" panose="020B0604020202020204" pitchFamily="34" charset="0"/>
                <a:cs typeface="Arial" panose="020B0604020202020204" pitchFamily="34" charset="0"/>
              </a:rPr>
              <a:t>Some Background…</a:t>
            </a:r>
            <a:endParaRPr lang="en-US" sz="3200" b="1" dirty="0">
              <a:solidFill>
                <a:srgbClr val="553278"/>
              </a:solidFill>
              <a:latin typeface="Arial" panose="020B0604020202020204" pitchFamily="34" charset="0"/>
              <a:cs typeface="Arial" panose="020B0604020202020204" pitchFamily="34" charset="0"/>
            </a:endParaRPr>
          </a:p>
        </p:txBody>
      </p:sp>
      <p:sp>
        <p:nvSpPr>
          <p:cNvPr id="12" name="TextBox 11"/>
          <p:cNvSpPr txBox="1"/>
          <p:nvPr/>
        </p:nvSpPr>
        <p:spPr>
          <a:xfrm>
            <a:off x="152400" y="1022925"/>
            <a:ext cx="8839200" cy="3539430"/>
          </a:xfrm>
          <a:prstGeom prst="rect">
            <a:avLst/>
          </a:prstGeom>
          <a:noFill/>
          <a:ln>
            <a:noFill/>
          </a:ln>
        </p:spPr>
        <p:txBody>
          <a:bodyPr wrap="square" rtlCol="0">
            <a:spAutoFit/>
          </a:bodyPr>
          <a:lstStyle/>
          <a:p>
            <a:r>
              <a:rPr lang="en-US" sz="1400" dirty="0">
                <a:solidFill>
                  <a:srgbClr val="646569"/>
                </a:solidFill>
                <a:latin typeface="Arial" panose="020B0604020202020204" pitchFamily="34" charset="0"/>
                <a:cs typeface="Arial" panose="020B0604020202020204" pitchFamily="34" charset="0"/>
              </a:rPr>
              <a:t>This </a:t>
            </a:r>
            <a:r>
              <a:rPr lang="en-US" sz="1400" dirty="0" smtClean="0">
                <a:solidFill>
                  <a:srgbClr val="646569"/>
                </a:solidFill>
                <a:latin typeface="Arial" panose="020B0604020202020204" pitchFamily="34" charset="0"/>
                <a:cs typeface="Arial" panose="020B0604020202020204" pitchFamily="34" charset="0"/>
              </a:rPr>
              <a:t>PowerPoint was originally presented at an OMH-led conference focused </a:t>
            </a:r>
            <a:r>
              <a:rPr lang="en-US" sz="1400" dirty="0">
                <a:solidFill>
                  <a:srgbClr val="646569"/>
                </a:solidFill>
                <a:latin typeface="Arial" panose="020B0604020202020204" pitchFamily="34" charset="0"/>
                <a:cs typeface="Arial" panose="020B0604020202020204" pitchFamily="34" charset="0"/>
              </a:rPr>
              <a:t>on providing information on NASMHPD Six Core Strategies to prevent violence, trauma, and the use of </a:t>
            </a:r>
            <a:r>
              <a:rPr lang="en-US" sz="1400" dirty="0" smtClean="0">
                <a:solidFill>
                  <a:srgbClr val="646569"/>
                </a:solidFill>
                <a:latin typeface="Arial" panose="020B0604020202020204" pitchFamily="34" charset="0"/>
                <a:cs typeface="Arial" panose="020B0604020202020204" pitchFamily="34" charset="0"/>
              </a:rPr>
              <a:t>restraint </a:t>
            </a:r>
            <a:r>
              <a:rPr lang="en-US" sz="1400" dirty="0">
                <a:solidFill>
                  <a:srgbClr val="646569"/>
                </a:solidFill>
                <a:latin typeface="Arial" panose="020B0604020202020204" pitchFamily="34" charset="0"/>
                <a:cs typeface="Arial" panose="020B0604020202020204" pitchFamily="34" charset="0"/>
              </a:rPr>
              <a:t>and seclusion. </a:t>
            </a:r>
            <a:r>
              <a:rPr lang="en-US" sz="1400" dirty="0" smtClean="0">
                <a:solidFill>
                  <a:srgbClr val="646569"/>
                </a:solidFill>
                <a:latin typeface="Arial" panose="020B0604020202020204" pitchFamily="34" charset="0"/>
                <a:cs typeface="Arial" panose="020B0604020202020204" pitchFamily="34" charset="0"/>
              </a:rPr>
              <a:t>Originally, </a:t>
            </a:r>
            <a:r>
              <a:rPr lang="en-US" sz="1400" dirty="0">
                <a:solidFill>
                  <a:srgbClr val="646569"/>
                </a:solidFill>
                <a:latin typeface="Arial" panose="020B0604020202020204" pitchFamily="34" charset="0"/>
                <a:cs typeface="Arial" panose="020B0604020202020204" pitchFamily="34" charset="0"/>
              </a:rPr>
              <a:t>NASMHPD reached out to states and hospitals that they knew had made progress, and brought groups of experienced experts from those facilities together for a series of brainstorming meetings. During this process, they found that most successful programs had implemented similar strategies, although the names and language were different. These common strategies emerged and were narrowed down to the </a:t>
            </a:r>
            <a:r>
              <a:rPr lang="en-US" sz="1400" b="1" dirty="0" smtClean="0">
                <a:solidFill>
                  <a:srgbClr val="646569"/>
                </a:solidFill>
                <a:latin typeface="Arial" panose="020B0604020202020204" pitchFamily="34" charset="0"/>
                <a:cs typeface="Arial" panose="020B0604020202020204" pitchFamily="34" charset="0"/>
              </a:rPr>
              <a:t>six core </a:t>
            </a:r>
            <a:r>
              <a:rPr lang="en-US" sz="1400" b="1" dirty="0">
                <a:solidFill>
                  <a:srgbClr val="646569"/>
                </a:solidFill>
                <a:latin typeface="Arial" panose="020B0604020202020204" pitchFamily="34" charset="0"/>
                <a:cs typeface="Arial" panose="020B0604020202020204" pitchFamily="34" charset="0"/>
              </a:rPr>
              <a:t>strategies</a:t>
            </a:r>
            <a:r>
              <a:rPr lang="en-US" sz="1400" dirty="0">
                <a:solidFill>
                  <a:srgbClr val="646569"/>
                </a:solidFill>
                <a:latin typeface="Arial" panose="020B0604020202020204" pitchFamily="34" charset="0"/>
                <a:cs typeface="Arial" panose="020B0604020202020204" pitchFamily="34" charset="0"/>
              </a:rPr>
              <a:t> over time. During this time, they also began to collect every piece of literature and research available on the topic of seclusion and restraint use, violence in inpatient settings, staff development strategies, risk assessments, and consumer and staff stories about seclusion and restraint. There was a lot of opinion about seclusion and restraint in print, but very little research, so Kevin Huckshorn and a handful of other experts, including people in recovery, started to draft a training curriculum for use in hospitals serving children, youth, adults, and people in forensic settings.</a:t>
            </a:r>
          </a:p>
          <a:p>
            <a:endParaRPr lang="en-US" sz="1000" dirty="0">
              <a:solidFill>
                <a:srgbClr val="646569"/>
              </a:solidFill>
              <a:latin typeface="Arial" panose="020B0604020202020204" pitchFamily="34" charset="0"/>
              <a:cs typeface="Arial" panose="020B0604020202020204" pitchFamily="34" charset="0"/>
            </a:endParaRPr>
          </a:p>
          <a:p>
            <a:r>
              <a:rPr lang="en-US" sz="1400" dirty="0">
                <a:solidFill>
                  <a:srgbClr val="646569"/>
                </a:solidFill>
                <a:latin typeface="Arial" panose="020B0604020202020204" pitchFamily="34" charset="0"/>
                <a:cs typeface="Arial" panose="020B0604020202020204" pitchFamily="34" charset="0"/>
              </a:rPr>
              <a:t>The result was this curriculum in </a:t>
            </a:r>
            <a:r>
              <a:rPr lang="en-US" sz="1400" i="1" dirty="0">
                <a:solidFill>
                  <a:srgbClr val="646569"/>
                </a:solidFill>
                <a:latin typeface="Arial" panose="020B0604020202020204" pitchFamily="34" charset="0"/>
                <a:cs typeface="Arial" panose="020B0604020202020204" pitchFamily="34" charset="0"/>
              </a:rPr>
              <a:t>Six Core Strategies for the Reduction of Seclusion and Restraint</a:t>
            </a:r>
            <a:r>
              <a:rPr lang="en-US" sz="1400" dirty="0">
                <a:solidFill>
                  <a:srgbClr val="646569"/>
                </a:solidFill>
                <a:latin typeface="Arial" panose="020B0604020202020204" pitchFamily="34" charset="0"/>
                <a:cs typeface="Arial" panose="020B0604020202020204" pitchFamily="34" charset="0"/>
              </a:rPr>
              <a:t>. </a:t>
            </a:r>
            <a:endParaRPr lang="en-US" sz="1400" dirty="0" smtClean="0">
              <a:solidFill>
                <a:srgbClr val="646569"/>
              </a:solidFill>
              <a:latin typeface="Arial" panose="020B0604020202020204" pitchFamily="34" charset="0"/>
              <a:cs typeface="Arial" panose="020B0604020202020204" pitchFamily="34" charset="0"/>
            </a:endParaRPr>
          </a:p>
          <a:p>
            <a:r>
              <a:rPr lang="en-US" sz="1400" dirty="0" smtClean="0">
                <a:solidFill>
                  <a:srgbClr val="646569"/>
                </a:solidFill>
                <a:latin typeface="Arial" panose="020B0604020202020204" pitchFamily="34" charset="0"/>
                <a:cs typeface="Arial" panose="020B0604020202020204" pitchFamily="34" charset="0"/>
              </a:rPr>
              <a:t>The </a:t>
            </a:r>
            <a:r>
              <a:rPr lang="en-US" sz="1400" dirty="0">
                <a:solidFill>
                  <a:srgbClr val="646569"/>
                </a:solidFill>
                <a:latin typeface="Arial" panose="020B0604020202020204" pitchFamily="34" charset="0"/>
                <a:cs typeface="Arial" panose="020B0604020202020204" pitchFamily="34" charset="0"/>
              </a:rPr>
              <a:t>strategies were tested in two S/R grant series states and </a:t>
            </a:r>
            <a:r>
              <a:rPr lang="en-US" sz="1400" dirty="0" smtClean="0">
                <a:solidFill>
                  <a:srgbClr val="646569"/>
                </a:solidFill>
                <a:latin typeface="Arial" panose="020B0604020202020204" pitchFamily="34" charset="0"/>
                <a:cs typeface="Arial" panose="020B0604020202020204" pitchFamily="34" charset="0"/>
              </a:rPr>
              <a:t>were submitted </a:t>
            </a:r>
            <a:r>
              <a:rPr lang="en-US" sz="1400" dirty="0">
                <a:solidFill>
                  <a:srgbClr val="646569"/>
                </a:solidFill>
                <a:latin typeface="Arial" panose="020B0604020202020204" pitchFamily="34" charset="0"/>
                <a:cs typeface="Arial" panose="020B0604020202020204" pitchFamily="34" charset="0"/>
              </a:rPr>
              <a:t>to SAMHSA’s </a:t>
            </a:r>
            <a:endParaRPr lang="en-US" sz="1400" dirty="0" smtClean="0">
              <a:solidFill>
                <a:srgbClr val="646569"/>
              </a:solidFill>
              <a:latin typeface="Arial" panose="020B0604020202020204" pitchFamily="34" charset="0"/>
              <a:cs typeface="Arial" panose="020B0604020202020204" pitchFamily="34" charset="0"/>
            </a:endParaRPr>
          </a:p>
          <a:p>
            <a:r>
              <a:rPr lang="en-US" sz="1400" dirty="0" smtClean="0">
                <a:solidFill>
                  <a:srgbClr val="646569"/>
                </a:solidFill>
                <a:latin typeface="Arial" panose="020B0604020202020204" pitchFamily="34" charset="0"/>
                <a:cs typeface="Arial" panose="020B0604020202020204" pitchFamily="34" charset="0"/>
              </a:rPr>
              <a:t>National </a:t>
            </a:r>
            <a:r>
              <a:rPr lang="en-US" sz="1400" dirty="0">
                <a:solidFill>
                  <a:srgbClr val="646569"/>
                </a:solidFill>
                <a:latin typeface="Arial" panose="020B0604020202020204" pitchFamily="34" charset="0"/>
                <a:cs typeface="Arial" panose="020B0604020202020204" pitchFamily="34" charset="0"/>
              </a:rPr>
              <a:t>Registry of Effective Programs and Practices for certification as evidence-based practices.</a:t>
            </a:r>
          </a:p>
        </p:txBody>
      </p:sp>
    </p:spTree>
    <p:extLst>
      <p:ext uri="{BB962C8B-B14F-4D97-AF65-F5344CB8AC3E}">
        <p14:creationId xmlns:p14="http://schemas.microsoft.com/office/powerpoint/2010/main" val="27314079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309933"/>
            <a:ext cx="7467600" cy="3581400"/>
          </a:xfrm>
        </p:spPr>
        <p:txBody>
          <a:bodyPr/>
          <a:lstStyle/>
          <a:p>
            <a:pPr>
              <a:lnSpc>
                <a:spcPct val="90000"/>
              </a:lnSpc>
            </a:pPr>
            <a:r>
              <a:rPr lang="en-US" dirty="0"/>
              <a:t>At least nine children were injured during restraint and seclusion in OMH operated and licensed programs from 2000 </a:t>
            </a:r>
            <a:r>
              <a:rPr lang="en-US" dirty="0" smtClean="0"/>
              <a:t>to </a:t>
            </a:r>
            <a:r>
              <a:rPr lang="en-US" dirty="0"/>
              <a:t>2009. </a:t>
            </a:r>
            <a:r>
              <a:rPr lang="en-US" dirty="0" smtClean="0"/>
              <a:t>That </a:t>
            </a:r>
            <a:r>
              <a:rPr lang="en-US" dirty="0"/>
              <a:t>included one </a:t>
            </a:r>
            <a:r>
              <a:rPr lang="en-US" dirty="0" smtClean="0"/>
              <a:t>life-threatening </a:t>
            </a:r>
            <a:r>
              <a:rPr lang="en-US" dirty="0"/>
              <a:t>injury.</a:t>
            </a:r>
          </a:p>
          <a:p>
            <a:pPr>
              <a:lnSpc>
                <a:spcPct val="90000"/>
              </a:lnSpc>
            </a:pPr>
            <a:endParaRPr lang="en-US" sz="1200" dirty="0"/>
          </a:p>
          <a:p>
            <a:pPr>
              <a:lnSpc>
                <a:spcPct val="90000"/>
              </a:lnSpc>
            </a:pPr>
            <a:r>
              <a:rPr lang="en-US" dirty="0"/>
              <a:t>Sixteen adults were seriously injured during the same period, two with </a:t>
            </a:r>
            <a:r>
              <a:rPr lang="en-US" dirty="0" smtClean="0"/>
              <a:t>life-threatening injuries.</a:t>
            </a:r>
          </a:p>
          <a:p>
            <a:pPr>
              <a:lnSpc>
                <a:spcPct val="90000"/>
              </a:lnSpc>
            </a:pPr>
            <a:endParaRPr lang="en-US" sz="1200" dirty="0"/>
          </a:p>
          <a:p>
            <a:pPr>
              <a:lnSpc>
                <a:spcPct val="90000"/>
              </a:lnSpc>
            </a:pPr>
            <a:r>
              <a:rPr lang="en-US" dirty="0" smtClean="0"/>
              <a:t>These numbers did not include other incident reports which showed other serious injuries and four adult deaths.</a:t>
            </a:r>
            <a:endParaRPr lang="en-US" dirty="0"/>
          </a:p>
        </p:txBody>
      </p:sp>
      <p:sp>
        <p:nvSpPr>
          <p:cNvPr id="3" name="Text Placeholder 2"/>
          <p:cNvSpPr>
            <a:spLocks noGrp="1"/>
          </p:cNvSpPr>
          <p:nvPr>
            <p:ph type="body" sz="quarter" idx="12"/>
          </p:nvPr>
        </p:nvSpPr>
        <p:spPr/>
        <p:txBody>
          <a:bodyPr/>
          <a:lstStyle/>
          <a:p>
            <a:r>
              <a:rPr lang="en-US" dirty="0" smtClean="0"/>
              <a:t>NYS Injuries reported to NIMRS</a:t>
            </a:r>
            <a:endParaRPr lang="en-US" dirty="0"/>
          </a:p>
        </p:txBody>
      </p:sp>
    </p:spTree>
    <p:extLst>
      <p:ext uri="{BB962C8B-B14F-4D97-AF65-F5344CB8AC3E}">
        <p14:creationId xmlns:p14="http://schemas.microsoft.com/office/powerpoint/2010/main" val="128293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145384" y="1428750"/>
            <a:ext cx="7010400" cy="2590800"/>
          </a:xfrm>
        </p:spPr>
        <p:txBody>
          <a:bodyPr/>
          <a:lstStyle/>
          <a:p>
            <a:r>
              <a:rPr lang="en-US" dirty="0" smtClean="0"/>
              <a:t>15-year-old </a:t>
            </a:r>
            <a:r>
              <a:rPr lang="en-US" dirty="0"/>
              <a:t>Darryl </a:t>
            </a:r>
            <a:r>
              <a:rPr lang="en-US" dirty="0" smtClean="0"/>
              <a:t>died from an irregular heartbeat after </a:t>
            </a:r>
            <a:r>
              <a:rPr lang="en-US" dirty="0"/>
              <a:t>being restrained </a:t>
            </a:r>
            <a:r>
              <a:rPr lang="en-US" dirty="0" smtClean="0"/>
              <a:t>face-down </a:t>
            </a:r>
            <a:r>
              <a:rPr lang="en-US" dirty="0"/>
              <a:t>by two aides at </a:t>
            </a:r>
            <a:r>
              <a:rPr lang="en-US" dirty="0" smtClean="0"/>
              <a:t>a NYS OCFS </a:t>
            </a:r>
            <a:r>
              <a:rPr lang="en-US" dirty="0"/>
              <a:t>juvenile facility in 2007</a:t>
            </a:r>
            <a:r>
              <a:rPr lang="en-US" dirty="0" smtClean="0"/>
              <a:t>.</a:t>
            </a:r>
            <a:endParaRPr lang="en-US" dirty="0"/>
          </a:p>
          <a:p>
            <a:endParaRPr lang="en-US" dirty="0"/>
          </a:p>
        </p:txBody>
      </p:sp>
      <p:sp>
        <p:nvSpPr>
          <p:cNvPr id="3" name="Text Placeholder 2"/>
          <p:cNvSpPr>
            <a:spLocks noGrp="1"/>
          </p:cNvSpPr>
          <p:nvPr>
            <p:ph type="body" sz="quarter" idx="12"/>
          </p:nvPr>
        </p:nvSpPr>
        <p:spPr/>
        <p:txBody>
          <a:bodyPr/>
          <a:lstStyle/>
          <a:p>
            <a:r>
              <a:rPr lang="en-US" dirty="0" smtClean="0"/>
              <a:t>Darryl Thompson</a:t>
            </a:r>
            <a:endParaRPr lang="en-US" dirty="0"/>
          </a:p>
        </p:txBody>
      </p:sp>
      <p:pic>
        <p:nvPicPr>
          <p:cNvPr id="4" name="Picture 4" descr="tryon"/>
          <p:cNvPicPr>
            <a:picLocks noChangeAspect="1" noChangeArrowheads="1"/>
          </p:cNvPicPr>
          <p:nvPr/>
        </p:nvPicPr>
        <p:blipFill>
          <a:blip r:embed="rId2" cstate="print"/>
          <a:srcRect/>
          <a:stretch>
            <a:fillRect/>
          </a:stretch>
        </p:blipFill>
        <p:spPr bwMode="auto">
          <a:xfrm>
            <a:off x="242740" y="1428750"/>
            <a:ext cx="1809750" cy="2286000"/>
          </a:xfrm>
          <a:prstGeom prst="rect">
            <a:avLst/>
          </a:prstGeom>
          <a:noFill/>
          <a:ln w="9525">
            <a:noFill/>
            <a:miter lim="800000"/>
            <a:headEnd/>
            <a:tailEnd/>
          </a:ln>
        </p:spPr>
      </p:pic>
      <p:pic>
        <p:nvPicPr>
          <p:cNvPr id="5" name="Picture 5" descr="tryon  facility"/>
          <p:cNvPicPr>
            <a:picLocks noChangeAspect="1" noChangeArrowheads="1"/>
          </p:cNvPicPr>
          <p:nvPr/>
        </p:nvPicPr>
        <p:blipFill>
          <a:blip r:embed="rId3" cstate="print"/>
          <a:srcRect r="27200"/>
          <a:stretch>
            <a:fillRect/>
          </a:stretch>
        </p:blipFill>
        <p:spPr bwMode="auto">
          <a:xfrm>
            <a:off x="3200400" y="2986998"/>
            <a:ext cx="2819400" cy="2065104"/>
          </a:xfrm>
          <a:prstGeom prst="rect">
            <a:avLst/>
          </a:prstGeom>
          <a:noFill/>
          <a:ln w="9525">
            <a:noFill/>
            <a:miter lim="800000"/>
            <a:headEnd/>
            <a:tailEnd/>
          </a:ln>
        </p:spPr>
      </p:pic>
    </p:spTree>
    <p:extLst>
      <p:ext uri="{BB962C8B-B14F-4D97-AF65-F5344CB8AC3E}">
        <p14:creationId xmlns:p14="http://schemas.microsoft.com/office/powerpoint/2010/main" val="4770740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63165" y="1261229"/>
            <a:ext cx="7919302" cy="3672722"/>
          </a:xfrm>
        </p:spPr>
        <p:txBody>
          <a:bodyPr/>
          <a:lstStyle/>
          <a:p>
            <a:r>
              <a:rPr lang="en-US" sz="2000" dirty="0" smtClean="0"/>
              <a:t>In February 2007, a skinny kid with autism                                      was smothered to </a:t>
            </a:r>
            <a:r>
              <a:rPr lang="en-US" sz="2000" dirty="0"/>
              <a:t>death </a:t>
            </a:r>
            <a:r>
              <a:rPr lang="en-US" sz="2000" dirty="0" smtClean="0"/>
              <a:t>at the age of 13                                       during an </a:t>
            </a:r>
            <a:r>
              <a:rPr lang="en-US" sz="2000" dirty="0"/>
              <a:t>improper restraint. </a:t>
            </a:r>
            <a:endParaRPr lang="en-US" sz="2000" dirty="0" smtClean="0"/>
          </a:p>
          <a:p>
            <a:endParaRPr lang="en-US" sz="1000" dirty="0"/>
          </a:p>
          <a:p>
            <a:r>
              <a:rPr lang="en-US" sz="2000" dirty="0" smtClean="0"/>
              <a:t>An </a:t>
            </a:r>
            <a:r>
              <a:rPr lang="en-US" sz="2000" dirty="0"/>
              <a:t>OMRDD aide </a:t>
            </a:r>
            <a:r>
              <a:rPr lang="en-US" sz="2000" dirty="0" smtClean="0"/>
              <a:t>was convicted                                                         of </a:t>
            </a:r>
            <a:r>
              <a:rPr lang="en-US" sz="2000" dirty="0"/>
              <a:t>manslaughter</a:t>
            </a:r>
            <a:r>
              <a:rPr lang="en-US" sz="2000" dirty="0" smtClean="0"/>
              <a:t>.</a:t>
            </a:r>
          </a:p>
          <a:p>
            <a:endParaRPr lang="en-US" sz="2000" dirty="0"/>
          </a:p>
          <a:p>
            <a:r>
              <a:rPr lang="en-US" dirty="0" smtClean="0"/>
              <a:t>Enacted in May 2007, Jonathan’s </a:t>
            </a:r>
            <a:r>
              <a:rPr lang="en-US" dirty="0"/>
              <a:t>Law </a:t>
            </a:r>
            <a:r>
              <a:rPr lang="en-US" dirty="0" smtClean="0"/>
              <a:t>requires </a:t>
            </a:r>
            <a:r>
              <a:rPr lang="en-US" dirty="0"/>
              <a:t>hospitals to share investigations and incident reports with parents and the individual in care.</a:t>
            </a:r>
          </a:p>
          <a:p>
            <a:endParaRPr lang="en-US" dirty="0"/>
          </a:p>
        </p:txBody>
      </p:sp>
      <p:sp>
        <p:nvSpPr>
          <p:cNvPr id="3" name="Text Placeholder 2"/>
          <p:cNvSpPr>
            <a:spLocks noGrp="1"/>
          </p:cNvSpPr>
          <p:nvPr>
            <p:ph type="body" sz="quarter" idx="12"/>
          </p:nvPr>
        </p:nvSpPr>
        <p:spPr/>
        <p:txBody>
          <a:bodyPr/>
          <a:lstStyle/>
          <a:p>
            <a:r>
              <a:rPr lang="en-US" dirty="0" smtClean="0"/>
              <a:t>Jonathan Carey</a:t>
            </a:r>
            <a:endParaRPr lang="en-US" dirty="0"/>
          </a:p>
        </p:txBody>
      </p:sp>
      <p:pic>
        <p:nvPicPr>
          <p:cNvPr id="4" name="Picture 4" descr="jonathan"/>
          <p:cNvPicPr>
            <a:picLocks noChangeAspect="1" noChangeArrowheads="1"/>
          </p:cNvPicPr>
          <p:nvPr/>
        </p:nvPicPr>
        <p:blipFill>
          <a:blip r:embed="rId2" cstate="print"/>
          <a:srcRect l="-16667" t="-24913" r="-16667" b="-24913"/>
          <a:stretch>
            <a:fillRect/>
          </a:stretch>
        </p:blipFill>
        <p:spPr bwMode="auto">
          <a:xfrm>
            <a:off x="4633912" y="57150"/>
            <a:ext cx="4752975" cy="3570287"/>
          </a:xfrm>
          <a:prstGeom prst="rect">
            <a:avLst/>
          </a:prstGeom>
          <a:noFill/>
          <a:ln w="9525">
            <a:noFill/>
            <a:miter lim="800000"/>
            <a:headEnd/>
            <a:tailEnd/>
          </a:ln>
        </p:spPr>
      </p:pic>
    </p:spTree>
    <p:extLst>
      <p:ext uri="{BB962C8B-B14F-4D97-AF65-F5344CB8AC3E}">
        <p14:creationId xmlns:p14="http://schemas.microsoft.com/office/powerpoint/2010/main" val="3630067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962400" y="1428750"/>
            <a:ext cx="4419600" cy="2819400"/>
          </a:xfrm>
        </p:spPr>
        <p:txBody>
          <a:bodyPr/>
          <a:lstStyle/>
          <a:p>
            <a:pPr>
              <a:lnSpc>
                <a:spcPct val="90000"/>
              </a:lnSpc>
            </a:pPr>
            <a:endParaRPr lang="en-US" sz="2000" dirty="0" smtClean="0"/>
          </a:p>
          <a:p>
            <a:pPr>
              <a:lnSpc>
                <a:spcPct val="90000"/>
              </a:lnSpc>
            </a:pPr>
            <a:r>
              <a:rPr lang="en-US" sz="2000" b="1" dirty="0" smtClean="0"/>
              <a:t>Deaths</a:t>
            </a:r>
            <a:r>
              <a:rPr lang="en-US" sz="2000" dirty="0" smtClean="0"/>
              <a:t> </a:t>
            </a:r>
            <a:r>
              <a:rPr lang="en-US" sz="2000" dirty="0"/>
              <a:t>due to:</a:t>
            </a:r>
          </a:p>
          <a:p>
            <a:pPr marL="574675" lvl="1">
              <a:lnSpc>
                <a:spcPct val="90000"/>
              </a:lnSpc>
              <a:buFont typeface="Arial" panose="020B0604020202020204" pitchFamily="34" charset="0"/>
              <a:buChar char="•"/>
            </a:pPr>
            <a:r>
              <a:rPr lang="en-US" sz="2000" dirty="0">
                <a:solidFill>
                  <a:srgbClr val="646569"/>
                </a:solidFill>
              </a:rPr>
              <a:t>Asphyxiation</a:t>
            </a:r>
          </a:p>
          <a:p>
            <a:pPr marL="574675" lvl="1">
              <a:lnSpc>
                <a:spcPct val="90000"/>
              </a:lnSpc>
              <a:buFont typeface="Arial" panose="020B0604020202020204" pitchFamily="34" charset="0"/>
              <a:buChar char="•"/>
            </a:pPr>
            <a:r>
              <a:rPr lang="en-US" sz="2000" dirty="0">
                <a:solidFill>
                  <a:srgbClr val="646569"/>
                </a:solidFill>
              </a:rPr>
              <a:t>Strangulation</a:t>
            </a:r>
          </a:p>
          <a:p>
            <a:pPr marL="574675" lvl="1">
              <a:lnSpc>
                <a:spcPct val="90000"/>
              </a:lnSpc>
              <a:buFont typeface="Arial" panose="020B0604020202020204" pitchFamily="34" charset="0"/>
              <a:buChar char="•"/>
            </a:pPr>
            <a:r>
              <a:rPr lang="en-US" sz="2000" dirty="0">
                <a:solidFill>
                  <a:srgbClr val="646569"/>
                </a:solidFill>
              </a:rPr>
              <a:t>Cardiac arrest</a:t>
            </a:r>
          </a:p>
          <a:p>
            <a:pPr marL="574675" lvl="1">
              <a:lnSpc>
                <a:spcPct val="90000"/>
              </a:lnSpc>
              <a:buFont typeface="Arial" panose="020B0604020202020204" pitchFamily="34" charset="0"/>
              <a:buChar char="•"/>
            </a:pPr>
            <a:r>
              <a:rPr lang="en-US" sz="2000" dirty="0">
                <a:solidFill>
                  <a:srgbClr val="646569"/>
                </a:solidFill>
              </a:rPr>
              <a:t>Blunt trauma</a:t>
            </a:r>
          </a:p>
          <a:p>
            <a:pPr marL="574675" lvl="1">
              <a:lnSpc>
                <a:spcPct val="90000"/>
              </a:lnSpc>
              <a:buFont typeface="Arial" panose="020B0604020202020204" pitchFamily="34" charset="0"/>
              <a:buChar char="•"/>
            </a:pPr>
            <a:r>
              <a:rPr lang="en-US" sz="2000" dirty="0">
                <a:solidFill>
                  <a:srgbClr val="646569"/>
                </a:solidFill>
              </a:rPr>
              <a:t>Drug overdoses or interactions</a:t>
            </a:r>
          </a:p>
          <a:p>
            <a:pPr marL="574675" lvl="1">
              <a:lnSpc>
                <a:spcPct val="90000"/>
              </a:lnSpc>
              <a:buFont typeface="Arial" panose="020B0604020202020204" pitchFamily="34" charset="0"/>
              <a:buChar char="•"/>
            </a:pPr>
            <a:r>
              <a:rPr lang="en-US" sz="2000" dirty="0">
                <a:solidFill>
                  <a:srgbClr val="646569"/>
                </a:solidFill>
              </a:rPr>
              <a:t>Choking</a:t>
            </a:r>
          </a:p>
          <a:p>
            <a:endParaRPr lang="en-US" dirty="0"/>
          </a:p>
        </p:txBody>
      </p:sp>
      <p:sp>
        <p:nvSpPr>
          <p:cNvPr id="3" name="Text Placeholder 2"/>
          <p:cNvSpPr>
            <a:spLocks noGrp="1"/>
          </p:cNvSpPr>
          <p:nvPr>
            <p:ph type="body" sz="quarter" idx="12"/>
          </p:nvPr>
        </p:nvSpPr>
        <p:spPr/>
        <p:txBody>
          <a:bodyPr/>
          <a:lstStyle/>
          <a:p>
            <a:r>
              <a:rPr lang="en-US" dirty="0"/>
              <a:t>Reported Injuries and Deaths</a:t>
            </a:r>
          </a:p>
        </p:txBody>
      </p:sp>
      <p:sp>
        <p:nvSpPr>
          <p:cNvPr id="4" name="Rectangle 3"/>
          <p:cNvSpPr/>
          <p:nvPr/>
        </p:nvSpPr>
        <p:spPr>
          <a:xfrm>
            <a:off x="381000" y="1127990"/>
            <a:ext cx="4572000" cy="3477875"/>
          </a:xfrm>
          <a:prstGeom prst="rect">
            <a:avLst/>
          </a:prstGeom>
        </p:spPr>
        <p:txBody>
          <a:bodyPr>
            <a:spAutoFit/>
          </a:bodyPr>
          <a:lstStyle/>
          <a:p>
            <a:r>
              <a:rPr lang="en-US" sz="2000" b="1" dirty="0" smtClean="0">
                <a:solidFill>
                  <a:srgbClr val="646569"/>
                </a:solidFill>
                <a:latin typeface="Arial" panose="020B0604020202020204" pitchFamily="34" charset="0"/>
                <a:cs typeface="Arial" panose="020B0604020202020204" pitchFamily="34" charset="0"/>
              </a:rPr>
              <a:t>The risks are clearly high…</a:t>
            </a:r>
          </a:p>
          <a:p>
            <a:endParaRPr lang="en-US" sz="2000" dirty="0" smtClean="0">
              <a:solidFill>
                <a:srgbClr val="646569"/>
              </a:solidFill>
              <a:latin typeface="Arial" panose="020B0604020202020204" pitchFamily="34" charset="0"/>
              <a:cs typeface="Arial" panose="020B0604020202020204" pitchFamily="34" charset="0"/>
            </a:endParaRPr>
          </a:p>
          <a:p>
            <a:r>
              <a:rPr lang="en-US" sz="2000" b="1" dirty="0" smtClean="0">
                <a:solidFill>
                  <a:srgbClr val="646569"/>
                </a:solidFill>
                <a:latin typeface="Arial" panose="020B0604020202020204" pitchFamily="34" charset="0"/>
                <a:cs typeface="Arial" panose="020B0604020202020204" pitchFamily="34" charset="0"/>
              </a:rPr>
              <a:t>Injuries</a:t>
            </a:r>
            <a:r>
              <a:rPr lang="en-US" sz="2000" dirty="0" smtClean="0">
                <a:solidFill>
                  <a:srgbClr val="646569"/>
                </a:solidFill>
                <a:latin typeface="Arial" panose="020B0604020202020204" pitchFamily="34" charset="0"/>
                <a:cs typeface="Arial" panose="020B0604020202020204" pitchFamily="34" charset="0"/>
              </a:rPr>
              <a:t> </a:t>
            </a:r>
            <a:r>
              <a:rPr lang="en-US" sz="2000" dirty="0">
                <a:solidFill>
                  <a:srgbClr val="646569"/>
                </a:solidFill>
                <a:latin typeface="Arial" panose="020B0604020202020204" pitchFamily="34" charset="0"/>
                <a:cs typeface="Arial" panose="020B0604020202020204" pitchFamily="34" charset="0"/>
              </a:rPr>
              <a:t>including:</a:t>
            </a:r>
          </a:p>
          <a:p>
            <a:pPr marL="631825" lvl="1" indent="-342900">
              <a:buFont typeface="Arial" panose="020B0604020202020204" pitchFamily="34" charset="0"/>
              <a:buChar char="•"/>
            </a:pPr>
            <a:r>
              <a:rPr lang="en-US" sz="2000" dirty="0">
                <a:solidFill>
                  <a:srgbClr val="646569"/>
                </a:solidFill>
                <a:latin typeface="Arial" panose="020B0604020202020204" pitchFamily="34" charset="0"/>
                <a:cs typeface="Arial" panose="020B0604020202020204" pitchFamily="34" charset="0"/>
              </a:rPr>
              <a:t>Coma</a:t>
            </a:r>
          </a:p>
          <a:p>
            <a:pPr marL="631825" lvl="1" indent="-342900">
              <a:buFont typeface="Arial" panose="020B0604020202020204" pitchFamily="34" charset="0"/>
              <a:buChar char="•"/>
            </a:pPr>
            <a:r>
              <a:rPr lang="en-US" sz="2000" dirty="0">
                <a:solidFill>
                  <a:srgbClr val="646569"/>
                </a:solidFill>
                <a:latin typeface="Arial" panose="020B0604020202020204" pitchFamily="34" charset="0"/>
                <a:cs typeface="Arial" panose="020B0604020202020204" pitchFamily="34" charset="0"/>
              </a:rPr>
              <a:t>Broken bones</a:t>
            </a:r>
          </a:p>
          <a:p>
            <a:pPr marL="631825" lvl="1" indent="-342900">
              <a:buFont typeface="Arial" panose="020B0604020202020204" pitchFamily="34" charset="0"/>
              <a:buChar char="•"/>
            </a:pPr>
            <a:r>
              <a:rPr lang="en-US" sz="2000" dirty="0">
                <a:solidFill>
                  <a:srgbClr val="646569"/>
                </a:solidFill>
                <a:latin typeface="Arial" panose="020B0604020202020204" pitchFamily="34" charset="0"/>
                <a:cs typeface="Arial" panose="020B0604020202020204" pitchFamily="34" charset="0"/>
              </a:rPr>
              <a:t>Bruises</a:t>
            </a:r>
          </a:p>
          <a:p>
            <a:pPr marL="631825" lvl="1" indent="-342900">
              <a:buFont typeface="Arial" panose="020B0604020202020204" pitchFamily="34" charset="0"/>
              <a:buChar char="•"/>
            </a:pPr>
            <a:r>
              <a:rPr lang="en-US" sz="2000" dirty="0">
                <a:solidFill>
                  <a:srgbClr val="646569"/>
                </a:solidFill>
                <a:latin typeface="Arial" panose="020B0604020202020204" pitchFamily="34" charset="0"/>
                <a:cs typeface="Arial" panose="020B0604020202020204" pitchFamily="34" charset="0"/>
              </a:rPr>
              <a:t>Cuts requiring stitches</a:t>
            </a:r>
          </a:p>
          <a:p>
            <a:pPr marL="631825" lvl="1" indent="-342900">
              <a:buFont typeface="Arial" panose="020B0604020202020204" pitchFamily="34" charset="0"/>
              <a:buChar char="•"/>
            </a:pPr>
            <a:r>
              <a:rPr lang="en-US" sz="2000" dirty="0">
                <a:solidFill>
                  <a:srgbClr val="646569"/>
                </a:solidFill>
                <a:latin typeface="Arial" panose="020B0604020202020204" pitchFamily="34" charset="0"/>
                <a:cs typeface="Arial" panose="020B0604020202020204" pitchFamily="34" charset="0"/>
              </a:rPr>
              <a:t>Facial </a:t>
            </a:r>
            <a:r>
              <a:rPr lang="en-US" sz="2000" dirty="0" smtClean="0">
                <a:solidFill>
                  <a:srgbClr val="646569"/>
                </a:solidFill>
                <a:latin typeface="Arial" panose="020B0604020202020204" pitchFamily="34" charset="0"/>
                <a:cs typeface="Arial" panose="020B0604020202020204" pitchFamily="34" charset="0"/>
              </a:rPr>
              <a:t>damage</a:t>
            </a:r>
          </a:p>
          <a:p>
            <a:pPr marL="631825" lvl="1" indent="-342900">
              <a:buFont typeface="Arial" panose="020B0604020202020204" pitchFamily="34" charset="0"/>
              <a:buChar char="•"/>
            </a:pPr>
            <a:endParaRPr lang="en-US" sz="2000" dirty="0">
              <a:solidFill>
                <a:srgbClr val="646569"/>
              </a:solidFill>
              <a:latin typeface="Arial" panose="020B0604020202020204" pitchFamily="34" charset="0"/>
              <a:cs typeface="Arial" panose="020B0604020202020204" pitchFamily="34" charset="0"/>
            </a:endParaRPr>
          </a:p>
          <a:p>
            <a:pPr marL="631825" lvl="1" indent="-342900">
              <a:buFont typeface="Arial" panose="020B0604020202020204" pitchFamily="34" charset="0"/>
              <a:buChar char="•"/>
            </a:pPr>
            <a:endParaRPr lang="en-US" sz="2000" dirty="0" smtClean="0">
              <a:solidFill>
                <a:srgbClr val="646569"/>
              </a:solidFill>
              <a:latin typeface="Arial" panose="020B0604020202020204" pitchFamily="34" charset="0"/>
              <a:cs typeface="Arial" panose="020B0604020202020204" pitchFamily="34" charset="0"/>
            </a:endParaRPr>
          </a:p>
          <a:p>
            <a:pPr marL="0" lvl="1"/>
            <a:r>
              <a:rPr lang="en-US" sz="2000" dirty="0" smtClean="0">
                <a:solidFill>
                  <a:srgbClr val="646569"/>
                </a:solidFill>
                <a:latin typeface="Arial" panose="020B0604020202020204" pitchFamily="34" charset="0"/>
                <a:cs typeface="Arial" panose="020B0604020202020204" pitchFamily="34" charset="0"/>
              </a:rPr>
              <a:t>Mildred, 2002</a:t>
            </a:r>
            <a:endParaRPr lang="en-US" sz="2000" dirty="0">
              <a:solidFill>
                <a:srgbClr val="64656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0687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276350"/>
            <a:ext cx="7467600" cy="3825748"/>
          </a:xfrm>
        </p:spPr>
        <p:txBody>
          <a:bodyPr/>
          <a:lstStyle/>
          <a:p>
            <a:r>
              <a:rPr lang="en-US" dirty="0" smtClean="0"/>
              <a:t>“Restraint and seclusion keep staff safe.”</a:t>
            </a:r>
          </a:p>
          <a:p>
            <a:endParaRPr lang="en-US" sz="1200" b="1" dirty="0" smtClean="0"/>
          </a:p>
          <a:p>
            <a:r>
              <a:rPr lang="en-US" b="1" dirty="0" smtClean="0"/>
              <a:t>It’s a myth.</a:t>
            </a:r>
            <a:endParaRPr lang="en-US" b="1" dirty="0"/>
          </a:p>
          <a:p>
            <a:endParaRPr lang="en-US" sz="1200" dirty="0"/>
          </a:p>
          <a:p>
            <a:r>
              <a:rPr lang="en-US" dirty="0"/>
              <a:t>It is now the professional consensus that the best way to reduce restraint deaths and injuries is to reduce restraint use to the greatest extent </a:t>
            </a:r>
            <a:r>
              <a:rPr lang="en-US" dirty="0" smtClean="0"/>
              <a:t>possible.</a:t>
            </a:r>
            <a:endParaRPr lang="en-US" dirty="0"/>
          </a:p>
          <a:p>
            <a:endParaRPr lang="en-US" sz="1200" dirty="0" smtClean="0"/>
          </a:p>
          <a:p>
            <a:r>
              <a:rPr lang="en-US" dirty="0" smtClean="0"/>
              <a:t>It </a:t>
            </a:r>
            <a:r>
              <a:rPr lang="en-US" dirty="0"/>
              <a:t>is not about doing them </a:t>
            </a:r>
            <a:r>
              <a:rPr lang="en-US" dirty="0" smtClean="0"/>
              <a:t>safely.</a:t>
            </a:r>
          </a:p>
          <a:p>
            <a:r>
              <a:rPr lang="en-US" b="1" i="1" dirty="0" smtClean="0"/>
              <a:t>It </a:t>
            </a:r>
            <a:r>
              <a:rPr lang="en-US" b="1" i="1" dirty="0"/>
              <a:t>is about not doing </a:t>
            </a:r>
            <a:r>
              <a:rPr lang="en-US" b="1" i="1" dirty="0" smtClean="0"/>
              <a:t>them</a:t>
            </a:r>
            <a:r>
              <a:rPr lang="en-US" b="1" i="1" dirty="0"/>
              <a:t>.</a:t>
            </a:r>
          </a:p>
        </p:txBody>
      </p:sp>
      <p:sp>
        <p:nvSpPr>
          <p:cNvPr id="3" name="Text Placeholder 2"/>
          <p:cNvSpPr>
            <a:spLocks noGrp="1"/>
          </p:cNvSpPr>
          <p:nvPr>
            <p:ph type="body" sz="quarter" idx="12"/>
          </p:nvPr>
        </p:nvSpPr>
        <p:spPr/>
        <p:txBody>
          <a:bodyPr/>
          <a:lstStyle/>
          <a:p>
            <a:r>
              <a:rPr lang="en-US" dirty="0" smtClean="0"/>
              <a:t>Myth or Fact?</a:t>
            </a:r>
            <a:endParaRPr lang="en-US" dirty="0"/>
          </a:p>
        </p:txBody>
      </p:sp>
      <p:pic>
        <p:nvPicPr>
          <p:cNvPr id="4" name="Picture 6" descr="j0216682"/>
          <p:cNvPicPr>
            <a:picLocks noChangeAspect="1" noChangeArrowheads="1"/>
          </p:cNvPicPr>
          <p:nvPr/>
        </p:nvPicPr>
        <p:blipFill>
          <a:blip r:embed="rId2" cstate="print"/>
          <a:srcRect/>
          <a:stretch>
            <a:fillRect/>
          </a:stretch>
        </p:blipFill>
        <p:spPr bwMode="auto">
          <a:xfrm>
            <a:off x="6530829" y="438150"/>
            <a:ext cx="2330742" cy="2133600"/>
          </a:xfrm>
          <a:prstGeom prst="rect">
            <a:avLst/>
          </a:prstGeom>
          <a:noFill/>
          <a:ln w="9525">
            <a:noFill/>
            <a:miter lim="800000"/>
            <a:headEnd/>
            <a:tailEnd/>
          </a:ln>
        </p:spPr>
      </p:pic>
    </p:spTree>
    <p:extLst>
      <p:ext uri="{BB962C8B-B14F-4D97-AF65-F5344CB8AC3E}">
        <p14:creationId xmlns:p14="http://schemas.microsoft.com/office/powerpoint/2010/main" val="840451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282438"/>
            <a:ext cx="8610600" cy="3803912"/>
          </a:xfrm>
        </p:spPr>
        <p:txBody>
          <a:bodyPr/>
          <a:lstStyle/>
          <a:p>
            <a:r>
              <a:rPr lang="en-US" dirty="0"/>
              <a:t>For every 100 mental health aides, 26 staff injuries were reported in a three-state </a:t>
            </a:r>
            <a:r>
              <a:rPr lang="en-US" dirty="0" smtClean="0"/>
              <a:t>survey. The </a:t>
            </a:r>
            <a:r>
              <a:rPr lang="en-US" dirty="0"/>
              <a:t>injury rate was higher than what was found among workers in:</a:t>
            </a:r>
          </a:p>
          <a:p>
            <a:pPr lvl="1"/>
            <a:r>
              <a:rPr lang="en-US" sz="2400" dirty="0">
                <a:solidFill>
                  <a:srgbClr val="646569"/>
                </a:solidFill>
              </a:rPr>
              <a:t>Lumber</a:t>
            </a:r>
          </a:p>
          <a:p>
            <a:pPr lvl="1"/>
            <a:r>
              <a:rPr lang="en-US" sz="2400" dirty="0">
                <a:solidFill>
                  <a:srgbClr val="646569"/>
                </a:solidFill>
              </a:rPr>
              <a:t>Construction</a:t>
            </a:r>
          </a:p>
          <a:p>
            <a:pPr lvl="1"/>
            <a:r>
              <a:rPr lang="en-US" sz="2400" dirty="0">
                <a:solidFill>
                  <a:srgbClr val="646569"/>
                </a:solidFill>
              </a:rPr>
              <a:t>Mining </a:t>
            </a:r>
            <a:r>
              <a:rPr lang="en-US" sz="2400" dirty="0" smtClean="0">
                <a:solidFill>
                  <a:srgbClr val="646569"/>
                </a:solidFill>
              </a:rPr>
              <a:t>industries (</a:t>
            </a:r>
            <a:r>
              <a:rPr lang="en-US" sz="2400" i="1" dirty="0">
                <a:solidFill>
                  <a:srgbClr val="646569"/>
                </a:solidFill>
              </a:rPr>
              <a:t>Weiss et </a:t>
            </a:r>
            <a:r>
              <a:rPr lang="en-US" sz="2400" i="1" dirty="0" smtClean="0">
                <a:solidFill>
                  <a:srgbClr val="646569"/>
                </a:solidFill>
              </a:rPr>
              <a:t>al</a:t>
            </a:r>
            <a:r>
              <a:rPr lang="en-US" sz="2400" dirty="0" smtClean="0">
                <a:solidFill>
                  <a:srgbClr val="646569"/>
                </a:solidFill>
              </a:rPr>
              <a:t>, </a:t>
            </a:r>
            <a:r>
              <a:rPr lang="en-US" sz="2400" dirty="0">
                <a:solidFill>
                  <a:srgbClr val="646569"/>
                </a:solidFill>
              </a:rPr>
              <a:t>1998)</a:t>
            </a:r>
          </a:p>
          <a:p>
            <a:endParaRPr lang="en-US" dirty="0" smtClean="0"/>
          </a:p>
          <a:p>
            <a:r>
              <a:rPr lang="en-US" dirty="0" smtClean="0"/>
              <a:t>This is alarmingly </a:t>
            </a:r>
            <a:r>
              <a:rPr lang="en-US" dirty="0"/>
              <a:t>high</a:t>
            </a:r>
            <a:r>
              <a:rPr lang="en-US" dirty="0" smtClean="0"/>
              <a:t>.</a:t>
            </a:r>
            <a:endParaRPr lang="en-US" dirty="0"/>
          </a:p>
        </p:txBody>
      </p:sp>
      <p:sp>
        <p:nvSpPr>
          <p:cNvPr id="3" name="Text Placeholder 2"/>
          <p:cNvSpPr>
            <a:spLocks noGrp="1"/>
          </p:cNvSpPr>
          <p:nvPr>
            <p:ph type="body" sz="quarter" idx="12"/>
          </p:nvPr>
        </p:nvSpPr>
        <p:spPr/>
        <p:txBody>
          <a:bodyPr/>
          <a:lstStyle/>
          <a:p>
            <a:r>
              <a:rPr lang="en-US" dirty="0" smtClean="0"/>
              <a:t>Facts</a:t>
            </a:r>
            <a:endParaRPr lang="en-US" dirty="0"/>
          </a:p>
        </p:txBody>
      </p:sp>
    </p:spTree>
    <p:extLst>
      <p:ext uri="{BB962C8B-B14F-4D97-AF65-F5344CB8AC3E}">
        <p14:creationId xmlns:p14="http://schemas.microsoft.com/office/powerpoint/2010/main" val="9915305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599" y="1200150"/>
            <a:ext cx="8582025" cy="3943350"/>
          </a:xfrm>
        </p:spPr>
        <p:txBody>
          <a:bodyPr/>
          <a:lstStyle/>
          <a:p>
            <a:pPr>
              <a:lnSpc>
                <a:spcPct val="85000"/>
              </a:lnSpc>
              <a:spcBef>
                <a:spcPct val="0"/>
              </a:spcBef>
              <a:spcAft>
                <a:spcPct val="30000"/>
              </a:spcAft>
            </a:pPr>
            <a:r>
              <a:rPr lang="en-US" dirty="0" smtClean="0"/>
              <a:t>MH worker Jean-Max </a:t>
            </a:r>
            <a:r>
              <a:rPr lang="en-US" dirty="0" err="1"/>
              <a:t>Auguste</a:t>
            </a:r>
            <a:r>
              <a:rPr lang="en-US" dirty="0"/>
              <a:t>, 50, </a:t>
            </a:r>
            <a:r>
              <a:rPr lang="en-US" dirty="0" smtClean="0"/>
              <a:t>was                             kicked in the </a:t>
            </a:r>
            <a:r>
              <a:rPr lang="en-US" dirty="0"/>
              <a:t>chest during a restraint </a:t>
            </a:r>
            <a:r>
              <a:rPr lang="en-US" dirty="0" smtClean="0"/>
              <a:t>in 2002 at         </a:t>
            </a:r>
            <a:r>
              <a:rPr lang="en-US" dirty="0" err="1" smtClean="0"/>
              <a:t>Greystone</a:t>
            </a:r>
            <a:r>
              <a:rPr lang="en-US" dirty="0" smtClean="0"/>
              <a:t> </a:t>
            </a:r>
            <a:r>
              <a:rPr lang="en-US" dirty="0"/>
              <a:t>Park Psychiatric Center in </a:t>
            </a:r>
            <a:r>
              <a:rPr lang="en-US" dirty="0" smtClean="0"/>
              <a:t>New Jersey </a:t>
            </a:r>
            <a:r>
              <a:rPr lang="en-US" dirty="0"/>
              <a:t>and </a:t>
            </a:r>
            <a:r>
              <a:rPr lang="en-US" dirty="0" smtClean="0"/>
              <a:t>died.</a:t>
            </a:r>
          </a:p>
          <a:p>
            <a:pPr>
              <a:lnSpc>
                <a:spcPct val="85000"/>
              </a:lnSpc>
              <a:spcBef>
                <a:spcPct val="0"/>
              </a:spcBef>
              <a:spcAft>
                <a:spcPct val="30000"/>
              </a:spcAft>
            </a:pPr>
            <a:endParaRPr lang="en-US" sz="1200" dirty="0"/>
          </a:p>
          <a:p>
            <a:pPr>
              <a:lnSpc>
                <a:spcPct val="80000"/>
              </a:lnSpc>
              <a:spcBef>
                <a:spcPct val="0"/>
              </a:spcBef>
              <a:spcAft>
                <a:spcPct val="30000"/>
              </a:spcAft>
            </a:pPr>
            <a:r>
              <a:rPr lang="en-US" dirty="0" smtClean="0"/>
              <a:t>MH worker Lee </a:t>
            </a:r>
            <a:r>
              <a:rPr lang="en-US" dirty="0" err="1"/>
              <a:t>McDuffy</a:t>
            </a:r>
            <a:r>
              <a:rPr lang="en-US" dirty="0"/>
              <a:t>, 39, </a:t>
            </a:r>
            <a:r>
              <a:rPr lang="en-US" dirty="0" smtClean="0"/>
              <a:t>collapsed </a:t>
            </a:r>
            <a:r>
              <a:rPr lang="en-US" dirty="0"/>
              <a:t>and died </a:t>
            </a:r>
            <a:r>
              <a:rPr lang="en-US" dirty="0" smtClean="0"/>
              <a:t>after </a:t>
            </a:r>
            <a:r>
              <a:rPr lang="en-US" dirty="0"/>
              <a:t>physically restraining </a:t>
            </a:r>
            <a:r>
              <a:rPr lang="en-US" dirty="0" smtClean="0"/>
              <a:t>someone at Spring Grove </a:t>
            </a:r>
            <a:r>
              <a:rPr lang="en-US" dirty="0"/>
              <a:t>Hospital </a:t>
            </a:r>
            <a:r>
              <a:rPr lang="en-US" dirty="0" smtClean="0"/>
              <a:t>      in Maryland in 2006.</a:t>
            </a:r>
          </a:p>
          <a:p>
            <a:pPr>
              <a:lnSpc>
                <a:spcPct val="80000"/>
              </a:lnSpc>
              <a:spcBef>
                <a:spcPct val="0"/>
              </a:spcBef>
              <a:spcAft>
                <a:spcPct val="30000"/>
              </a:spcAft>
            </a:pPr>
            <a:endParaRPr lang="en-US" sz="1200" dirty="0">
              <a:solidFill>
                <a:schemeClr val="tx2"/>
              </a:solidFill>
            </a:endParaRPr>
          </a:p>
          <a:p>
            <a:pPr>
              <a:lnSpc>
                <a:spcPct val="80000"/>
              </a:lnSpc>
              <a:spcBef>
                <a:spcPct val="0"/>
              </a:spcBef>
              <a:spcAft>
                <a:spcPct val="30000"/>
              </a:spcAft>
            </a:pPr>
            <a:r>
              <a:rPr lang="en-US" sz="2000" b="1" dirty="0" smtClean="0"/>
              <a:t>                        As </a:t>
            </a:r>
            <a:r>
              <a:rPr lang="en-US" sz="2000" b="1" dirty="0"/>
              <a:t>you can see, </a:t>
            </a:r>
            <a:r>
              <a:rPr lang="en-US" sz="2000" b="1" dirty="0" smtClean="0"/>
              <a:t>physical interventions                                                                                                                                 </a:t>
            </a:r>
          </a:p>
          <a:p>
            <a:pPr>
              <a:lnSpc>
                <a:spcPct val="80000"/>
              </a:lnSpc>
              <a:spcBef>
                <a:spcPct val="0"/>
              </a:spcBef>
              <a:spcAft>
                <a:spcPct val="30000"/>
              </a:spcAft>
            </a:pPr>
            <a:r>
              <a:rPr lang="en-US" sz="2000" b="1" dirty="0"/>
              <a:t> </a:t>
            </a:r>
            <a:r>
              <a:rPr lang="en-US" sz="2000" b="1" dirty="0" smtClean="0"/>
              <a:t>                     are dangerous </a:t>
            </a:r>
            <a:r>
              <a:rPr lang="en-US" sz="2000" b="1" dirty="0"/>
              <a:t>for the </a:t>
            </a:r>
            <a:r>
              <a:rPr lang="en-US" sz="2000" b="1" dirty="0" smtClean="0"/>
              <a:t>individuals we serve,</a:t>
            </a:r>
          </a:p>
          <a:p>
            <a:pPr>
              <a:lnSpc>
                <a:spcPct val="80000"/>
              </a:lnSpc>
              <a:spcBef>
                <a:spcPct val="0"/>
              </a:spcBef>
              <a:spcAft>
                <a:spcPct val="30000"/>
              </a:spcAft>
            </a:pPr>
            <a:r>
              <a:rPr lang="en-US" sz="2000" b="1" dirty="0" smtClean="0"/>
              <a:t>                                          and </a:t>
            </a:r>
            <a:r>
              <a:rPr lang="en-US" sz="2000" b="1" dirty="0"/>
              <a:t>for our staff.</a:t>
            </a:r>
          </a:p>
          <a:p>
            <a:pPr>
              <a:lnSpc>
                <a:spcPct val="80000"/>
              </a:lnSpc>
              <a:spcBef>
                <a:spcPct val="0"/>
              </a:spcBef>
              <a:spcAft>
                <a:spcPct val="30000"/>
              </a:spcAft>
            </a:pPr>
            <a:endParaRPr lang="en-US" dirty="0">
              <a:solidFill>
                <a:schemeClr val="tx2"/>
              </a:solidFill>
            </a:endParaRPr>
          </a:p>
          <a:p>
            <a:endParaRPr lang="en-US" dirty="0"/>
          </a:p>
        </p:txBody>
      </p:sp>
      <p:sp>
        <p:nvSpPr>
          <p:cNvPr id="3" name="Text Placeholder 2"/>
          <p:cNvSpPr>
            <a:spLocks noGrp="1"/>
          </p:cNvSpPr>
          <p:nvPr>
            <p:ph type="body" sz="quarter" idx="12"/>
          </p:nvPr>
        </p:nvSpPr>
        <p:spPr/>
        <p:txBody>
          <a:bodyPr/>
          <a:lstStyle/>
          <a:p>
            <a:r>
              <a:rPr lang="en-US" dirty="0" smtClean="0"/>
              <a:t>Reality</a:t>
            </a:r>
            <a:endParaRPr lang="en-US" dirty="0"/>
          </a:p>
        </p:txBody>
      </p:sp>
      <p:pic>
        <p:nvPicPr>
          <p:cNvPr id="4" name="Picture 5" descr="Gold Coast Hospital">
            <a:hlinkClick r:id="rId2" tooltip="Gold Coast Hospital"/>
          </p:cNvPr>
          <p:cNvPicPr>
            <a:picLocks noChangeAspect="1" noChangeArrowheads="1"/>
          </p:cNvPicPr>
          <p:nvPr/>
        </p:nvPicPr>
        <p:blipFill>
          <a:blip r:embed="rId3" cstate="print"/>
          <a:srcRect/>
          <a:stretch>
            <a:fillRect/>
          </a:stretch>
        </p:blipFill>
        <p:spPr bwMode="auto">
          <a:xfrm>
            <a:off x="304800" y="3638550"/>
            <a:ext cx="1447800" cy="876137"/>
          </a:xfrm>
          <a:prstGeom prst="rect">
            <a:avLst/>
          </a:prstGeom>
          <a:noFill/>
          <a:ln w="9525">
            <a:noFill/>
            <a:miter lim="800000"/>
            <a:headEnd/>
            <a:tailEnd/>
          </a:ln>
        </p:spPr>
      </p:pic>
      <p:pic>
        <p:nvPicPr>
          <p:cNvPr id="5" name="Picture 4" descr="2003_greystone"/>
          <p:cNvPicPr>
            <a:picLocks noChangeAspect="1" noChangeArrowheads="1"/>
          </p:cNvPicPr>
          <p:nvPr/>
        </p:nvPicPr>
        <p:blipFill>
          <a:blip r:embed="rId4" cstate="print"/>
          <a:srcRect/>
          <a:stretch>
            <a:fillRect/>
          </a:stretch>
        </p:blipFill>
        <p:spPr bwMode="auto">
          <a:xfrm>
            <a:off x="7010401" y="514350"/>
            <a:ext cx="1800224" cy="1152143"/>
          </a:xfrm>
          <a:prstGeom prst="rect">
            <a:avLst/>
          </a:prstGeom>
          <a:noFill/>
          <a:ln w="9525">
            <a:noFill/>
            <a:miter lim="800000"/>
            <a:headEnd/>
            <a:tailEnd/>
          </a:ln>
        </p:spPr>
      </p:pic>
      <p:pic>
        <p:nvPicPr>
          <p:cNvPr id="6" name="Picture 6" descr="1198-1-361">
            <a:hlinkClick r:id="rId5"/>
          </p:cNvPr>
          <p:cNvPicPr>
            <a:picLocks noChangeAspect="1" noChangeArrowheads="1"/>
          </p:cNvPicPr>
          <p:nvPr/>
        </p:nvPicPr>
        <p:blipFill>
          <a:blip r:embed="rId6" cstate="print"/>
          <a:srcRect/>
          <a:stretch>
            <a:fillRect/>
          </a:stretch>
        </p:blipFill>
        <p:spPr bwMode="auto">
          <a:xfrm>
            <a:off x="7134225" y="3171825"/>
            <a:ext cx="1676399" cy="1157311"/>
          </a:xfrm>
          <a:prstGeom prst="rect">
            <a:avLst/>
          </a:prstGeom>
          <a:noFill/>
          <a:ln w="9525">
            <a:noFill/>
            <a:miter lim="800000"/>
            <a:headEnd/>
            <a:tailEnd/>
          </a:ln>
        </p:spPr>
      </p:pic>
    </p:spTree>
    <p:extLst>
      <p:ext uri="{BB962C8B-B14F-4D97-AF65-F5344CB8AC3E}">
        <p14:creationId xmlns:p14="http://schemas.microsoft.com/office/powerpoint/2010/main" val="8206457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200150"/>
            <a:ext cx="7010400" cy="3810000"/>
          </a:xfrm>
        </p:spPr>
        <p:txBody>
          <a:bodyPr/>
          <a:lstStyle/>
          <a:p>
            <a:pPr>
              <a:lnSpc>
                <a:spcPct val="90000"/>
              </a:lnSpc>
            </a:pPr>
            <a:r>
              <a:rPr lang="en-US" sz="2000" dirty="0" smtClean="0"/>
              <a:t>Staff </a:t>
            </a:r>
            <a:r>
              <a:rPr lang="en-US" sz="2000" dirty="0"/>
              <a:t>training to reduce the use of restraints resulted in:</a:t>
            </a:r>
          </a:p>
          <a:p>
            <a:pPr lvl="1">
              <a:lnSpc>
                <a:spcPct val="130000"/>
              </a:lnSpc>
            </a:pPr>
            <a:r>
              <a:rPr lang="en-US" sz="2000" dirty="0">
                <a:solidFill>
                  <a:srgbClr val="646569"/>
                </a:solidFill>
              </a:rPr>
              <a:t>13.8% reduction in annual restraint rates</a:t>
            </a:r>
          </a:p>
          <a:p>
            <a:pPr lvl="1">
              <a:lnSpc>
                <a:spcPct val="130000"/>
              </a:lnSpc>
            </a:pPr>
            <a:r>
              <a:rPr lang="en-US" sz="2000" dirty="0">
                <a:solidFill>
                  <a:srgbClr val="646569"/>
                </a:solidFill>
              </a:rPr>
              <a:t>54.6% decrease in average duration of restraint per admission</a:t>
            </a:r>
          </a:p>
          <a:p>
            <a:pPr lvl="1">
              <a:lnSpc>
                <a:spcPct val="130000"/>
              </a:lnSpc>
            </a:pPr>
            <a:r>
              <a:rPr lang="en-US" sz="2000" dirty="0">
                <a:solidFill>
                  <a:srgbClr val="646569"/>
                </a:solidFill>
              </a:rPr>
              <a:t>18.8% reduction in staff </a:t>
            </a:r>
            <a:r>
              <a:rPr lang="en-US" sz="2000" dirty="0" smtClean="0">
                <a:solidFill>
                  <a:srgbClr val="646569"/>
                </a:solidFill>
              </a:rPr>
              <a:t>injuries</a:t>
            </a:r>
          </a:p>
          <a:p>
            <a:pPr marL="0" lvl="1" indent="0">
              <a:lnSpc>
                <a:spcPct val="130000"/>
              </a:lnSpc>
              <a:buNone/>
            </a:pPr>
            <a:r>
              <a:rPr lang="en-US" sz="2000" dirty="0" smtClean="0">
                <a:solidFill>
                  <a:srgbClr val="646569"/>
                </a:solidFill>
              </a:rPr>
              <a:t>(Forster</a:t>
            </a:r>
            <a:r>
              <a:rPr lang="en-US" sz="2000" dirty="0">
                <a:solidFill>
                  <a:srgbClr val="646569"/>
                </a:solidFill>
              </a:rPr>
              <a:t>, </a:t>
            </a:r>
            <a:r>
              <a:rPr lang="en-US" sz="2000" dirty="0" err="1">
                <a:solidFill>
                  <a:srgbClr val="646569"/>
                </a:solidFill>
              </a:rPr>
              <a:t>Cavness</a:t>
            </a:r>
            <a:r>
              <a:rPr lang="en-US" sz="2000" dirty="0">
                <a:solidFill>
                  <a:srgbClr val="646569"/>
                </a:solidFill>
              </a:rPr>
              <a:t>, &amp; Phelps, 1999)</a:t>
            </a:r>
          </a:p>
          <a:p>
            <a:pPr marL="0" lvl="1" indent="0">
              <a:lnSpc>
                <a:spcPct val="130000"/>
              </a:lnSpc>
              <a:buNone/>
            </a:pPr>
            <a:endParaRPr lang="en-US" sz="800" dirty="0">
              <a:solidFill>
                <a:srgbClr val="646569"/>
              </a:solidFill>
            </a:endParaRPr>
          </a:p>
          <a:p>
            <a:r>
              <a:rPr lang="en-US" sz="2000" dirty="0"/>
              <a:t>Staff training to avoid </a:t>
            </a:r>
            <a:r>
              <a:rPr lang="en-US" sz="2000" dirty="0" smtClean="0"/>
              <a:t>restraint and seclusion does </a:t>
            </a:r>
            <a:r>
              <a:rPr lang="en-US" sz="2000" dirty="0"/>
              <a:t>have a positive impact</a:t>
            </a:r>
            <a:r>
              <a:rPr lang="en-US" sz="2000" dirty="0" smtClean="0"/>
              <a:t>.</a:t>
            </a:r>
            <a:r>
              <a:rPr lang="en-US" sz="2000" dirty="0"/>
              <a:t> I</a:t>
            </a:r>
            <a:r>
              <a:rPr lang="en-US" sz="2000" dirty="0" smtClean="0"/>
              <a:t>t is </a:t>
            </a:r>
            <a:r>
              <a:rPr lang="en-US" sz="2000" dirty="0"/>
              <a:t>important that the training not focus on </a:t>
            </a:r>
            <a:r>
              <a:rPr lang="en-US" sz="2000" dirty="0" smtClean="0"/>
              <a:t>physical intervention </a:t>
            </a:r>
            <a:r>
              <a:rPr lang="en-US" sz="2000" i="1" dirty="0" smtClean="0"/>
              <a:t>safety</a:t>
            </a:r>
            <a:r>
              <a:rPr lang="en-US" sz="2000" dirty="0" smtClean="0"/>
              <a:t> but on </a:t>
            </a:r>
            <a:r>
              <a:rPr lang="en-US" sz="2000" i="1" dirty="0"/>
              <a:t>avoiding its use</a:t>
            </a:r>
            <a:r>
              <a:rPr lang="en-US" sz="2000" dirty="0" smtClean="0"/>
              <a:t>.</a:t>
            </a:r>
            <a:endParaRPr lang="en-US" sz="2000" dirty="0"/>
          </a:p>
        </p:txBody>
      </p:sp>
      <p:sp>
        <p:nvSpPr>
          <p:cNvPr id="3" name="Text Placeholder 2"/>
          <p:cNvSpPr>
            <a:spLocks noGrp="1"/>
          </p:cNvSpPr>
          <p:nvPr>
            <p:ph type="body" sz="quarter" idx="12"/>
          </p:nvPr>
        </p:nvSpPr>
        <p:spPr/>
        <p:txBody>
          <a:bodyPr/>
          <a:lstStyle/>
          <a:p>
            <a:r>
              <a:rPr lang="en-US" dirty="0" smtClean="0"/>
              <a:t>Reality</a:t>
            </a:r>
            <a:endParaRPr lang="en-US" dirty="0"/>
          </a:p>
        </p:txBody>
      </p:sp>
    </p:spTree>
    <p:extLst>
      <p:ext uri="{BB962C8B-B14F-4D97-AF65-F5344CB8AC3E}">
        <p14:creationId xmlns:p14="http://schemas.microsoft.com/office/powerpoint/2010/main" val="10439878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200150"/>
            <a:ext cx="7467600" cy="3943350"/>
          </a:xfrm>
        </p:spPr>
        <p:txBody>
          <a:bodyPr/>
          <a:lstStyle/>
          <a:p>
            <a:r>
              <a:rPr lang="en-US" dirty="0" smtClean="0"/>
              <a:t>“Restraint </a:t>
            </a:r>
            <a:r>
              <a:rPr lang="en-US" dirty="0"/>
              <a:t>and Seclusion is only used when absolutely necessary and for safety reasons</a:t>
            </a:r>
            <a:r>
              <a:rPr lang="en-US" dirty="0" smtClean="0"/>
              <a:t>.”</a:t>
            </a:r>
            <a:endParaRPr lang="en-US" dirty="0"/>
          </a:p>
          <a:p>
            <a:endParaRPr lang="en-US" sz="800" dirty="0" smtClean="0"/>
          </a:p>
          <a:p>
            <a:r>
              <a:rPr lang="en-US" dirty="0" smtClean="0"/>
              <a:t>Practice </a:t>
            </a:r>
            <a:r>
              <a:rPr lang="en-US" dirty="0"/>
              <a:t>guidelines and state laws </a:t>
            </a:r>
            <a:r>
              <a:rPr lang="en-US" dirty="0" smtClean="0"/>
              <a:t>in place before the 2014 promulgation of 14 NYCRR Part 526 have </a:t>
            </a:r>
            <a:r>
              <a:rPr lang="en-US" dirty="0"/>
              <a:t>long suggested that </a:t>
            </a:r>
            <a:r>
              <a:rPr lang="en-US" dirty="0" smtClean="0"/>
              <a:t>people </a:t>
            </a:r>
            <a:r>
              <a:rPr lang="en-US" dirty="0"/>
              <a:t>be treated using the least restrictive methods available. </a:t>
            </a:r>
            <a:r>
              <a:rPr lang="en-US" dirty="0" smtClean="0"/>
              <a:t>Seclusion </a:t>
            </a:r>
            <a:r>
              <a:rPr lang="en-US" dirty="0"/>
              <a:t>and restraint are to be </a:t>
            </a:r>
            <a:r>
              <a:rPr lang="en-US" dirty="0" smtClean="0"/>
              <a:t>limited </a:t>
            </a:r>
            <a:r>
              <a:rPr lang="en-US" dirty="0"/>
              <a:t>to only when absolutely </a:t>
            </a:r>
            <a:r>
              <a:rPr lang="en-US" dirty="0" smtClean="0"/>
              <a:t>necessary to address immediate, serious safety concerns. </a:t>
            </a:r>
          </a:p>
          <a:p>
            <a:endParaRPr lang="en-US" sz="800" dirty="0" smtClean="0"/>
          </a:p>
          <a:p>
            <a:r>
              <a:rPr lang="en-US" dirty="0" smtClean="0"/>
              <a:t>But was </a:t>
            </a:r>
            <a:r>
              <a:rPr lang="en-US" dirty="0"/>
              <a:t>this being </a:t>
            </a:r>
            <a:r>
              <a:rPr lang="en-US" dirty="0" smtClean="0"/>
              <a:t>practiced? No.</a:t>
            </a:r>
            <a:endParaRPr lang="en-US" dirty="0"/>
          </a:p>
        </p:txBody>
      </p:sp>
      <p:sp>
        <p:nvSpPr>
          <p:cNvPr id="3" name="Text Placeholder 2"/>
          <p:cNvSpPr>
            <a:spLocks noGrp="1"/>
          </p:cNvSpPr>
          <p:nvPr>
            <p:ph type="body" sz="quarter" idx="12"/>
          </p:nvPr>
        </p:nvSpPr>
        <p:spPr/>
        <p:txBody>
          <a:bodyPr/>
          <a:lstStyle/>
          <a:p>
            <a:r>
              <a:rPr lang="en-US" dirty="0"/>
              <a:t>Myth or Fact?</a:t>
            </a:r>
          </a:p>
        </p:txBody>
      </p:sp>
    </p:spTree>
    <p:extLst>
      <p:ext uri="{BB962C8B-B14F-4D97-AF65-F5344CB8AC3E}">
        <p14:creationId xmlns:p14="http://schemas.microsoft.com/office/powerpoint/2010/main" val="4379490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09800" y="1098485"/>
            <a:ext cx="6934200" cy="3200400"/>
          </a:xfrm>
        </p:spPr>
        <p:txBody>
          <a:bodyPr/>
          <a:lstStyle/>
          <a:p>
            <a:pPr>
              <a:lnSpc>
                <a:spcPct val="90000"/>
              </a:lnSpc>
            </a:pPr>
            <a:r>
              <a:rPr lang="en-US" dirty="0"/>
              <a:t>Andrew </a:t>
            </a:r>
            <a:r>
              <a:rPr lang="en-US" dirty="0" smtClean="0"/>
              <a:t>was </a:t>
            </a:r>
            <a:r>
              <a:rPr lang="en-US" dirty="0"/>
              <a:t>11 years old and weighed 96 pounds when two aides at </a:t>
            </a:r>
            <a:r>
              <a:rPr lang="en-US" dirty="0" err="1"/>
              <a:t>Elmcrest</a:t>
            </a:r>
            <a:r>
              <a:rPr lang="en-US" dirty="0"/>
              <a:t> Psychiatric Hospital sat on his back and crushed him to death. </a:t>
            </a:r>
            <a:endParaRPr lang="en-US" dirty="0" smtClean="0"/>
          </a:p>
          <a:p>
            <a:pPr>
              <a:lnSpc>
                <a:spcPct val="90000"/>
              </a:lnSpc>
            </a:pPr>
            <a:endParaRPr lang="en-US" sz="800" dirty="0"/>
          </a:p>
          <a:p>
            <a:pPr>
              <a:lnSpc>
                <a:spcPct val="90000"/>
              </a:lnSpc>
            </a:pPr>
            <a:r>
              <a:rPr lang="en-US" dirty="0" smtClean="0"/>
              <a:t>His </a:t>
            </a:r>
            <a:r>
              <a:rPr lang="en-US" dirty="0"/>
              <a:t>offense? </a:t>
            </a:r>
            <a:endParaRPr lang="en-US" dirty="0" smtClean="0"/>
          </a:p>
          <a:p>
            <a:pPr>
              <a:lnSpc>
                <a:spcPct val="90000"/>
              </a:lnSpc>
            </a:pPr>
            <a:r>
              <a:rPr lang="en-US" b="1" dirty="0" smtClean="0"/>
              <a:t>Refusing </a:t>
            </a:r>
            <a:r>
              <a:rPr lang="en-US" b="1" dirty="0"/>
              <a:t>to move to another </a:t>
            </a:r>
            <a:r>
              <a:rPr lang="en-US" b="1" dirty="0" smtClean="0"/>
              <a:t>breakfast </a:t>
            </a:r>
            <a:r>
              <a:rPr lang="en-US" b="1" dirty="0"/>
              <a:t>table</a:t>
            </a:r>
            <a:r>
              <a:rPr lang="en-US" b="1" dirty="0" smtClean="0"/>
              <a:t>.</a:t>
            </a:r>
          </a:p>
          <a:p>
            <a:pPr>
              <a:lnSpc>
                <a:spcPct val="90000"/>
              </a:lnSpc>
            </a:pPr>
            <a:endParaRPr lang="en-US" sz="800" b="1" dirty="0" smtClean="0"/>
          </a:p>
          <a:p>
            <a:endParaRPr lang="en-US" dirty="0"/>
          </a:p>
        </p:txBody>
      </p:sp>
      <p:sp>
        <p:nvSpPr>
          <p:cNvPr id="3" name="Text Placeholder 2"/>
          <p:cNvSpPr>
            <a:spLocks noGrp="1"/>
          </p:cNvSpPr>
          <p:nvPr>
            <p:ph type="body" sz="quarter" idx="12"/>
          </p:nvPr>
        </p:nvSpPr>
        <p:spPr/>
        <p:txBody>
          <a:bodyPr/>
          <a:lstStyle/>
          <a:p>
            <a:r>
              <a:rPr lang="en-US" dirty="0" smtClean="0"/>
              <a:t>Andrew McClain</a:t>
            </a:r>
            <a:endParaRPr lang="en-US" dirty="0"/>
          </a:p>
        </p:txBody>
      </p:sp>
      <p:pic>
        <p:nvPicPr>
          <p:cNvPr id="4" name="Picture 5" descr="pix22"/>
          <p:cNvPicPr>
            <a:picLocks noChangeAspect="1" noChangeArrowheads="1"/>
          </p:cNvPicPr>
          <p:nvPr/>
        </p:nvPicPr>
        <p:blipFill>
          <a:blip r:embed="rId2" cstate="print"/>
          <a:srcRect/>
          <a:stretch>
            <a:fillRect/>
          </a:stretch>
        </p:blipFill>
        <p:spPr>
          <a:xfrm>
            <a:off x="304800" y="1111643"/>
            <a:ext cx="1905000" cy="2483304"/>
          </a:xfrm>
          <a:prstGeom prst="rect">
            <a:avLst/>
          </a:prstGeom>
        </p:spPr>
      </p:pic>
      <p:sp>
        <p:nvSpPr>
          <p:cNvPr id="5" name="Text Placeholder 1"/>
          <p:cNvSpPr txBox="1">
            <a:spLocks/>
          </p:cNvSpPr>
          <p:nvPr/>
        </p:nvSpPr>
        <p:spPr>
          <a:xfrm>
            <a:off x="609600" y="3426971"/>
            <a:ext cx="6019800" cy="144780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400" b="0" i="0" kern="1200" baseline="0">
                <a:solidFill>
                  <a:srgbClr val="646569"/>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endParaRPr lang="en-US" sz="800" b="1" dirty="0" smtClean="0"/>
          </a:p>
          <a:p>
            <a:pPr>
              <a:lnSpc>
                <a:spcPct val="90000"/>
              </a:lnSpc>
            </a:pPr>
            <a:r>
              <a:rPr lang="en-US" sz="2800" b="1" dirty="0" smtClean="0"/>
              <a:t>Andrew died because he refused an order from a man he had never met who had not read his record.</a:t>
            </a:r>
          </a:p>
          <a:p>
            <a:endParaRPr lang="en-US" dirty="0"/>
          </a:p>
        </p:txBody>
      </p:sp>
    </p:spTree>
    <p:extLst>
      <p:ext uri="{BB962C8B-B14F-4D97-AF65-F5344CB8AC3E}">
        <p14:creationId xmlns:p14="http://schemas.microsoft.com/office/powerpoint/2010/main" val="609681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553278"/>
                </a:solidFill>
                <a:latin typeface="Arial" panose="020B0604020202020204" pitchFamily="34" charset="0"/>
                <a:cs typeface="Arial" panose="020B0604020202020204" pitchFamily="34" charset="0"/>
              </a:rPr>
              <a:t>Training Overview</a:t>
            </a:r>
          </a:p>
        </p:txBody>
      </p:sp>
      <p:sp>
        <p:nvSpPr>
          <p:cNvPr id="12" name="TextBox 11"/>
          <p:cNvSpPr txBox="1"/>
          <p:nvPr/>
        </p:nvSpPr>
        <p:spPr>
          <a:xfrm>
            <a:off x="152400" y="1022925"/>
            <a:ext cx="8839200" cy="2723823"/>
          </a:xfrm>
          <a:prstGeom prst="rect">
            <a:avLst/>
          </a:prstGeom>
          <a:noFill/>
          <a:ln>
            <a:noFill/>
          </a:ln>
        </p:spPr>
        <p:txBody>
          <a:bodyPr wrap="square" rtlCol="0">
            <a:spAutoFit/>
          </a:bodyPr>
          <a:lstStyle/>
          <a:p>
            <a:pPr marL="519113" indent="-349250">
              <a:lnSpc>
                <a:spcPct val="90000"/>
              </a:lnSpc>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To recognize the role of </a:t>
            </a:r>
            <a:r>
              <a:rPr lang="en-US" sz="2400" dirty="0" smtClean="0">
                <a:solidFill>
                  <a:srgbClr val="646569"/>
                </a:solidFill>
                <a:latin typeface="Arial" panose="020B0604020202020204" pitchFamily="34" charset="0"/>
                <a:cs typeface="Arial" panose="020B0604020202020204" pitchFamily="34" charset="0"/>
              </a:rPr>
              <a:t>Leadership </a:t>
            </a:r>
            <a:r>
              <a:rPr lang="en-US" sz="2400" dirty="0">
                <a:solidFill>
                  <a:srgbClr val="646569"/>
                </a:solidFill>
                <a:latin typeface="Arial" panose="020B0604020202020204" pitchFamily="34" charset="0"/>
                <a:cs typeface="Arial" panose="020B0604020202020204" pitchFamily="34" charset="0"/>
              </a:rPr>
              <a:t>in change </a:t>
            </a:r>
          </a:p>
          <a:p>
            <a:pPr marL="519113" indent="-349250">
              <a:lnSpc>
                <a:spcPct val="90000"/>
              </a:lnSpc>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To learn how Workforce Development can influence reduction of </a:t>
            </a:r>
            <a:r>
              <a:rPr lang="en-US" sz="2400" dirty="0" smtClean="0">
                <a:solidFill>
                  <a:srgbClr val="646569"/>
                </a:solidFill>
                <a:latin typeface="Arial" panose="020B0604020202020204" pitchFamily="34" charset="0"/>
                <a:cs typeface="Arial" panose="020B0604020202020204" pitchFamily="34" charset="0"/>
              </a:rPr>
              <a:t>R/S</a:t>
            </a:r>
            <a:endParaRPr lang="en-US" sz="2400" dirty="0">
              <a:solidFill>
                <a:srgbClr val="646569"/>
              </a:solidFill>
              <a:latin typeface="Arial" panose="020B0604020202020204" pitchFamily="34" charset="0"/>
              <a:cs typeface="Arial" panose="020B0604020202020204" pitchFamily="34" charset="0"/>
            </a:endParaRPr>
          </a:p>
          <a:p>
            <a:pPr marL="519113" indent="-349250">
              <a:lnSpc>
                <a:spcPct val="90000"/>
              </a:lnSpc>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To incorporate meaningful peer and family roles </a:t>
            </a:r>
          </a:p>
          <a:p>
            <a:pPr marL="519113" indent="-349250">
              <a:lnSpc>
                <a:spcPct val="90000"/>
              </a:lnSpc>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To hear from hospitals </a:t>
            </a:r>
            <a:r>
              <a:rPr lang="en-US" sz="2400" dirty="0" smtClean="0">
                <a:solidFill>
                  <a:srgbClr val="646569"/>
                </a:solidFill>
                <a:latin typeface="Arial" panose="020B0604020202020204" pitchFamily="34" charset="0"/>
                <a:cs typeface="Arial" panose="020B0604020202020204" pitchFamily="34" charset="0"/>
              </a:rPr>
              <a:t>“What </a:t>
            </a:r>
            <a:r>
              <a:rPr lang="en-US" sz="2400" dirty="0">
                <a:solidFill>
                  <a:srgbClr val="646569"/>
                </a:solidFill>
                <a:latin typeface="Arial" panose="020B0604020202020204" pitchFamily="34" charset="0"/>
                <a:cs typeface="Arial" panose="020B0604020202020204" pitchFamily="34" charset="0"/>
              </a:rPr>
              <a:t>Worked”</a:t>
            </a:r>
          </a:p>
          <a:p>
            <a:pPr marL="519113" indent="-349250">
              <a:lnSpc>
                <a:spcPct val="90000"/>
              </a:lnSpc>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To utilize R/S Prevention Tools</a:t>
            </a:r>
          </a:p>
          <a:p>
            <a:pPr marL="519113" indent="-349250">
              <a:lnSpc>
                <a:spcPct val="90000"/>
              </a:lnSpc>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To develop better Debriefing opportunities</a:t>
            </a:r>
          </a:p>
          <a:p>
            <a:pPr>
              <a:lnSpc>
                <a:spcPct val="90000"/>
              </a:lnSpc>
              <a:buFontTx/>
              <a:buNone/>
            </a:pPr>
            <a:endParaRPr lang="en-US" sz="1100" dirty="0">
              <a:latin typeface="Arial Narrow" pitchFamily="34" charset="0"/>
            </a:endParaRPr>
          </a:p>
          <a:p>
            <a:pPr>
              <a:lnSpc>
                <a:spcPct val="90000"/>
              </a:lnSpc>
              <a:buFontTx/>
              <a:buChar char="-"/>
            </a:pPr>
            <a:endParaRPr lang="en-US" sz="1100" dirty="0">
              <a:latin typeface="Arial Narrow" pitchFamily="34" charset="0"/>
            </a:endParaRPr>
          </a:p>
        </p:txBody>
      </p:sp>
    </p:spTree>
    <p:extLst>
      <p:ext uri="{BB962C8B-B14F-4D97-AF65-F5344CB8AC3E}">
        <p14:creationId xmlns:p14="http://schemas.microsoft.com/office/powerpoint/2010/main" val="37774212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31742" y="1276350"/>
            <a:ext cx="5870542" cy="3733800"/>
          </a:xfrm>
        </p:spPr>
        <p:txBody>
          <a:bodyPr/>
          <a:lstStyle/>
          <a:p>
            <a:r>
              <a:rPr lang="en-US" dirty="0"/>
              <a:t>Edith Campos, 15, suffocated while </a:t>
            </a:r>
            <a:r>
              <a:rPr lang="en-US" dirty="0" smtClean="0"/>
              <a:t> being </a:t>
            </a:r>
            <a:r>
              <a:rPr lang="en-US" dirty="0"/>
              <a:t>held face-down after resisting </a:t>
            </a:r>
            <a:r>
              <a:rPr lang="en-US" dirty="0" smtClean="0"/>
              <a:t>      an </a:t>
            </a:r>
            <a:r>
              <a:rPr lang="en-US" dirty="0"/>
              <a:t>aide at the Desert Hills Center for Youth and Families.</a:t>
            </a:r>
          </a:p>
          <a:p>
            <a:endParaRPr lang="en-US" dirty="0"/>
          </a:p>
          <a:p>
            <a:r>
              <a:rPr lang="en-US" dirty="0" smtClean="0"/>
              <a:t>Her </a:t>
            </a:r>
            <a:r>
              <a:rPr lang="en-US" dirty="0"/>
              <a:t>offense?</a:t>
            </a:r>
          </a:p>
          <a:p>
            <a:r>
              <a:rPr lang="en-US" b="1" dirty="0" smtClean="0"/>
              <a:t>Refusing </a:t>
            </a:r>
            <a:r>
              <a:rPr lang="en-US" b="1" dirty="0"/>
              <a:t>to hand over </a:t>
            </a:r>
            <a:r>
              <a:rPr lang="en-US" b="1" dirty="0" smtClean="0"/>
              <a:t>an “unauthorized</a:t>
            </a:r>
            <a:r>
              <a:rPr lang="en-US" b="1" dirty="0"/>
              <a:t>” personal </a:t>
            </a:r>
            <a:r>
              <a:rPr lang="en-US" b="1" dirty="0" smtClean="0"/>
              <a:t>item.          The </a:t>
            </a:r>
            <a:r>
              <a:rPr lang="en-US" b="1" dirty="0"/>
              <a:t>item was a family </a:t>
            </a:r>
            <a:r>
              <a:rPr lang="en-US" b="1" dirty="0" smtClean="0"/>
              <a:t>photograph</a:t>
            </a:r>
            <a:r>
              <a:rPr lang="en-US" b="1" dirty="0"/>
              <a:t>.</a:t>
            </a:r>
          </a:p>
          <a:p>
            <a:endParaRPr lang="en-US" dirty="0"/>
          </a:p>
        </p:txBody>
      </p:sp>
      <p:sp>
        <p:nvSpPr>
          <p:cNvPr id="3" name="Text Placeholder 2"/>
          <p:cNvSpPr>
            <a:spLocks noGrp="1"/>
          </p:cNvSpPr>
          <p:nvPr>
            <p:ph type="body" sz="quarter" idx="12"/>
          </p:nvPr>
        </p:nvSpPr>
        <p:spPr/>
        <p:txBody>
          <a:bodyPr/>
          <a:lstStyle/>
          <a:p>
            <a:r>
              <a:rPr lang="en-US" dirty="0" smtClean="0"/>
              <a:t>Edith Campos</a:t>
            </a:r>
            <a:endParaRPr lang="en-US" dirty="0"/>
          </a:p>
        </p:txBody>
      </p:sp>
      <p:pic>
        <p:nvPicPr>
          <p:cNvPr id="4" name="Picture 4" descr="pix18"/>
          <p:cNvPicPr>
            <a:picLocks noChangeAspect="1" noChangeArrowheads="1"/>
          </p:cNvPicPr>
          <p:nvPr/>
        </p:nvPicPr>
        <p:blipFill>
          <a:blip r:embed="rId2" cstate="print"/>
          <a:srcRect/>
          <a:stretch>
            <a:fillRect/>
          </a:stretch>
        </p:blipFill>
        <p:spPr>
          <a:xfrm>
            <a:off x="6099142" y="666750"/>
            <a:ext cx="3044858" cy="3396188"/>
          </a:xfrm>
          <a:prstGeom prst="rect">
            <a:avLst/>
          </a:prstGeom>
        </p:spPr>
      </p:pic>
    </p:spTree>
    <p:extLst>
      <p:ext uri="{BB962C8B-B14F-4D97-AF65-F5344CB8AC3E}">
        <p14:creationId xmlns:p14="http://schemas.microsoft.com/office/powerpoint/2010/main" val="2068407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504950"/>
            <a:ext cx="7467600" cy="3276600"/>
          </a:xfrm>
        </p:spPr>
        <p:txBody>
          <a:bodyPr/>
          <a:lstStyle/>
          <a:p>
            <a:pPr>
              <a:lnSpc>
                <a:spcPct val="80000"/>
              </a:lnSpc>
            </a:pPr>
            <a:r>
              <a:rPr lang="en-US" sz="2200" dirty="0"/>
              <a:t>1,040 surveys were received from individuals following their hospitalization in an OMH </a:t>
            </a:r>
            <a:r>
              <a:rPr lang="en-US" sz="2200" dirty="0" smtClean="0"/>
              <a:t>facility.</a:t>
            </a:r>
          </a:p>
          <a:p>
            <a:pPr>
              <a:lnSpc>
                <a:spcPct val="80000"/>
              </a:lnSpc>
            </a:pPr>
            <a:endParaRPr lang="en-US" sz="1600" dirty="0"/>
          </a:p>
          <a:p>
            <a:pPr>
              <a:lnSpc>
                <a:spcPct val="80000"/>
              </a:lnSpc>
            </a:pPr>
            <a:r>
              <a:rPr lang="en-US" sz="2200" dirty="0" smtClean="0"/>
              <a:t>More than half had experienced physical restraint.</a:t>
            </a:r>
            <a:endParaRPr lang="en-US" sz="2200" dirty="0"/>
          </a:p>
          <a:p>
            <a:pPr>
              <a:lnSpc>
                <a:spcPct val="80000"/>
              </a:lnSpc>
            </a:pPr>
            <a:endParaRPr lang="en-US" sz="1600" dirty="0"/>
          </a:p>
          <a:p>
            <a:pPr>
              <a:lnSpc>
                <a:spcPct val="80000"/>
              </a:lnSpc>
            </a:pPr>
            <a:r>
              <a:rPr lang="en-US" sz="2200" dirty="0"/>
              <a:t>Of the 560 who had been restrained or secluded:</a:t>
            </a:r>
          </a:p>
          <a:p>
            <a:pPr lvl="1">
              <a:lnSpc>
                <a:spcPct val="80000"/>
              </a:lnSpc>
            </a:pPr>
            <a:r>
              <a:rPr lang="en-US" sz="2200" dirty="0">
                <a:solidFill>
                  <a:srgbClr val="646569"/>
                </a:solidFill>
              </a:rPr>
              <a:t>73% stated that at the time they were not dangerous to themselves or others</a:t>
            </a:r>
          </a:p>
          <a:p>
            <a:pPr lvl="1">
              <a:lnSpc>
                <a:spcPct val="80000"/>
              </a:lnSpc>
            </a:pPr>
            <a:r>
              <a:rPr lang="en-US" sz="2200" dirty="0" smtClean="0">
                <a:solidFill>
                  <a:srgbClr val="646569"/>
                </a:solidFill>
              </a:rPr>
              <a:t>75</a:t>
            </a:r>
            <a:r>
              <a:rPr lang="en-US" sz="2200" dirty="0">
                <a:solidFill>
                  <a:srgbClr val="646569"/>
                </a:solidFill>
              </a:rPr>
              <a:t>% of these individuals were told their behavior was </a:t>
            </a:r>
            <a:r>
              <a:rPr lang="en-US" sz="2200" dirty="0" smtClean="0">
                <a:solidFill>
                  <a:srgbClr val="646569"/>
                </a:solidFill>
              </a:rPr>
              <a:t>“inappropriate” </a:t>
            </a:r>
            <a:r>
              <a:rPr lang="en-US" sz="2200" dirty="0">
                <a:solidFill>
                  <a:srgbClr val="646569"/>
                </a:solidFill>
              </a:rPr>
              <a:t>(not </a:t>
            </a:r>
            <a:r>
              <a:rPr lang="en-US" sz="2200" dirty="0" smtClean="0">
                <a:solidFill>
                  <a:srgbClr val="646569"/>
                </a:solidFill>
              </a:rPr>
              <a:t>“dangerous”)</a:t>
            </a:r>
            <a:endParaRPr lang="en-US" sz="2200" dirty="0"/>
          </a:p>
        </p:txBody>
      </p:sp>
      <p:sp>
        <p:nvSpPr>
          <p:cNvPr id="3" name="Text Placeholder 2"/>
          <p:cNvSpPr>
            <a:spLocks noGrp="1"/>
          </p:cNvSpPr>
          <p:nvPr>
            <p:ph type="body" sz="quarter" idx="12"/>
          </p:nvPr>
        </p:nvSpPr>
        <p:spPr/>
        <p:txBody>
          <a:bodyPr/>
          <a:lstStyle/>
          <a:p>
            <a:r>
              <a:rPr lang="en-US" dirty="0" smtClean="0"/>
              <a:t>In New York State</a:t>
            </a:r>
            <a:endParaRPr lang="en-US" dirty="0"/>
          </a:p>
        </p:txBody>
      </p:sp>
    </p:spTree>
    <p:extLst>
      <p:ext uri="{BB962C8B-B14F-4D97-AF65-F5344CB8AC3E}">
        <p14:creationId xmlns:p14="http://schemas.microsoft.com/office/powerpoint/2010/main" val="3063633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123950"/>
            <a:ext cx="8839200" cy="3581400"/>
          </a:xfrm>
        </p:spPr>
        <p:txBody>
          <a:bodyPr/>
          <a:lstStyle/>
          <a:p>
            <a:r>
              <a:rPr lang="en-US" dirty="0" smtClean="0"/>
              <a:t>“Unit </a:t>
            </a:r>
            <a:r>
              <a:rPr lang="en-US" dirty="0"/>
              <a:t>staff know how to recognize a potentially violent situation</a:t>
            </a:r>
            <a:r>
              <a:rPr lang="en-US" dirty="0" smtClean="0"/>
              <a:t>.”</a:t>
            </a:r>
          </a:p>
          <a:p>
            <a:endParaRPr lang="en-US" sz="800" b="1" dirty="0" smtClean="0"/>
          </a:p>
          <a:p>
            <a:r>
              <a:rPr lang="en-US" b="1" dirty="0" smtClean="0"/>
              <a:t>This is a myth.</a:t>
            </a:r>
          </a:p>
          <a:p>
            <a:endParaRPr lang="en-US" sz="800" dirty="0"/>
          </a:p>
          <a:p>
            <a:r>
              <a:rPr lang="en-US" sz="2000" dirty="0" err="1"/>
              <a:t>Holzworth</a:t>
            </a:r>
            <a:r>
              <a:rPr lang="en-US" sz="2000" dirty="0"/>
              <a:t> &amp; Willis (1999) conducted research on nurses’ decisions </a:t>
            </a:r>
            <a:r>
              <a:rPr lang="en-US" sz="2000" dirty="0" smtClean="0"/>
              <a:t>      based </a:t>
            </a:r>
            <a:r>
              <a:rPr lang="en-US" sz="2000" dirty="0"/>
              <a:t>on clinical cues of patient agitation, self-harm, inclinations to </a:t>
            </a:r>
            <a:r>
              <a:rPr lang="en-US" sz="2000" dirty="0" smtClean="0"/>
              <a:t>    assault </a:t>
            </a:r>
            <a:r>
              <a:rPr lang="en-US" sz="2000" dirty="0"/>
              <a:t>others, and destruction of </a:t>
            </a:r>
            <a:r>
              <a:rPr lang="en-US" sz="2000" dirty="0" smtClean="0"/>
              <a:t>property.</a:t>
            </a:r>
            <a:endParaRPr lang="en-US" sz="2000" dirty="0"/>
          </a:p>
          <a:p>
            <a:endParaRPr lang="en-US" sz="800" dirty="0"/>
          </a:p>
          <a:p>
            <a:r>
              <a:rPr lang="en-US" sz="2000" dirty="0" smtClean="0"/>
              <a:t>Nurse responses matched only </a:t>
            </a:r>
            <a:r>
              <a:rPr lang="en-US" sz="2000" dirty="0"/>
              <a:t>22% of the </a:t>
            </a:r>
            <a:r>
              <a:rPr lang="en-US" sz="2000" dirty="0" smtClean="0"/>
              <a:t>time.</a:t>
            </a:r>
            <a:endParaRPr lang="en-US" sz="2000" dirty="0"/>
          </a:p>
          <a:p>
            <a:endParaRPr lang="en-US" sz="800" dirty="0"/>
          </a:p>
          <a:p>
            <a:r>
              <a:rPr lang="en-US" sz="2000" dirty="0"/>
              <a:t>Nurses with the least clinical experience (less than 3 years) </a:t>
            </a:r>
            <a:r>
              <a:rPr lang="en-US" sz="2000" dirty="0" smtClean="0"/>
              <a:t>                   made </a:t>
            </a:r>
            <a:r>
              <a:rPr lang="en-US" sz="2000" dirty="0"/>
              <a:t>the most restrictive </a:t>
            </a:r>
            <a:r>
              <a:rPr lang="en-US" sz="2000" dirty="0" smtClean="0"/>
              <a:t>recommendations.</a:t>
            </a:r>
            <a:endParaRPr lang="en-US" dirty="0"/>
          </a:p>
        </p:txBody>
      </p:sp>
      <p:sp>
        <p:nvSpPr>
          <p:cNvPr id="3" name="Text Placeholder 2"/>
          <p:cNvSpPr>
            <a:spLocks noGrp="1"/>
          </p:cNvSpPr>
          <p:nvPr>
            <p:ph type="body" sz="quarter" idx="12"/>
          </p:nvPr>
        </p:nvSpPr>
        <p:spPr/>
        <p:txBody>
          <a:bodyPr/>
          <a:lstStyle/>
          <a:p>
            <a:r>
              <a:rPr lang="en-US" dirty="0"/>
              <a:t>Myth or Fact?</a:t>
            </a:r>
          </a:p>
          <a:p>
            <a:endParaRPr lang="en-US" dirty="0"/>
          </a:p>
        </p:txBody>
      </p:sp>
    </p:spTree>
    <p:extLst>
      <p:ext uri="{BB962C8B-B14F-4D97-AF65-F5344CB8AC3E}">
        <p14:creationId xmlns:p14="http://schemas.microsoft.com/office/powerpoint/2010/main" val="332785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409700"/>
            <a:ext cx="8686800" cy="3733800"/>
          </a:xfrm>
        </p:spPr>
        <p:txBody>
          <a:bodyPr/>
          <a:lstStyle/>
          <a:p>
            <a:r>
              <a:rPr lang="en-US" dirty="0"/>
              <a:t>Research indicates that, at best, trained mental health professionals alone can predict the potential for violence somewhat better than chance (53</a:t>
            </a:r>
            <a:r>
              <a:rPr lang="en-US" dirty="0" smtClean="0"/>
              <a:t>%).</a:t>
            </a:r>
            <a:endParaRPr lang="en-US" dirty="0"/>
          </a:p>
          <a:p>
            <a:r>
              <a:rPr lang="en-US" dirty="0"/>
              <a:t>(Mossman, 1994; </a:t>
            </a:r>
            <a:r>
              <a:rPr lang="en-US" dirty="0" err="1"/>
              <a:t>Lidz</a:t>
            </a:r>
            <a:r>
              <a:rPr lang="en-US" dirty="0"/>
              <a:t>, </a:t>
            </a:r>
            <a:r>
              <a:rPr lang="en-US" dirty="0" err="1"/>
              <a:t>Mulvey</a:t>
            </a:r>
            <a:r>
              <a:rPr lang="en-US" dirty="0"/>
              <a:t> &amp; Gardner, 1993; </a:t>
            </a:r>
            <a:r>
              <a:rPr lang="en-US" dirty="0" smtClean="0"/>
              <a:t>         </a:t>
            </a:r>
            <a:r>
              <a:rPr lang="en-US" dirty="0" err="1" smtClean="0"/>
              <a:t>Janofsky</a:t>
            </a:r>
            <a:r>
              <a:rPr lang="en-US" dirty="0" smtClean="0"/>
              <a:t>, Spears, </a:t>
            </a:r>
            <a:r>
              <a:rPr lang="en-US" dirty="0" err="1" smtClean="0"/>
              <a:t>Neubauer</a:t>
            </a:r>
            <a:r>
              <a:rPr lang="en-US" dirty="0" smtClean="0"/>
              <a:t>, 1988) </a:t>
            </a:r>
          </a:p>
          <a:p>
            <a:endParaRPr lang="en-US" sz="800" dirty="0"/>
          </a:p>
          <a:p>
            <a:r>
              <a:rPr lang="en-US" dirty="0"/>
              <a:t>Since we cannot predict </a:t>
            </a:r>
            <a:r>
              <a:rPr lang="en-US" dirty="0" smtClean="0"/>
              <a:t>violence, </a:t>
            </a:r>
            <a:r>
              <a:rPr lang="en-US" dirty="0"/>
              <a:t>we are </a:t>
            </a:r>
            <a:r>
              <a:rPr lang="en-US" dirty="0" smtClean="0"/>
              <a:t>hard-pressed           to </a:t>
            </a:r>
            <a:r>
              <a:rPr lang="en-US" dirty="0"/>
              <a:t>make the argument that restraint is needed because someone </a:t>
            </a:r>
            <a:r>
              <a:rPr lang="en-US" b="1" dirty="0"/>
              <a:t>may </a:t>
            </a:r>
            <a:r>
              <a:rPr lang="en-US" b="1" dirty="0" smtClean="0"/>
              <a:t>become </a:t>
            </a:r>
            <a:r>
              <a:rPr lang="en-US" dirty="0"/>
              <a:t>violent.</a:t>
            </a:r>
          </a:p>
          <a:p>
            <a:endParaRPr lang="en-US" i="1" dirty="0">
              <a:solidFill>
                <a:schemeClr val="tx2"/>
              </a:solidFill>
              <a:latin typeface="Arial Black" pitchFamily="34" charset="0"/>
            </a:endParaRPr>
          </a:p>
        </p:txBody>
      </p:sp>
      <p:sp>
        <p:nvSpPr>
          <p:cNvPr id="3" name="Text Placeholder 2"/>
          <p:cNvSpPr>
            <a:spLocks noGrp="1"/>
          </p:cNvSpPr>
          <p:nvPr>
            <p:ph type="body" sz="quarter" idx="12"/>
          </p:nvPr>
        </p:nvSpPr>
        <p:spPr/>
        <p:txBody>
          <a:bodyPr/>
          <a:lstStyle/>
          <a:p>
            <a:r>
              <a:rPr lang="en-US" dirty="0" smtClean="0"/>
              <a:t>Reality</a:t>
            </a:r>
            <a:endParaRPr lang="en-US" dirty="0"/>
          </a:p>
        </p:txBody>
      </p:sp>
    </p:spTree>
    <p:extLst>
      <p:ext uri="{BB962C8B-B14F-4D97-AF65-F5344CB8AC3E}">
        <p14:creationId xmlns:p14="http://schemas.microsoft.com/office/powerpoint/2010/main" val="18138168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200150"/>
            <a:ext cx="8763000" cy="3657600"/>
          </a:xfrm>
        </p:spPr>
        <p:txBody>
          <a:bodyPr/>
          <a:lstStyle/>
          <a:p>
            <a:r>
              <a:rPr lang="en-US" dirty="0" smtClean="0"/>
              <a:t>“Staff </a:t>
            </a:r>
            <a:r>
              <a:rPr lang="en-US" dirty="0"/>
              <a:t>do not always know how to de-escalate potentially</a:t>
            </a:r>
          </a:p>
          <a:p>
            <a:r>
              <a:rPr lang="en-US" dirty="0"/>
              <a:t>violent situations</a:t>
            </a:r>
            <a:r>
              <a:rPr lang="en-US" dirty="0" smtClean="0"/>
              <a:t>.”</a:t>
            </a:r>
          </a:p>
          <a:p>
            <a:r>
              <a:rPr lang="en-US" b="1" dirty="0" smtClean="0"/>
              <a:t>This is a fact.</a:t>
            </a:r>
          </a:p>
          <a:p>
            <a:endParaRPr lang="en-US" sz="1000" dirty="0"/>
          </a:p>
          <a:p>
            <a:pPr defTabSz="924458">
              <a:defRPr/>
            </a:pPr>
            <a:r>
              <a:rPr lang="en-US" sz="2000" dirty="0" smtClean="0"/>
              <a:t>Do we have the experience? Are we </a:t>
            </a:r>
            <a:r>
              <a:rPr lang="en-US" sz="2000" dirty="0"/>
              <a:t>great at helping individuals calm? </a:t>
            </a:r>
            <a:r>
              <a:rPr lang="en-US" sz="2000" dirty="0" smtClean="0"/>
              <a:t>       If </a:t>
            </a:r>
            <a:r>
              <a:rPr lang="en-US" sz="2000" dirty="0"/>
              <a:t>the front desk </a:t>
            </a:r>
            <a:r>
              <a:rPr lang="en-US" sz="2000" dirty="0" smtClean="0"/>
              <a:t>comes </a:t>
            </a:r>
            <a:r>
              <a:rPr lang="en-US" sz="2000" dirty="0"/>
              <a:t>running in, saying </a:t>
            </a:r>
            <a:r>
              <a:rPr lang="en-US" sz="2000" dirty="0" smtClean="0"/>
              <a:t>there’s </a:t>
            </a:r>
            <a:r>
              <a:rPr lang="en-US" sz="2000" dirty="0"/>
              <a:t>an individual in the lobby wielding a </a:t>
            </a:r>
            <a:r>
              <a:rPr lang="en-US" sz="2000" dirty="0" smtClean="0"/>
              <a:t>knife shouting he’s Satan, how </a:t>
            </a:r>
            <a:r>
              <a:rPr lang="en-US" sz="2000" dirty="0"/>
              <a:t>many of us would jump up and say </a:t>
            </a:r>
            <a:r>
              <a:rPr lang="en-US" sz="2000" dirty="0" smtClean="0"/>
              <a:t>“I </a:t>
            </a:r>
            <a:r>
              <a:rPr lang="en-US" sz="2000" dirty="0"/>
              <a:t>got </a:t>
            </a:r>
            <a:r>
              <a:rPr lang="en-US" sz="2000" dirty="0" smtClean="0"/>
              <a:t>this!”?</a:t>
            </a:r>
          </a:p>
          <a:p>
            <a:pPr defTabSz="924458">
              <a:defRPr/>
            </a:pPr>
            <a:endParaRPr lang="en-US" sz="1000" dirty="0" smtClean="0"/>
          </a:p>
          <a:p>
            <a:pPr defTabSz="924458">
              <a:defRPr/>
            </a:pPr>
            <a:r>
              <a:rPr lang="en-US" sz="2000" dirty="0" smtClean="0"/>
              <a:t>We </a:t>
            </a:r>
            <a:r>
              <a:rPr lang="en-US" sz="2000" dirty="0"/>
              <a:t>don’t hire for these skills, teach to it, mentor it, </a:t>
            </a:r>
            <a:r>
              <a:rPr lang="en-US" sz="2000" dirty="0" smtClean="0"/>
              <a:t>                                       or </a:t>
            </a:r>
            <a:r>
              <a:rPr lang="en-US" sz="2000" dirty="0"/>
              <a:t>assess competency for it</a:t>
            </a:r>
            <a:r>
              <a:rPr lang="en-US" sz="2000" dirty="0" smtClean="0"/>
              <a:t>.</a:t>
            </a:r>
            <a:endParaRPr lang="en-US" dirty="0"/>
          </a:p>
        </p:txBody>
      </p:sp>
      <p:sp>
        <p:nvSpPr>
          <p:cNvPr id="3" name="Text Placeholder 2"/>
          <p:cNvSpPr>
            <a:spLocks noGrp="1"/>
          </p:cNvSpPr>
          <p:nvPr>
            <p:ph type="body" sz="quarter" idx="12"/>
          </p:nvPr>
        </p:nvSpPr>
        <p:spPr>
          <a:xfrm>
            <a:off x="228600" y="514350"/>
            <a:ext cx="6781800" cy="685800"/>
          </a:xfrm>
        </p:spPr>
        <p:txBody>
          <a:bodyPr/>
          <a:lstStyle/>
          <a:p>
            <a:r>
              <a:rPr lang="en-US" dirty="0"/>
              <a:t>Myth or Fact?</a:t>
            </a:r>
          </a:p>
        </p:txBody>
      </p:sp>
    </p:spTree>
    <p:extLst>
      <p:ext uri="{BB962C8B-B14F-4D97-AF65-F5344CB8AC3E}">
        <p14:creationId xmlns:p14="http://schemas.microsoft.com/office/powerpoint/2010/main" val="42297913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352550"/>
            <a:ext cx="8534400" cy="3657600"/>
          </a:xfrm>
        </p:spPr>
        <p:txBody>
          <a:bodyPr/>
          <a:lstStyle/>
          <a:p>
            <a:r>
              <a:rPr lang="en-US" dirty="0" smtClean="0"/>
              <a:t>In 2001, Petti et al analyzed </a:t>
            </a:r>
            <a:r>
              <a:rPr lang="en-US" dirty="0"/>
              <a:t>content from 81 debriefings following the use of seclusion or </a:t>
            </a:r>
            <a:r>
              <a:rPr lang="en-US" dirty="0" smtClean="0"/>
              <a:t>restraint.</a:t>
            </a:r>
            <a:endParaRPr lang="en-US" dirty="0"/>
          </a:p>
          <a:p>
            <a:pPr marL="457200" lvl="1" indent="0">
              <a:buNone/>
            </a:pPr>
            <a:r>
              <a:rPr lang="en-US" sz="2400" b="1" dirty="0" smtClean="0">
                <a:solidFill>
                  <a:srgbClr val="646569"/>
                </a:solidFill>
              </a:rPr>
              <a:t>…36</a:t>
            </a:r>
            <a:r>
              <a:rPr lang="en-US" sz="2400" b="1" dirty="0">
                <a:solidFill>
                  <a:srgbClr val="646569"/>
                </a:solidFill>
              </a:rPr>
              <a:t>% blamed the </a:t>
            </a:r>
            <a:r>
              <a:rPr lang="en-US" sz="2400" b="1" dirty="0" smtClean="0">
                <a:solidFill>
                  <a:srgbClr val="646569"/>
                </a:solidFill>
              </a:rPr>
              <a:t>individual</a:t>
            </a:r>
            <a:endParaRPr lang="en-US" sz="2400" b="1" dirty="0">
              <a:solidFill>
                <a:srgbClr val="646569"/>
              </a:solidFill>
            </a:endParaRPr>
          </a:p>
          <a:p>
            <a:pPr lvl="2"/>
            <a:r>
              <a:rPr lang="en-US" sz="2000" dirty="0">
                <a:solidFill>
                  <a:srgbClr val="646569"/>
                </a:solidFill>
              </a:rPr>
              <a:t>Example: </a:t>
            </a:r>
            <a:r>
              <a:rPr lang="en-US" sz="2000" dirty="0" smtClean="0">
                <a:solidFill>
                  <a:srgbClr val="646569"/>
                </a:solidFill>
              </a:rPr>
              <a:t>“</a:t>
            </a:r>
            <a:r>
              <a:rPr lang="en-US" sz="2000" dirty="0">
                <a:solidFill>
                  <a:srgbClr val="646569"/>
                </a:solidFill>
              </a:rPr>
              <a:t>He could have listened and followed instructions”</a:t>
            </a:r>
          </a:p>
          <a:p>
            <a:pPr marL="457200" lvl="1" indent="0">
              <a:buNone/>
            </a:pPr>
            <a:r>
              <a:rPr lang="en-US" sz="2400" b="1" dirty="0" smtClean="0">
                <a:solidFill>
                  <a:srgbClr val="646569"/>
                </a:solidFill>
              </a:rPr>
              <a:t>…15</a:t>
            </a:r>
            <a:r>
              <a:rPr lang="en-US" sz="2400" b="1" dirty="0">
                <a:solidFill>
                  <a:srgbClr val="646569"/>
                </a:solidFill>
              </a:rPr>
              <a:t>% took responsibility</a:t>
            </a:r>
          </a:p>
          <a:p>
            <a:pPr lvl="2"/>
            <a:r>
              <a:rPr lang="en-US" sz="2000" dirty="0">
                <a:solidFill>
                  <a:srgbClr val="646569"/>
                </a:solidFill>
              </a:rPr>
              <a:t>Example</a:t>
            </a:r>
            <a:r>
              <a:rPr lang="en-US" sz="2000" dirty="0" smtClean="0">
                <a:solidFill>
                  <a:srgbClr val="646569"/>
                </a:solidFill>
              </a:rPr>
              <a:t>: “</a:t>
            </a:r>
            <a:r>
              <a:rPr lang="en-US" sz="2000" dirty="0">
                <a:solidFill>
                  <a:srgbClr val="646569"/>
                </a:solidFill>
              </a:rPr>
              <a:t>I wish I could have identified his early escalation”</a:t>
            </a:r>
          </a:p>
          <a:p>
            <a:endParaRPr lang="en-US" sz="1000" dirty="0" smtClean="0"/>
          </a:p>
          <a:p>
            <a:r>
              <a:rPr lang="en-US" dirty="0" smtClean="0"/>
              <a:t>Another </a:t>
            </a:r>
            <a:r>
              <a:rPr lang="en-US" dirty="0"/>
              <a:t>15% provided no </a:t>
            </a:r>
            <a:r>
              <a:rPr lang="en-US" dirty="0" smtClean="0"/>
              <a:t>response, </a:t>
            </a:r>
            <a:r>
              <a:rPr lang="en-US" dirty="0"/>
              <a:t>and 12% were at a </a:t>
            </a:r>
            <a:r>
              <a:rPr lang="en-US" dirty="0" smtClean="0"/>
              <a:t>loss!</a:t>
            </a:r>
          </a:p>
          <a:p>
            <a:r>
              <a:rPr lang="en-US" sz="2000" i="1" dirty="0">
                <a:cs typeface="Times New Roman" pitchFamily="18" charset="0"/>
              </a:rPr>
              <a:t>“I don’t see anything else…all alternatives used.”</a:t>
            </a:r>
          </a:p>
          <a:p>
            <a:endParaRPr lang="en-US" dirty="0"/>
          </a:p>
        </p:txBody>
      </p:sp>
      <p:sp>
        <p:nvSpPr>
          <p:cNvPr id="3" name="Text Placeholder 2"/>
          <p:cNvSpPr>
            <a:spLocks noGrp="1"/>
          </p:cNvSpPr>
          <p:nvPr>
            <p:ph type="body" sz="quarter" idx="12"/>
          </p:nvPr>
        </p:nvSpPr>
        <p:spPr/>
        <p:txBody>
          <a:bodyPr/>
          <a:lstStyle/>
          <a:p>
            <a:r>
              <a:rPr lang="en-US" dirty="0" smtClean="0"/>
              <a:t>Facts</a:t>
            </a:r>
            <a:endParaRPr lang="en-US" dirty="0"/>
          </a:p>
        </p:txBody>
      </p:sp>
    </p:spTree>
    <p:extLst>
      <p:ext uri="{BB962C8B-B14F-4D97-AF65-F5344CB8AC3E}">
        <p14:creationId xmlns:p14="http://schemas.microsoft.com/office/powerpoint/2010/main" val="40771353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123950"/>
            <a:ext cx="8839200" cy="3581400"/>
          </a:xfrm>
        </p:spPr>
        <p:txBody>
          <a:bodyPr/>
          <a:lstStyle/>
          <a:p>
            <a:r>
              <a:rPr lang="en-US" dirty="0"/>
              <a:t>A behavioral analysis in a </a:t>
            </a:r>
            <a:r>
              <a:rPr lang="en-US" dirty="0" smtClean="0"/>
              <a:t>child and adolescent </a:t>
            </a:r>
            <a:r>
              <a:rPr lang="en-US" dirty="0"/>
              <a:t>inpatient setting was conducted to explore variables related to mechanical </a:t>
            </a:r>
            <a:r>
              <a:rPr lang="en-US" dirty="0" smtClean="0"/>
              <a:t>restraints.</a:t>
            </a:r>
          </a:p>
          <a:p>
            <a:endParaRPr lang="en-US" sz="1200" dirty="0">
              <a:solidFill>
                <a:srgbClr val="646569"/>
              </a:solidFill>
            </a:endParaRPr>
          </a:p>
          <a:p>
            <a:r>
              <a:rPr lang="en-US" dirty="0"/>
              <a:t>The most frequent antecedent </a:t>
            </a:r>
            <a:r>
              <a:rPr lang="en-US" dirty="0" smtClean="0"/>
              <a:t>was </a:t>
            </a:r>
            <a:r>
              <a:rPr lang="en-US" dirty="0"/>
              <a:t>a </a:t>
            </a:r>
            <a:r>
              <a:rPr lang="en-US" b="1" i="1" dirty="0"/>
              <a:t>staff-initiated </a:t>
            </a:r>
            <a:r>
              <a:rPr lang="en-US" b="1" i="1" dirty="0" smtClean="0"/>
              <a:t>encounter</a:t>
            </a:r>
            <a:r>
              <a:rPr lang="en-US" dirty="0" smtClean="0"/>
              <a:t>.</a:t>
            </a:r>
            <a:endParaRPr lang="en-US" dirty="0"/>
          </a:p>
          <a:p>
            <a:r>
              <a:rPr lang="en-US" dirty="0" smtClean="0"/>
              <a:t>(</a:t>
            </a:r>
            <a:r>
              <a:rPr lang="en-US" dirty="0" err="1"/>
              <a:t>Luiselli</a:t>
            </a:r>
            <a:r>
              <a:rPr lang="en-US" dirty="0"/>
              <a:t>, </a:t>
            </a:r>
            <a:r>
              <a:rPr lang="en-US" dirty="0" err="1"/>
              <a:t>Bastien</a:t>
            </a:r>
            <a:r>
              <a:rPr lang="en-US" dirty="0"/>
              <a:t>, and </a:t>
            </a:r>
            <a:r>
              <a:rPr lang="en-US" dirty="0" smtClean="0"/>
              <a:t>Putnam,1998</a:t>
            </a:r>
            <a:r>
              <a:rPr lang="en-US" dirty="0"/>
              <a:t>) </a:t>
            </a:r>
            <a:endParaRPr lang="en-US" dirty="0" smtClean="0"/>
          </a:p>
          <a:p>
            <a:endParaRPr lang="en-US" sz="1200" dirty="0" smtClean="0"/>
          </a:p>
          <a:p>
            <a:r>
              <a:rPr lang="en-US" dirty="0" smtClean="0"/>
              <a:t>…Maybe due to the kid not following a rule?</a:t>
            </a:r>
            <a:endParaRPr lang="en-US" dirty="0"/>
          </a:p>
          <a:p>
            <a:endParaRPr lang="en-US" dirty="0"/>
          </a:p>
          <a:p>
            <a:endParaRPr lang="en-US" dirty="0"/>
          </a:p>
        </p:txBody>
      </p:sp>
      <p:sp>
        <p:nvSpPr>
          <p:cNvPr id="3" name="Text Placeholder 2"/>
          <p:cNvSpPr>
            <a:spLocks noGrp="1"/>
          </p:cNvSpPr>
          <p:nvPr>
            <p:ph type="body" sz="quarter" idx="12"/>
          </p:nvPr>
        </p:nvSpPr>
        <p:spPr/>
        <p:txBody>
          <a:bodyPr/>
          <a:lstStyle/>
          <a:p>
            <a:r>
              <a:rPr lang="en-US" dirty="0" smtClean="0"/>
              <a:t>Reality</a:t>
            </a:r>
            <a:endParaRPr lang="en-US" dirty="0"/>
          </a:p>
        </p:txBody>
      </p:sp>
    </p:spTree>
    <p:extLst>
      <p:ext uri="{BB962C8B-B14F-4D97-AF65-F5344CB8AC3E}">
        <p14:creationId xmlns:p14="http://schemas.microsoft.com/office/powerpoint/2010/main" val="8149029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123950"/>
            <a:ext cx="8382000" cy="3733800"/>
          </a:xfrm>
        </p:spPr>
        <p:txBody>
          <a:bodyPr/>
          <a:lstStyle/>
          <a:p>
            <a:pPr>
              <a:lnSpc>
                <a:spcPct val="80000"/>
              </a:lnSpc>
              <a:spcAft>
                <a:spcPct val="30000"/>
              </a:spcAft>
            </a:pPr>
            <a:r>
              <a:rPr lang="en-US" sz="2000" dirty="0"/>
              <a:t>An analysis of 221 reported incidents of aggression and violence over </a:t>
            </a:r>
            <a:r>
              <a:rPr lang="en-US" sz="2000" dirty="0" smtClean="0"/>
              <a:t>six months </a:t>
            </a:r>
            <a:r>
              <a:rPr lang="en-US" sz="2000" dirty="0"/>
              <a:t>in </a:t>
            </a:r>
            <a:r>
              <a:rPr lang="en-US" sz="2000" dirty="0" smtClean="0"/>
              <a:t>three </a:t>
            </a:r>
            <a:r>
              <a:rPr lang="en-US" sz="2000" dirty="0"/>
              <a:t>acute psychiatric units found that de-escalation was used as an intervention less than 25% of the </a:t>
            </a:r>
            <a:r>
              <a:rPr lang="en-US" sz="2000" dirty="0" smtClean="0"/>
              <a:t>time. </a:t>
            </a:r>
            <a:r>
              <a:rPr lang="en-US" sz="2000" dirty="0"/>
              <a:t>(Duxbury 2002</a:t>
            </a:r>
            <a:r>
              <a:rPr lang="en-US" sz="2000" dirty="0" smtClean="0"/>
              <a:t>)</a:t>
            </a:r>
          </a:p>
          <a:p>
            <a:pPr>
              <a:lnSpc>
                <a:spcPct val="80000"/>
              </a:lnSpc>
              <a:spcAft>
                <a:spcPct val="30000"/>
              </a:spcAft>
            </a:pPr>
            <a:endParaRPr lang="en-US" sz="1400" dirty="0"/>
          </a:p>
          <a:p>
            <a:pPr>
              <a:lnSpc>
                <a:spcPct val="80000"/>
              </a:lnSpc>
              <a:spcAft>
                <a:spcPct val="30000"/>
              </a:spcAft>
            </a:pPr>
            <a:r>
              <a:rPr lang="en-US" sz="2000" dirty="0"/>
              <a:t>NYS NIMRS data </a:t>
            </a:r>
            <a:r>
              <a:rPr lang="en-US" sz="2000" dirty="0" smtClean="0"/>
              <a:t>from 2007 revealed </a:t>
            </a:r>
            <a:r>
              <a:rPr lang="en-US" sz="2000" dirty="0"/>
              <a:t>that </a:t>
            </a:r>
            <a:r>
              <a:rPr lang="en-US" sz="2000" dirty="0" smtClean="0"/>
              <a:t>limit-setting was </a:t>
            </a:r>
            <a:r>
              <a:rPr lang="en-US" sz="2000" dirty="0"/>
              <a:t>the most frequently employed </a:t>
            </a:r>
            <a:r>
              <a:rPr lang="en-US" sz="2000" dirty="0" smtClean="0"/>
              <a:t>“least </a:t>
            </a:r>
            <a:r>
              <a:rPr lang="en-US" sz="2000" dirty="0"/>
              <a:t>restrictive </a:t>
            </a:r>
            <a:r>
              <a:rPr lang="en-US" sz="2000" dirty="0" smtClean="0"/>
              <a:t>intervention”.</a:t>
            </a:r>
          </a:p>
          <a:p>
            <a:pPr>
              <a:lnSpc>
                <a:spcPct val="80000"/>
              </a:lnSpc>
              <a:spcAft>
                <a:spcPct val="30000"/>
              </a:spcAft>
            </a:pPr>
            <a:endParaRPr lang="en-US" sz="1400" dirty="0"/>
          </a:p>
          <a:p>
            <a:pPr>
              <a:lnSpc>
                <a:spcPct val="80000"/>
              </a:lnSpc>
              <a:spcAft>
                <a:spcPct val="30000"/>
              </a:spcAft>
            </a:pPr>
            <a:r>
              <a:rPr lang="en-US" sz="2000" dirty="0" smtClean="0"/>
              <a:t>Does limit-setting </a:t>
            </a:r>
            <a:r>
              <a:rPr lang="en-US" sz="2000" dirty="0"/>
              <a:t>help you calm down? </a:t>
            </a:r>
            <a:r>
              <a:rPr lang="en-US" sz="2000" dirty="0" smtClean="0"/>
              <a:t>It </a:t>
            </a:r>
            <a:r>
              <a:rPr lang="en-US" sz="2000" dirty="0"/>
              <a:t>sure as heck wouldn’t help me.</a:t>
            </a:r>
          </a:p>
          <a:p>
            <a:endParaRPr lang="en-US" sz="1400" dirty="0"/>
          </a:p>
          <a:p>
            <a:r>
              <a:rPr lang="en-US" sz="2000" dirty="0"/>
              <a:t>And talking a walk, quiet time, environmental change, </a:t>
            </a:r>
            <a:r>
              <a:rPr lang="en-US" sz="2000" dirty="0" smtClean="0"/>
              <a:t>and sensory </a:t>
            </a:r>
            <a:r>
              <a:rPr lang="en-US" sz="2000" dirty="0"/>
              <a:t>modulation are infrequently used</a:t>
            </a:r>
            <a:r>
              <a:rPr lang="en-US" sz="2000" dirty="0" smtClean="0"/>
              <a:t>.</a:t>
            </a:r>
            <a:endParaRPr lang="en-US" dirty="0"/>
          </a:p>
        </p:txBody>
      </p:sp>
      <p:sp>
        <p:nvSpPr>
          <p:cNvPr id="3" name="Text Placeholder 2"/>
          <p:cNvSpPr>
            <a:spLocks noGrp="1"/>
          </p:cNvSpPr>
          <p:nvPr>
            <p:ph type="body" sz="quarter" idx="12"/>
          </p:nvPr>
        </p:nvSpPr>
        <p:spPr/>
        <p:txBody>
          <a:bodyPr/>
          <a:lstStyle/>
          <a:p>
            <a:r>
              <a:rPr lang="en-US" dirty="0" smtClean="0"/>
              <a:t>Reality</a:t>
            </a:r>
            <a:endParaRPr lang="en-US" dirty="0"/>
          </a:p>
        </p:txBody>
      </p:sp>
    </p:spTree>
    <p:extLst>
      <p:ext uri="{BB962C8B-B14F-4D97-AF65-F5344CB8AC3E}">
        <p14:creationId xmlns:p14="http://schemas.microsoft.com/office/powerpoint/2010/main" val="7577382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715000" y="1504950"/>
            <a:ext cx="3429000" cy="2819400"/>
          </a:xfrm>
        </p:spPr>
        <p:txBody>
          <a:bodyPr/>
          <a:lstStyle/>
          <a:p>
            <a:pPr>
              <a:defRPr/>
            </a:pPr>
            <a:r>
              <a:rPr lang="en-US" sz="1600" dirty="0" smtClean="0"/>
              <a:t>The trend </a:t>
            </a:r>
            <a:r>
              <a:rPr lang="en-US" sz="1600" dirty="0"/>
              <a:t>of restraint deaths </a:t>
            </a:r>
            <a:r>
              <a:rPr lang="en-US" sz="1600" dirty="0" smtClean="0"/>
              <a:t>was not </a:t>
            </a:r>
            <a:r>
              <a:rPr lang="en-US" sz="1600" dirty="0"/>
              <a:t>decreasing. </a:t>
            </a:r>
            <a:r>
              <a:rPr lang="en-US" sz="1600" dirty="0" smtClean="0"/>
              <a:t>The data was based on voluntary reporting, </a:t>
            </a:r>
            <a:r>
              <a:rPr lang="en-US" sz="1600" dirty="0"/>
              <a:t>so </a:t>
            </a:r>
            <a:r>
              <a:rPr lang="en-US" sz="1600" dirty="0" smtClean="0"/>
              <a:t>it’s a safe assumption there was undercounting.</a:t>
            </a:r>
            <a:endParaRPr lang="en-US" sz="1600" dirty="0"/>
          </a:p>
          <a:p>
            <a:pPr>
              <a:defRPr/>
            </a:pPr>
            <a:endParaRPr lang="en-US" sz="800" dirty="0"/>
          </a:p>
          <a:p>
            <a:pPr>
              <a:defRPr/>
            </a:pPr>
            <a:r>
              <a:rPr lang="en-US" sz="1600" dirty="0"/>
              <a:t>TJC found </a:t>
            </a:r>
            <a:r>
              <a:rPr lang="en-US" sz="1600" dirty="0" smtClean="0"/>
              <a:t>that the </a:t>
            </a:r>
            <a:r>
              <a:rPr lang="en-US" sz="1600" dirty="0"/>
              <a:t>most frequent contributing factor to restraint deaths was a lack of </a:t>
            </a:r>
            <a:r>
              <a:rPr lang="en-US" sz="1600" b="1" dirty="0"/>
              <a:t>basic staff orientation </a:t>
            </a:r>
            <a:r>
              <a:rPr lang="en-US" sz="1600" b="1" dirty="0" smtClean="0"/>
              <a:t>and </a:t>
            </a:r>
            <a:r>
              <a:rPr lang="en-US" sz="1600" b="1" dirty="0"/>
              <a:t>training</a:t>
            </a:r>
            <a:r>
              <a:rPr lang="en-US" sz="1600" dirty="0"/>
              <a:t> in managing behavioral crises</a:t>
            </a:r>
            <a:r>
              <a:rPr lang="en-US" sz="1600" dirty="0" smtClean="0"/>
              <a:t>.</a:t>
            </a:r>
            <a:endParaRPr lang="en-US" sz="1400" dirty="0"/>
          </a:p>
        </p:txBody>
      </p:sp>
      <p:sp>
        <p:nvSpPr>
          <p:cNvPr id="3" name="Text Placeholder 2"/>
          <p:cNvSpPr>
            <a:spLocks noGrp="1"/>
          </p:cNvSpPr>
          <p:nvPr>
            <p:ph type="body" sz="quarter" idx="12"/>
          </p:nvPr>
        </p:nvSpPr>
        <p:spPr>
          <a:xfrm>
            <a:off x="228600" y="514350"/>
            <a:ext cx="6248400" cy="990600"/>
          </a:xfrm>
        </p:spPr>
        <p:txBody>
          <a:bodyPr/>
          <a:lstStyle/>
          <a:p>
            <a:r>
              <a:rPr lang="en-US" dirty="0">
                <a:effectLst>
                  <a:outerShdw blurRad="38100" dist="38100" dir="2700000" algn="tl">
                    <a:srgbClr val="C0C0C0"/>
                  </a:outerShdw>
                </a:effectLst>
              </a:rPr>
              <a:t>TJC Sentinel Event Database </a:t>
            </a:r>
            <a:br>
              <a:rPr lang="en-US" dirty="0">
                <a:effectLst>
                  <a:outerShdw blurRad="38100" dist="38100" dir="2700000" algn="tl">
                    <a:srgbClr val="C0C0C0"/>
                  </a:outerShdw>
                </a:effectLst>
              </a:rPr>
            </a:br>
            <a:r>
              <a:rPr lang="en-US" dirty="0">
                <a:effectLst>
                  <a:outerShdw blurRad="38100" dist="38100" dir="2700000" algn="tl">
                    <a:srgbClr val="C0C0C0"/>
                  </a:outerShdw>
                </a:effectLst>
              </a:rPr>
              <a:t>of Restraint Deaths</a:t>
            </a:r>
            <a:endParaRPr lang="en-US" dirty="0"/>
          </a:p>
        </p:txBody>
      </p:sp>
      <p:graphicFrame>
        <p:nvGraphicFramePr>
          <p:cNvPr id="4" name="Object 9"/>
          <p:cNvGraphicFramePr>
            <a:graphicFrameLocks noGrp="1" noChangeAspect="1"/>
          </p:cNvGraphicFramePr>
          <p:nvPr>
            <p:ph idx="1"/>
            <p:extLst>
              <p:ext uri="{D42A27DB-BD31-4B8C-83A1-F6EECF244321}">
                <p14:modId xmlns:p14="http://schemas.microsoft.com/office/powerpoint/2010/main" val="639022554"/>
              </p:ext>
            </p:extLst>
          </p:nvPr>
        </p:nvGraphicFramePr>
        <p:xfrm>
          <a:off x="228600" y="1504950"/>
          <a:ext cx="5486400" cy="3506771"/>
        </p:xfrm>
        <a:graphic>
          <a:graphicData uri="http://schemas.openxmlformats.org/presentationml/2006/ole">
            <mc:AlternateContent xmlns:mc="http://schemas.openxmlformats.org/markup-compatibility/2006">
              <mc:Choice xmlns:v="urn:schemas-microsoft-com:vml" Requires="v">
                <p:oleObj spid="_x0000_s3169" name="Acrobat Document" r:id="rId3" imgW="8910000" imgH="6885000" progId="AcroExch.Document.11">
                  <p:embed/>
                </p:oleObj>
              </mc:Choice>
              <mc:Fallback>
                <p:oleObj name="Acrobat Document" r:id="rId3" imgW="8910000" imgH="6885000" progId="AcroExch.Document.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04950"/>
                        <a:ext cx="5486400" cy="3506771"/>
                      </a:xfrm>
                      <a:prstGeom prst="rect">
                        <a:avLst/>
                      </a:prstGeom>
                      <a:noFill/>
                      <a:extLst/>
                    </p:spPr>
                  </p:pic>
                </p:oleObj>
              </mc:Fallback>
            </mc:AlternateContent>
          </a:graphicData>
        </a:graphic>
      </p:graphicFrame>
    </p:spTree>
    <p:extLst>
      <p:ext uri="{BB962C8B-B14F-4D97-AF65-F5344CB8AC3E}">
        <p14:creationId xmlns:p14="http://schemas.microsoft.com/office/powerpoint/2010/main" val="34525398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291865"/>
            <a:ext cx="8305800" cy="3200400"/>
          </a:xfrm>
        </p:spPr>
        <p:txBody>
          <a:bodyPr/>
          <a:lstStyle/>
          <a:p>
            <a:r>
              <a:rPr lang="en-US" dirty="0" smtClean="0"/>
              <a:t>Although </a:t>
            </a:r>
            <a:r>
              <a:rPr lang="en-US" dirty="0"/>
              <a:t>OMH requires a comprehensive initial two-day training program with an annual review component </a:t>
            </a:r>
            <a:r>
              <a:rPr lang="en-US" dirty="0" smtClean="0"/>
              <a:t>on preventing </a:t>
            </a:r>
            <a:r>
              <a:rPr lang="en-US" dirty="0"/>
              <a:t>and managing </a:t>
            </a:r>
            <a:r>
              <a:rPr lang="en-US" dirty="0" smtClean="0"/>
              <a:t>crises</a:t>
            </a:r>
            <a:r>
              <a:rPr lang="en-US" dirty="0"/>
              <a:t>, an audit by the State </a:t>
            </a:r>
            <a:r>
              <a:rPr lang="en-US" dirty="0" smtClean="0"/>
              <a:t>Comptroller in 2002 </a:t>
            </a:r>
            <a:r>
              <a:rPr lang="en-US" dirty="0"/>
              <a:t>found that 31% of the direct care staff sampled were out of compliance with the annual review requirement</a:t>
            </a:r>
            <a:r>
              <a:rPr lang="en-US" dirty="0" smtClean="0"/>
              <a:t>.</a:t>
            </a:r>
          </a:p>
          <a:p>
            <a:endParaRPr lang="en-US" sz="400" dirty="0"/>
          </a:p>
          <a:p>
            <a:r>
              <a:rPr lang="en-US" dirty="0"/>
              <a:t>You can have the best training program in the </a:t>
            </a:r>
            <a:r>
              <a:rPr lang="en-US" dirty="0" smtClean="0"/>
              <a:t>world,         but </a:t>
            </a:r>
            <a:r>
              <a:rPr lang="en-US" dirty="0"/>
              <a:t>if you don’t ensure staff receive </a:t>
            </a:r>
            <a:r>
              <a:rPr lang="en-US" dirty="0" smtClean="0"/>
              <a:t>it, it’s worthless!</a:t>
            </a:r>
            <a:endParaRPr lang="en-US" dirty="0"/>
          </a:p>
          <a:p>
            <a:endParaRPr lang="en-US" dirty="0"/>
          </a:p>
        </p:txBody>
      </p:sp>
      <p:sp>
        <p:nvSpPr>
          <p:cNvPr id="3" name="Text Placeholder 2"/>
          <p:cNvSpPr>
            <a:spLocks noGrp="1"/>
          </p:cNvSpPr>
          <p:nvPr>
            <p:ph type="body" sz="quarter" idx="12"/>
          </p:nvPr>
        </p:nvSpPr>
        <p:spPr/>
        <p:txBody>
          <a:bodyPr/>
          <a:lstStyle/>
          <a:p>
            <a:r>
              <a:rPr lang="en-US" dirty="0" smtClean="0"/>
              <a:t>Training</a:t>
            </a:r>
            <a:endParaRPr lang="en-US" dirty="0"/>
          </a:p>
        </p:txBody>
      </p:sp>
    </p:spTree>
    <p:extLst>
      <p:ext uri="{BB962C8B-B14F-4D97-AF65-F5344CB8AC3E}">
        <p14:creationId xmlns:p14="http://schemas.microsoft.com/office/powerpoint/2010/main" val="2116128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extLst>
              <p:ext uri="{D42A27DB-BD31-4B8C-83A1-F6EECF244321}">
                <p14:modId xmlns:p14="http://schemas.microsoft.com/office/powerpoint/2010/main" val="789299857"/>
              </p:ext>
            </p:extLst>
          </p:nvPr>
        </p:nvGraphicFramePr>
        <p:xfrm>
          <a:off x="152400" y="973782"/>
          <a:ext cx="6261485" cy="4112568"/>
        </p:xfrm>
        <a:graphic>
          <a:graphicData uri="http://schemas.openxmlformats.org/presentationml/2006/ole">
            <mc:AlternateContent xmlns:mc="http://schemas.openxmlformats.org/markup-compatibility/2006">
              <mc:Choice xmlns:v="urn:schemas-microsoft-com:vml" Requires="v">
                <p:oleObj spid="_x0000_s1183" name="Worksheet" r:id="rId4" imgW="9669874" imgH="5029291" progId="Excel.Sheet.8">
                  <p:embed/>
                </p:oleObj>
              </mc:Choice>
              <mc:Fallback>
                <p:oleObj name="Worksheet" r:id="rId4" imgW="9669874" imgH="5029291" progId="Excel.Sheet.8">
                  <p:embed/>
                  <p:pic>
                    <p:nvPicPr>
                      <p:cNvPr id="0" name=""/>
                      <p:cNvPicPr>
                        <a:picLocks noChangeAspect="1" noChangeArrowheads="1"/>
                      </p:cNvPicPr>
                      <p:nvPr/>
                    </p:nvPicPr>
                    <p:blipFill>
                      <a:blip r:embed="rId5"/>
                      <a:srcRect/>
                      <a:stretch>
                        <a:fillRect/>
                      </a:stretch>
                    </p:blipFill>
                    <p:spPr bwMode="auto">
                      <a:xfrm>
                        <a:off x="152400" y="973782"/>
                        <a:ext cx="6261485" cy="4112568"/>
                      </a:xfrm>
                      <a:prstGeom prst="rect">
                        <a:avLst/>
                      </a:prstGeom>
                      <a:noFill/>
                      <a:extLst/>
                    </p:spPr>
                  </p:pic>
                </p:oleObj>
              </mc:Fallback>
            </mc:AlternateContent>
          </a:graphicData>
        </a:graphic>
      </p:graphicFrame>
      <p:sp>
        <p:nvSpPr>
          <p:cNvPr id="2" name="Rectangle 1"/>
          <p:cNvSpPr/>
          <p:nvPr/>
        </p:nvSpPr>
        <p:spPr>
          <a:xfrm>
            <a:off x="6400800" y="742950"/>
            <a:ext cx="2650503" cy="3493264"/>
          </a:xfrm>
          <a:prstGeom prst="rect">
            <a:avLst/>
          </a:prstGeom>
        </p:spPr>
        <p:txBody>
          <a:bodyPr wrap="square">
            <a:spAutoFit/>
          </a:bodyPr>
          <a:lstStyle/>
          <a:p>
            <a:r>
              <a:rPr lang="en-US" sz="1300" dirty="0" smtClean="0">
                <a:solidFill>
                  <a:srgbClr val="646569"/>
                </a:solidFill>
                <a:latin typeface="Arial" panose="020B0604020202020204" pitchFamily="34" charset="0"/>
                <a:cs typeface="Arial" panose="020B0604020202020204" pitchFamily="34" charset="0"/>
              </a:rPr>
              <a:t>New York State, </a:t>
            </a:r>
            <a:r>
              <a:rPr lang="en-US" sz="1300" dirty="0">
                <a:solidFill>
                  <a:srgbClr val="646569"/>
                </a:solidFill>
                <a:latin typeface="Arial" panose="020B0604020202020204" pitchFamily="34" charset="0"/>
                <a:cs typeface="Arial" panose="020B0604020202020204" pitchFamily="34" charset="0"/>
              </a:rPr>
              <a:t>and certainly </a:t>
            </a:r>
            <a:r>
              <a:rPr lang="en-US" sz="1300" dirty="0" smtClean="0">
                <a:solidFill>
                  <a:srgbClr val="646569"/>
                </a:solidFill>
                <a:latin typeface="Arial" panose="020B0604020202020204" pitchFamily="34" charset="0"/>
                <a:cs typeface="Arial" panose="020B0604020202020204" pitchFamily="34" charset="0"/>
              </a:rPr>
              <a:t>OMH, prides </a:t>
            </a:r>
            <a:r>
              <a:rPr lang="en-US" sz="1300" dirty="0">
                <a:solidFill>
                  <a:srgbClr val="646569"/>
                </a:solidFill>
                <a:latin typeface="Arial" panose="020B0604020202020204" pitchFamily="34" charset="0"/>
                <a:cs typeface="Arial" panose="020B0604020202020204" pitchFamily="34" charset="0"/>
              </a:rPr>
              <a:t>itself on its successful reduction activities. And yes, comparatively </a:t>
            </a:r>
            <a:r>
              <a:rPr lang="en-US" sz="1300" dirty="0" smtClean="0">
                <a:solidFill>
                  <a:srgbClr val="646569"/>
                </a:solidFill>
                <a:latin typeface="Arial" panose="020B0604020202020204" pitchFamily="34" charset="0"/>
                <a:cs typeface="Arial" panose="020B0604020202020204" pitchFamily="34" charset="0"/>
              </a:rPr>
              <a:t>speaking, </a:t>
            </a:r>
            <a:r>
              <a:rPr lang="en-US" sz="1300" dirty="0">
                <a:solidFill>
                  <a:srgbClr val="646569"/>
                </a:solidFill>
                <a:latin typeface="Arial" panose="020B0604020202020204" pitchFamily="34" charset="0"/>
                <a:cs typeface="Arial" panose="020B0604020202020204" pitchFamily="34" charset="0"/>
              </a:rPr>
              <a:t>NYS uses less </a:t>
            </a:r>
            <a:r>
              <a:rPr lang="en-US" sz="1300" dirty="0" smtClean="0">
                <a:solidFill>
                  <a:srgbClr val="646569"/>
                </a:solidFill>
                <a:latin typeface="Arial" panose="020B0604020202020204" pitchFamily="34" charset="0"/>
                <a:cs typeface="Arial" panose="020B0604020202020204" pitchFamily="34" charset="0"/>
              </a:rPr>
              <a:t>restraint and seclusion </a:t>
            </a:r>
            <a:r>
              <a:rPr lang="en-US" sz="1300" dirty="0">
                <a:solidFill>
                  <a:srgbClr val="646569"/>
                </a:solidFill>
                <a:latin typeface="Arial" panose="020B0604020202020204" pitchFamily="34" charset="0"/>
                <a:cs typeface="Arial" panose="020B0604020202020204" pitchFamily="34" charset="0"/>
              </a:rPr>
              <a:t>than other states.</a:t>
            </a:r>
          </a:p>
          <a:p>
            <a:endParaRPr lang="en-US" sz="1300" dirty="0">
              <a:solidFill>
                <a:srgbClr val="646569"/>
              </a:solidFill>
              <a:latin typeface="Arial" panose="020B0604020202020204" pitchFamily="34" charset="0"/>
              <a:cs typeface="Arial" panose="020B0604020202020204" pitchFamily="34" charset="0"/>
            </a:endParaRPr>
          </a:p>
          <a:p>
            <a:r>
              <a:rPr lang="en-US" sz="1300" dirty="0">
                <a:solidFill>
                  <a:srgbClr val="646569"/>
                </a:solidFill>
                <a:latin typeface="Arial" panose="020B0604020202020204" pitchFamily="34" charset="0"/>
                <a:cs typeface="Arial" panose="020B0604020202020204" pitchFamily="34" charset="0"/>
              </a:rPr>
              <a:t>This chart shows the trended </a:t>
            </a:r>
            <a:r>
              <a:rPr lang="en-US" sz="1300" dirty="0" smtClean="0">
                <a:solidFill>
                  <a:srgbClr val="646569"/>
                </a:solidFill>
                <a:latin typeface="Arial" panose="020B0604020202020204" pitchFamily="34" charset="0"/>
                <a:cs typeface="Arial" panose="020B0604020202020204" pitchFamily="34" charset="0"/>
              </a:rPr>
              <a:t>number </a:t>
            </a:r>
            <a:r>
              <a:rPr lang="en-US" sz="1300" dirty="0">
                <a:solidFill>
                  <a:srgbClr val="646569"/>
                </a:solidFill>
                <a:latin typeface="Arial" panose="020B0604020202020204" pitchFamily="34" charset="0"/>
                <a:cs typeface="Arial" panose="020B0604020202020204" pitchFamily="34" charset="0"/>
              </a:rPr>
              <a:t>of restraint and seclusion episodes over the past three years. </a:t>
            </a:r>
            <a:r>
              <a:rPr lang="en-US" sz="1300" dirty="0" smtClean="0">
                <a:solidFill>
                  <a:srgbClr val="646569"/>
                </a:solidFill>
                <a:latin typeface="Arial" panose="020B0604020202020204" pitchFamily="34" charset="0"/>
                <a:cs typeface="Arial" panose="020B0604020202020204" pitchFamily="34" charset="0"/>
              </a:rPr>
              <a:t>At the time of this presentation in 2010, </a:t>
            </a:r>
            <a:r>
              <a:rPr lang="en-US" sz="1300" dirty="0">
                <a:solidFill>
                  <a:srgbClr val="646569"/>
                </a:solidFill>
                <a:latin typeface="Arial" panose="020B0604020202020204" pitchFamily="34" charset="0"/>
                <a:cs typeface="Arial" panose="020B0604020202020204" pitchFamily="34" charset="0"/>
              </a:rPr>
              <a:t>the trend </a:t>
            </a:r>
            <a:r>
              <a:rPr lang="en-US" sz="1300" dirty="0" smtClean="0">
                <a:solidFill>
                  <a:srgbClr val="646569"/>
                </a:solidFill>
                <a:latin typeface="Arial" panose="020B0604020202020204" pitchFamily="34" charset="0"/>
                <a:cs typeface="Arial" panose="020B0604020202020204" pitchFamily="34" charset="0"/>
              </a:rPr>
              <a:t>was </a:t>
            </a:r>
            <a:r>
              <a:rPr lang="en-US" sz="1300" dirty="0">
                <a:solidFill>
                  <a:srgbClr val="646569"/>
                </a:solidFill>
                <a:latin typeface="Arial" panose="020B0604020202020204" pitchFamily="34" charset="0"/>
                <a:cs typeface="Arial" panose="020B0604020202020204" pitchFamily="34" charset="0"/>
              </a:rPr>
              <a:t>increasing, especially in kids’ programs. Overall, </a:t>
            </a:r>
            <a:r>
              <a:rPr lang="en-US" sz="1300" dirty="0" smtClean="0">
                <a:solidFill>
                  <a:srgbClr val="646569"/>
                </a:solidFill>
                <a:latin typeface="Arial" panose="020B0604020202020204" pitchFamily="34" charset="0"/>
                <a:cs typeface="Arial" panose="020B0604020202020204" pitchFamily="34" charset="0"/>
              </a:rPr>
              <a:t>we’d gone </a:t>
            </a:r>
            <a:r>
              <a:rPr lang="en-US" sz="1300" dirty="0">
                <a:solidFill>
                  <a:srgbClr val="646569"/>
                </a:solidFill>
                <a:latin typeface="Arial" panose="020B0604020202020204" pitchFamily="34" charset="0"/>
                <a:cs typeface="Arial" panose="020B0604020202020204" pitchFamily="34" charset="0"/>
              </a:rPr>
              <a:t>from 900 episodes a month to 1,300. So we </a:t>
            </a:r>
            <a:r>
              <a:rPr lang="en-US" sz="1300" dirty="0" smtClean="0">
                <a:solidFill>
                  <a:srgbClr val="646569"/>
                </a:solidFill>
                <a:latin typeface="Arial" panose="020B0604020202020204" pitchFamily="34" charset="0"/>
                <a:cs typeface="Arial" panose="020B0604020202020204" pitchFamily="34" charset="0"/>
              </a:rPr>
              <a:t>had </a:t>
            </a:r>
            <a:r>
              <a:rPr lang="en-US" sz="1300" dirty="0">
                <a:solidFill>
                  <a:srgbClr val="646569"/>
                </a:solidFill>
                <a:latin typeface="Arial" panose="020B0604020202020204" pitchFamily="34" charset="0"/>
                <a:cs typeface="Arial" panose="020B0604020202020204" pitchFamily="34" charset="0"/>
              </a:rPr>
              <a:t>work to do. </a:t>
            </a:r>
            <a:r>
              <a:rPr lang="en-US" sz="1300" dirty="0" smtClean="0">
                <a:solidFill>
                  <a:srgbClr val="646569"/>
                </a:solidFill>
                <a:latin typeface="Arial" panose="020B0604020202020204" pitchFamily="34" charset="0"/>
                <a:cs typeface="Arial" panose="020B0604020202020204" pitchFamily="34" charset="0"/>
              </a:rPr>
              <a:t/>
            </a:r>
            <a:br>
              <a:rPr lang="en-US" sz="1300" dirty="0" smtClean="0">
                <a:solidFill>
                  <a:srgbClr val="646569"/>
                </a:solidFill>
                <a:latin typeface="Arial" panose="020B0604020202020204" pitchFamily="34" charset="0"/>
                <a:cs typeface="Arial" panose="020B0604020202020204" pitchFamily="34" charset="0"/>
              </a:rPr>
            </a:br>
            <a:r>
              <a:rPr lang="en-US" sz="1300" dirty="0" smtClean="0">
                <a:solidFill>
                  <a:srgbClr val="646569"/>
                </a:solidFill>
                <a:latin typeface="Arial" panose="020B0604020202020204" pitchFamily="34" charset="0"/>
                <a:cs typeface="Arial" panose="020B0604020202020204" pitchFamily="34" charset="0"/>
              </a:rPr>
              <a:t>We </a:t>
            </a:r>
            <a:r>
              <a:rPr lang="en-US" sz="1300" dirty="0">
                <a:solidFill>
                  <a:srgbClr val="646569"/>
                </a:solidFill>
                <a:latin typeface="Arial" panose="020B0604020202020204" pitchFamily="34" charset="0"/>
                <a:cs typeface="Arial" panose="020B0604020202020204" pitchFamily="34" charset="0"/>
              </a:rPr>
              <a:t>can </a:t>
            </a:r>
            <a:r>
              <a:rPr lang="en-US" sz="1300" dirty="0" smtClean="0">
                <a:solidFill>
                  <a:srgbClr val="646569"/>
                </a:solidFill>
                <a:latin typeface="Arial" panose="020B0604020202020204" pitchFamily="34" charset="0"/>
                <a:cs typeface="Arial" panose="020B0604020202020204" pitchFamily="34" charset="0"/>
              </a:rPr>
              <a:t>always do better.</a:t>
            </a:r>
            <a:endParaRPr lang="en-US" sz="1300" dirty="0">
              <a:solidFill>
                <a:srgbClr val="646569"/>
              </a:solidFill>
              <a:latin typeface="Arial" panose="020B0604020202020204" pitchFamily="34" charset="0"/>
              <a:cs typeface="Arial" panose="020B0604020202020204" pitchFamily="34" charset="0"/>
            </a:endParaRPr>
          </a:p>
        </p:txBody>
      </p:sp>
      <p:sp>
        <p:nvSpPr>
          <p:cNvPr id="3" name="Rectangle 2"/>
          <p:cNvSpPr/>
          <p:nvPr/>
        </p:nvSpPr>
        <p:spPr>
          <a:xfrm>
            <a:off x="152400" y="512117"/>
            <a:ext cx="4770665" cy="461665"/>
          </a:xfrm>
          <a:prstGeom prst="rect">
            <a:avLst/>
          </a:prstGeom>
        </p:spPr>
        <p:txBody>
          <a:bodyPr wrap="none">
            <a:spAutoFit/>
          </a:bodyPr>
          <a:lstStyle/>
          <a:p>
            <a:r>
              <a:rPr lang="en-US" sz="2400" b="1" dirty="0">
                <a:solidFill>
                  <a:srgbClr val="553278"/>
                </a:solidFill>
                <a:latin typeface="Arial" panose="020B0604020202020204" pitchFamily="34" charset="0"/>
                <a:cs typeface="Arial" panose="020B0604020202020204" pitchFamily="34" charset="0"/>
              </a:rPr>
              <a:t>First, let’s start with some data.</a:t>
            </a:r>
          </a:p>
        </p:txBody>
      </p:sp>
    </p:spTree>
    <p:extLst>
      <p:ext uri="{BB962C8B-B14F-4D97-AF65-F5344CB8AC3E}">
        <p14:creationId xmlns:p14="http://schemas.microsoft.com/office/powerpoint/2010/main" val="21976181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504950"/>
            <a:ext cx="7467600" cy="3505200"/>
          </a:xfrm>
        </p:spPr>
        <p:txBody>
          <a:bodyPr/>
          <a:lstStyle/>
          <a:p>
            <a:r>
              <a:rPr lang="en-US" dirty="0"/>
              <a:t>OMH </a:t>
            </a:r>
            <a:r>
              <a:rPr lang="en-US" dirty="0" smtClean="0"/>
              <a:t>offers </a:t>
            </a:r>
            <a:r>
              <a:rPr lang="en-US" dirty="0"/>
              <a:t>a </a:t>
            </a:r>
            <a:r>
              <a:rPr lang="en-US" dirty="0" smtClean="0"/>
              <a:t>Train-the-Trainer </a:t>
            </a:r>
            <a:r>
              <a:rPr lang="en-US" dirty="0"/>
              <a:t>the program in PMCS its </a:t>
            </a:r>
            <a:r>
              <a:rPr lang="en-US" dirty="0" smtClean="0"/>
              <a:t>state-of-the-art </a:t>
            </a:r>
            <a:r>
              <a:rPr lang="en-US" dirty="0"/>
              <a:t>program in preventing conflict.  </a:t>
            </a:r>
            <a:r>
              <a:rPr lang="en-US" dirty="0" smtClean="0"/>
              <a:t>   It’s offered </a:t>
            </a:r>
            <a:r>
              <a:rPr lang="en-US" dirty="0"/>
              <a:t>free of charge to licensed </a:t>
            </a:r>
            <a:r>
              <a:rPr lang="en-US" dirty="0" smtClean="0"/>
              <a:t>programs.</a:t>
            </a:r>
          </a:p>
          <a:p>
            <a:endParaRPr lang="en-US" dirty="0"/>
          </a:p>
          <a:p>
            <a:r>
              <a:rPr lang="en-US" dirty="0" smtClean="0"/>
              <a:t>Contact the </a:t>
            </a:r>
            <a:r>
              <a:rPr lang="en-US" dirty="0"/>
              <a:t>OMH Bureau of Education and Workforce </a:t>
            </a:r>
            <a:r>
              <a:rPr lang="en-US" dirty="0" smtClean="0"/>
              <a:t>Development at (518</a:t>
            </a:r>
            <a:r>
              <a:rPr lang="en-US" dirty="0"/>
              <a:t>) </a:t>
            </a:r>
            <a:r>
              <a:rPr lang="en-US" dirty="0" smtClean="0"/>
              <a:t>549-5350 if </a:t>
            </a:r>
            <a:r>
              <a:rPr lang="en-US" dirty="0"/>
              <a:t>you are interested in having your trainers attend a program. </a:t>
            </a:r>
            <a:r>
              <a:rPr lang="en-US" dirty="0" smtClean="0"/>
              <a:t>They </a:t>
            </a:r>
            <a:r>
              <a:rPr lang="en-US" dirty="0"/>
              <a:t>are offered in every region. </a:t>
            </a:r>
          </a:p>
        </p:txBody>
      </p:sp>
      <p:sp>
        <p:nvSpPr>
          <p:cNvPr id="3" name="Text Placeholder 2"/>
          <p:cNvSpPr>
            <a:spLocks noGrp="1"/>
          </p:cNvSpPr>
          <p:nvPr>
            <p:ph type="body" sz="quarter" idx="12"/>
          </p:nvPr>
        </p:nvSpPr>
        <p:spPr/>
        <p:txBody>
          <a:bodyPr/>
          <a:lstStyle/>
          <a:p>
            <a:r>
              <a:rPr lang="en-US" dirty="0" smtClean="0"/>
              <a:t>Training</a:t>
            </a:r>
            <a:endParaRPr lang="en-US" dirty="0"/>
          </a:p>
        </p:txBody>
      </p:sp>
    </p:spTree>
    <p:extLst>
      <p:ext uri="{BB962C8B-B14F-4D97-AF65-F5344CB8AC3E}">
        <p14:creationId xmlns:p14="http://schemas.microsoft.com/office/powerpoint/2010/main" val="7310294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200150"/>
            <a:ext cx="8077200" cy="3810000"/>
          </a:xfrm>
        </p:spPr>
        <p:txBody>
          <a:bodyPr/>
          <a:lstStyle/>
          <a:p>
            <a:r>
              <a:rPr lang="en-US" dirty="0" smtClean="0"/>
              <a:t>“Restraint </a:t>
            </a:r>
            <a:r>
              <a:rPr lang="en-US" dirty="0"/>
              <a:t>and </a:t>
            </a:r>
            <a:r>
              <a:rPr lang="en-US" dirty="0" smtClean="0"/>
              <a:t>seclusion are </a:t>
            </a:r>
            <a:r>
              <a:rPr lang="en-US" dirty="0"/>
              <a:t>not used </a:t>
            </a:r>
            <a:r>
              <a:rPr lang="en-US" dirty="0" smtClean="0"/>
              <a:t>as, and are not meant </a:t>
            </a:r>
            <a:r>
              <a:rPr lang="en-US" dirty="0"/>
              <a:t>to </a:t>
            </a:r>
            <a:r>
              <a:rPr lang="en-US" dirty="0" smtClean="0"/>
              <a:t>be, </a:t>
            </a:r>
            <a:r>
              <a:rPr lang="en-US" dirty="0"/>
              <a:t>punishment</a:t>
            </a:r>
            <a:r>
              <a:rPr lang="en-US" dirty="0" smtClean="0"/>
              <a:t>.”</a:t>
            </a:r>
          </a:p>
          <a:p>
            <a:r>
              <a:rPr lang="en-US" b="1" dirty="0" smtClean="0"/>
              <a:t>It’s a myth.</a:t>
            </a:r>
          </a:p>
          <a:p>
            <a:endParaRPr lang="en-US" sz="1000" b="1" dirty="0" smtClean="0"/>
          </a:p>
          <a:p>
            <a:pPr marL="0" lvl="1" indent="0">
              <a:lnSpc>
                <a:spcPct val="90000"/>
              </a:lnSpc>
              <a:spcBef>
                <a:spcPct val="0"/>
              </a:spcBef>
              <a:spcAft>
                <a:spcPct val="50000"/>
              </a:spcAft>
              <a:buNone/>
            </a:pPr>
            <a:r>
              <a:rPr lang="en-US" sz="2000" i="1" dirty="0" smtClean="0">
                <a:solidFill>
                  <a:srgbClr val="646569"/>
                </a:solidFill>
              </a:rPr>
              <a:t>“</a:t>
            </a:r>
            <a:r>
              <a:rPr lang="en-US" sz="2000" i="1" dirty="0">
                <a:solidFill>
                  <a:srgbClr val="646569"/>
                </a:solidFill>
              </a:rPr>
              <a:t>Physical punishment consists of infliction of pain on the human </a:t>
            </a:r>
            <a:r>
              <a:rPr lang="en-US" sz="2000" i="1" dirty="0" smtClean="0">
                <a:solidFill>
                  <a:srgbClr val="646569"/>
                </a:solidFill>
              </a:rPr>
              <a:t>  body</a:t>
            </a:r>
            <a:r>
              <a:rPr lang="en-US" sz="2000" i="1" dirty="0">
                <a:solidFill>
                  <a:srgbClr val="646569"/>
                </a:solidFill>
              </a:rPr>
              <a:t>, as well as painful confinement of a person as a penalty for </a:t>
            </a:r>
            <a:r>
              <a:rPr lang="en-US" sz="2000" i="1" dirty="0" smtClean="0">
                <a:solidFill>
                  <a:srgbClr val="646569"/>
                </a:solidFill>
              </a:rPr>
              <a:t>     an </a:t>
            </a:r>
            <a:r>
              <a:rPr lang="en-US" sz="2000" i="1" dirty="0">
                <a:solidFill>
                  <a:srgbClr val="646569"/>
                </a:solidFill>
              </a:rPr>
              <a:t>offense</a:t>
            </a:r>
            <a:r>
              <a:rPr lang="en-US" sz="2000" i="1" dirty="0" smtClean="0">
                <a:solidFill>
                  <a:srgbClr val="646569"/>
                </a:solidFill>
              </a:rPr>
              <a:t>”. </a:t>
            </a:r>
            <a:r>
              <a:rPr lang="en-US" sz="2000" b="1" dirty="0" smtClean="0">
                <a:solidFill>
                  <a:srgbClr val="646569"/>
                </a:solidFill>
              </a:rPr>
              <a:t>Really, </a:t>
            </a:r>
            <a:r>
              <a:rPr lang="en-US" sz="2000" b="1" dirty="0">
                <a:solidFill>
                  <a:srgbClr val="646569"/>
                </a:solidFill>
              </a:rPr>
              <a:t>that’s exactly what restraint and seclusion are.</a:t>
            </a:r>
          </a:p>
          <a:p>
            <a:pPr marL="0" lvl="1" indent="0">
              <a:lnSpc>
                <a:spcPct val="90000"/>
              </a:lnSpc>
              <a:spcBef>
                <a:spcPct val="0"/>
              </a:spcBef>
              <a:spcAft>
                <a:spcPct val="50000"/>
              </a:spcAft>
              <a:buFontTx/>
              <a:buNone/>
            </a:pPr>
            <a:endParaRPr lang="en-US" sz="800" dirty="0" smtClean="0">
              <a:solidFill>
                <a:srgbClr val="646569"/>
              </a:solidFill>
            </a:endParaRPr>
          </a:p>
          <a:p>
            <a:pPr marL="0" lvl="1" indent="0">
              <a:lnSpc>
                <a:spcPct val="90000"/>
              </a:lnSpc>
              <a:spcBef>
                <a:spcPct val="0"/>
              </a:spcBef>
              <a:spcAft>
                <a:spcPct val="50000"/>
              </a:spcAft>
              <a:buFontTx/>
              <a:buNone/>
            </a:pPr>
            <a:r>
              <a:rPr lang="en-US" sz="2000" dirty="0">
                <a:solidFill>
                  <a:srgbClr val="646569"/>
                </a:solidFill>
              </a:rPr>
              <a:t>T</a:t>
            </a:r>
            <a:r>
              <a:rPr lang="en-US" sz="2000" dirty="0" smtClean="0">
                <a:solidFill>
                  <a:srgbClr val="646569"/>
                </a:solidFill>
              </a:rPr>
              <a:t>he </a:t>
            </a:r>
            <a:r>
              <a:rPr lang="en-US" sz="2000" dirty="0">
                <a:solidFill>
                  <a:srgbClr val="646569"/>
                </a:solidFill>
              </a:rPr>
              <a:t>involuntary overpowering and isolation of a person and placement and maintenance of the person in restraints are  </a:t>
            </a:r>
            <a:r>
              <a:rPr lang="en-US" sz="2000" dirty="0" smtClean="0">
                <a:solidFill>
                  <a:srgbClr val="646569"/>
                </a:solidFill>
              </a:rPr>
              <a:t> </a:t>
            </a:r>
            <a:r>
              <a:rPr lang="en-US" sz="2000" dirty="0">
                <a:solidFill>
                  <a:srgbClr val="646569"/>
                </a:solidFill>
              </a:rPr>
              <a:t> </a:t>
            </a:r>
            <a:r>
              <a:rPr lang="en-US" sz="2000" dirty="0" smtClean="0">
                <a:solidFill>
                  <a:srgbClr val="646569"/>
                </a:solidFill>
              </a:rPr>
              <a:t>  aversive </a:t>
            </a:r>
            <a:r>
              <a:rPr lang="en-US" sz="2000" dirty="0">
                <a:solidFill>
                  <a:srgbClr val="646569"/>
                </a:solidFill>
              </a:rPr>
              <a:t>events from both the standpoint of logic and from </a:t>
            </a:r>
            <a:r>
              <a:rPr lang="en-US" sz="2000" dirty="0" smtClean="0">
                <a:solidFill>
                  <a:srgbClr val="646569"/>
                </a:solidFill>
              </a:rPr>
              <a:t>             that </a:t>
            </a:r>
            <a:r>
              <a:rPr lang="en-US" sz="2000" dirty="0">
                <a:solidFill>
                  <a:srgbClr val="646569"/>
                </a:solidFill>
              </a:rPr>
              <a:t>of the victim</a:t>
            </a:r>
            <a:r>
              <a:rPr lang="en-US" sz="2000" dirty="0" smtClean="0">
                <a:solidFill>
                  <a:srgbClr val="646569"/>
                </a:solidFill>
              </a:rPr>
              <a:t>.</a:t>
            </a:r>
            <a:r>
              <a:rPr lang="en-US" sz="2400" dirty="0">
                <a:solidFill>
                  <a:srgbClr val="646569"/>
                </a:solidFill>
              </a:rPr>
              <a:t>		</a:t>
            </a:r>
          </a:p>
          <a:p>
            <a:endParaRPr lang="en-US" dirty="0"/>
          </a:p>
        </p:txBody>
      </p:sp>
      <p:sp>
        <p:nvSpPr>
          <p:cNvPr id="3" name="Text Placeholder 2"/>
          <p:cNvSpPr>
            <a:spLocks noGrp="1"/>
          </p:cNvSpPr>
          <p:nvPr>
            <p:ph type="body" sz="quarter" idx="12"/>
          </p:nvPr>
        </p:nvSpPr>
        <p:spPr>
          <a:xfrm>
            <a:off x="228600" y="514350"/>
            <a:ext cx="6781800" cy="609600"/>
          </a:xfrm>
        </p:spPr>
        <p:txBody>
          <a:bodyPr/>
          <a:lstStyle/>
          <a:p>
            <a:r>
              <a:rPr lang="en-US" dirty="0"/>
              <a:t>Myth or Fact?</a:t>
            </a:r>
          </a:p>
        </p:txBody>
      </p:sp>
    </p:spTree>
    <p:extLst>
      <p:ext uri="{BB962C8B-B14F-4D97-AF65-F5344CB8AC3E}">
        <p14:creationId xmlns:p14="http://schemas.microsoft.com/office/powerpoint/2010/main" val="20559395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263585"/>
            <a:ext cx="7467600" cy="1219200"/>
          </a:xfrm>
        </p:spPr>
        <p:txBody>
          <a:bodyPr/>
          <a:lstStyle/>
          <a:p>
            <a:pPr>
              <a:lnSpc>
                <a:spcPct val="90000"/>
              </a:lnSpc>
              <a:spcAft>
                <a:spcPct val="40000"/>
              </a:spcAft>
            </a:pPr>
            <a:r>
              <a:rPr lang="en-US" dirty="0" smtClean="0"/>
              <a:t>One </a:t>
            </a:r>
            <a:r>
              <a:rPr lang="en-US" dirty="0"/>
              <a:t>year after </a:t>
            </a:r>
            <a:r>
              <a:rPr lang="en-US" dirty="0" smtClean="0"/>
              <a:t>discharge, 41 people </a:t>
            </a:r>
            <a:r>
              <a:rPr lang="en-US" dirty="0"/>
              <a:t>who had been secluded during their hospitalization </a:t>
            </a:r>
            <a:r>
              <a:rPr lang="en-US" dirty="0" smtClean="0"/>
              <a:t>were asked </a:t>
            </a:r>
            <a:r>
              <a:rPr lang="en-US" dirty="0"/>
              <a:t>to draw pictures related to their </a:t>
            </a:r>
            <a:r>
              <a:rPr lang="en-US" dirty="0" smtClean="0"/>
              <a:t>experience.</a:t>
            </a:r>
            <a:endParaRPr lang="en-US" dirty="0"/>
          </a:p>
          <a:p>
            <a:pPr lvl="1">
              <a:lnSpc>
                <a:spcPct val="90000"/>
              </a:lnSpc>
              <a:spcAft>
                <a:spcPct val="40000"/>
              </a:spcAft>
            </a:pPr>
            <a:r>
              <a:rPr lang="en-US" sz="2000" dirty="0">
                <a:solidFill>
                  <a:srgbClr val="646569"/>
                </a:solidFill>
              </a:rPr>
              <a:t>20 of 41 spontaneously drew pictures of their seclusion room </a:t>
            </a:r>
            <a:r>
              <a:rPr lang="en-US" sz="2000" dirty="0" smtClean="0">
                <a:solidFill>
                  <a:srgbClr val="646569"/>
                </a:solidFill>
              </a:rPr>
              <a:t>experience, although </a:t>
            </a:r>
            <a:r>
              <a:rPr lang="en-US" sz="2000" dirty="0">
                <a:solidFill>
                  <a:srgbClr val="646569"/>
                </a:solidFill>
              </a:rPr>
              <a:t>none were specifically asked to do </a:t>
            </a:r>
            <a:r>
              <a:rPr lang="en-US" sz="2000" dirty="0" smtClean="0">
                <a:solidFill>
                  <a:srgbClr val="646569"/>
                </a:solidFill>
              </a:rPr>
              <a:t>this.</a:t>
            </a:r>
            <a:endParaRPr lang="en-US" sz="2000" dirty="0">
              <a:solidFill>
                <a:srgbClr val="646569"/>
              </a:solidFill>
            </a:endParaRPr>
          </a:p>
          <a:p>
            <a:pPr lvl="1">
              <a:lnSpc>
                <a:spcPct val="90000"/>
              </a:lnSpc>
              <a:spcAft>
                <a:spcPct val="40000"/>
              </a:spcAft>
            </a:pPr>
            <a:r>
              <a:rPr lang="en-US" sz="2000" dirty="0">
                <a:solidFill>
                  <a:srgbClr val="646569"/>
                </a:solidFill>
              </a:rPr>
              <a:t>Their responses revealed themes associated with fearfulness, terror, and </a:t>
            </a:r>
            <a:r>
              <a:rPr lang="en-US" sz="2000" dirty="0" smtClean="0">
                <a:solidFill>
                  <a:srgbClr val="646569"/>
                </a:solidFill>
              </a:rPr>
              <a:t>resentment.</a:t>
            </a:r>
          </a:p>
          <a:p>
            <a:r>
              <a:rPr lang="en-US" sz="2000" dirty="0" smtClean="0"/>
              <a:t>(</a:t>
            </a:r>
            <a:r>
              <a:rPr lang="en-US" sz="2000" dirty="0" err="1" smtClean="0"/>
              <a:t>Wadeson</a:t>
            </a:r>
            <a:r>
              <a:rPr lang="en-US" sz="2000" dirty="0" smtClean="0"/>
              <a:t> &amp; Carpenter, 1976)</a:t>
            </a:r>
          </a:p>
          <a:p>
            <a:endParaRPr lang="en-US" dirty="0"/>
          </a:p>
        </p:txBody>
      </p:sp>
      <p:sp>
        <p:nvSpPr>
          <p:cNvPr id="3" name="Text Placeholder 2"/>
          <p:cNvSpPr>
            <a:spLocks noGrp="1"/>
          </p:cNvSpPr>
          <p:nvPr>
            <p:ph type="body" sz="quarter" idx="12"/>
          </p:nvPr>
        </p:nvSpPr>
        <p:spPr/>
        <p:txBody>
          <a:bodyPr/>
          <a:lstStyle/>
          <a:p>
            <a:r>
              <a:rPr lang="en-US" dirty="0" smtClean="0"/>
              <a:t>Reality</a:t>
            </a:r>
            <a:endParaRPr lang="en-US" dirty="0"/>
          </a:p>
        </p:txBody>
      </p:sp>
    </p:spTree>
    <p:extLst>
      <p:ext uri="{BB962C8B-B14F-4D97-AF65-F5344CB8AC3E}">
        <p14:creationId xmlns:p14="http://schemas.microsoft.com/office/powerpoint/2010/main" val="8893877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200150"/>
            <a:ext cx="8458200" cy="3352800"/>
          </a:xfrm>
        </p:spPr>
        <p:txBody>
          <a:bodyPr/>
          <a:lstStyle/>
          <a:p>
            <a:r>
              <a:rPr lang="en-US" dirty="0"/>
              <a:t>Treatment interventions should support recovery. </a:t>
            </a:r>
            <a:r>
              <a:rPr lang="en-US" dirty="0" smtClean="0"/>
              <a:t>               Yet</a:t>
            </a:r>
            <a:r>
              <a:rPr lang="en-US" dirty="0"/>
              <a:t>, the high rates of trauma history among individuals </a:t>
            </a:r>
            <a:r>
              <a:rPr lang="en-US" dirty="0" smtClean="0"/>
              <a:t>        in </a:t>
            </a:r>
            <a:r>
              <a:rPr lang="en-US" dirty="0"/>
              <a:t>our hospitals remain unaddressed. Restraint and seclusion are re-traumatizing.</a:t>
            </a:r>
          </a:p>
          <a:p>
            <a:endParaRPr lang="en-US" sz="1200" dirty="0"/>
          </a:p>
          <a:p>
            <a:r>
              <a:rPr lang="en-US" dirty="0"/>
              <a:t>Research - long ignored - has supported this effect. </a:t>
            </a:r>
            <a:r>
              <a:rPr lang="en-US" dirty="0" smtClean="0"/>
              <a:t>The </a:t>
            </a:r>
            <a:r>
              <a:rPr lang="en-US" dirty="0" err="1"/>
              <a:t>Wadeson</a:t>
            </a:r>
            <a:r>
              <a:rPr lang="en-US" dirty="0"/>
              <a:t> &amp; Carpenter </a:t>
            </a:r>
            <a:r>
              <a:rPr lang="en-US" dirty="0" smtClean="0"/>
              <a:t>study revealed seclusion </a:t>
            </a:r>
            <a:r>
              <a:rPr lang="en-US" dirty="0"/>
              <a:t>as the </a:t>
            </a:r>
            <a:r>
              <a:rPr lang="en-US" dirty="0" smtClean="0"/>
              <a:t>most </a:t>
            </a:r>
            <a:r>
              <a:rPr lang="en-US" dirty="0"/>
              <a:t>vivid </a:t>
            </a:r>
            <a:r>
              <a:rPr lang="en-US" dirty="0" smtClean="0"/>
              <a:t>memory. It </a:t>
            </a:r>
            <a:r>
              <a:rPr lang="en-US" dirty="0"/>
              <a:t>is what stayed with them after their hospitalization</a:t>
            </a:r>
            <a:r>
              <a:rPr lang="en-US" dirty="0" smtClean="0"/>
              <a:t>.</a:t>
            </a:r>
            <a:endParaRPr lang="en-US" dirty="0"/>
          </a:p>
        </p:txBody>
      </p:sp>
      <p:sp>
        <p:nvSpPr>
          <p:cNvPr id="3" name="Text Placeholder 2"/>
          <p:cNvSpPr>
            <a:spLocks noGrp="1"/>
          </p:cNvSpPr>
          <p:nvPr>
            <p:ph type="body" sz="quarter" idx="12"/>
          </p:nvPr>
        </p:nvSpPr>
        <p:spPr/>
        <p:txBody>
          <a:bodyPr/>
          <a:lstStyle/>
          <a:p>
            <a:r>
              <a:rPr lang="en-US" dirty="0" smtClean="0"/>
              <a:t>It’s About Trauma</a:t>
            </a:r>
            <a:endParaRPr lang="en-US" dirty="0"/>
          </a:p>
        </p:txBody>
      </p:sp>
    </p:spTree>
    <p:extLst>
      <p:ext uri="{BB962C8B-B14F-4D97-AF65-F5344CB8AC3E}">
        <p14:creationId xmlns:p14="http://schemas.microsoft.com/office/powerpoint/2010/main" val="9207083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2343150"/>
            <a:ext cx="7848600" cy="2514600"/>
          </a:xfrm>
        </p:spPr>
        <p:txBody>
          <a:bodyPr/>
          <a:lstStyle/>
          <a:p>
            <a:r>
              <a:rPr lang="en-US" dirty="0" smtClean="0"/>
              <a:t>Youth reported </a:t>
            </a:r>
            <a:r>
              <a:rPr lang="en-US" dirty="0"/>
              <a:t>when they were secluded they felt like they could not breathe, and they were closed out from the world. </a:t>
            </a:r>
            <a:endParaRPr lang="en-US" dirty="0" smtClean="0"/>
          </a:p>
          <a:p>
            <a:r>
              <a:rPr lang="en-US" dirty="0" smtClean="0"/>
              <a:t>One said they felt </a:t>
            </a:r>
            <a:r>
              <a:rPr lang="en-US" dirty="0"/>
              <a:t>like an animal, that they wanted to die. </a:t>
            </a:r>
            <a:endParaRPr lang="en-US" dirty="0" smtClean="0"/>
          </a:p>
          <a:p>
            <a:r>
              <a:rPr lang="en-US" dirty="0" smtClean="0"/>
              <a:t>One said </a:t>
            </a:r>
            <a:r>
              <a:rPr lang="en-US" dirty="0"/>
              <a:t>she felt like she was locked up in jail.</a:t>
            </a:r>
          </a:p>
          <a:p>
            <a:endParaRPr lang="en-US" dirty="0"/>
          </a:p>
        </p:txBody>
      </p:sp>
      <p:sp>
        <p:nvSpPr>
          <p:cNvPr id="3" name="Text Placeholder 2"/>
          <p:cNvSpPr>
            <a:spLocks noGrp="1"/>
          </p:cNvSpPr>
          <p:nvPr>
            <p:ph type="body" sz="quarter" idx="12"/>
          </p:nvPr>
        </p:nvSpPr>
        <p:spPr>
          <a:xfrm>
            <a:off x="228600" y="514350"/>
            <a:ext cx="8305800" cy="762000"/>
          </a:xfrm>
        </p:spPr>
        <p:txBody>
          <a:bodyPr/>
          <a:lstStyle/>
          <a:p>
            <a:r>
              <a:rPr lang="en-US" dirty="0"/>
              <a:t>Raven, an adolescent in one of our psychiatric centers in Brooklyn, conducted a survey in 2006.</a:t>
            </a:r>
          </a:p>
        </p:txBody>
      </p:sp>
    </p:spTree>
    <p:extLst>
      <p:ext uri="{BB962C8B-B14F-4D97-AF65-F5344CB8AC3E}">
        <p14:creationId xmlns:p14="http://schemas.microsoft.com/office/powerpoint/2010/main" val="309566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276350"/>
            <a:ext cx="8610600" cy="3733800"/>
          </a:xfrm>
        </p:spPr>
        <p:txBody>
          <a:bodyPr/>
          <a:lstStyle/>
          <a:p>
            <a:pPr>
              <a:lnSpc>
                <a:spcPct val="80000"/>
              </a:lnSpc>
              <a:spcAft>
                <a:spcPct val="45000"/>
              </a:spcAft>
            </a:pPr>
            <a:r>
              <a:rPr lang="en-US" sz="2200" dirty="0" smtClean="0"/>
              <a:t>One study </a:t>
            </a:r>
            <a:r>
              <a:rPr lang="en-US" sz="2200" dirty="0"/>
              <a:t>found that people who were secluded </a:t>
            </a:r>
            <a:r>
              <a:rPr lang="en-US" sz="2200" dirty="0" smtClean="0"/>
              <a:t>experienced </a:t>
            </a:r>
            <a:r>
              <a:rPr lang="en-US" sz="2200" dirty="0"/>
              <a:t>vulnerability, </a:t>
            </a:r>
            <a:r>
              <a:rPr lang="en-US" sz="2200" dirty="0" smtClean="0"/>
              <a:t>neglect, </a:t>
            </a:r>
            <a:r>
              <a:rPr lang="en-US" sz="2200" dirty="0"/>
              <a:t>and a sense of </a:t>
            </a:r>
            <a:r>
              <a:rPr lang="en-US" sz="2200" dirty="0" smtClean="0"/>
              <a:t>punishment.</a:t>
            </a:r>
          </a:p>
          <a:p>
            <a:pPr>
              <a:lnSpc>
                <a:spcPct val="80000"/>
              </a:lnSpc>
              <a:spcAft>
                <a:spcPct val="45000"/>
              </a:spcAft>
            </a:pPr>
            <a:r>
              <a:rPr lang="en-US" sz="2200" dirty="0" smtClean="0"/>
              <a:t>People </a:t>
            </a:r>
            <a:r>
              <a:rPr lang="en-US" sz="2200" dirty="0"/>
              <a:t>who were secluded </a:t>
            </a:r>
            <a:r>
              <a:rPr lang="en-US" sz="2200" dirty="0" smtClean="0"/>
              <a:t>said that </a:t>
            </a:r>
            <a:r>
              <a:rPr lang="en-US" sz="2200" dirty="0"/>
              <a:t>“anger and agitation were the result of being placed in seclusion</a:t>
            </a:r>
            <a:r>
              <a:rPr lang="en-US" sz="2200" dirty="0" smtClean="0"/>
              <a:t>”.</a:t>
            </a:r>
            <a:endParaRPr lang="en-US" sz="2200" dirty="0"/>
          </a:p>
          <a:p>
            <a:pPr>
              <a:lnSpc>
                <a:spcPct val="80000"/>
              </a:lnSpc>
              <a:spcAft>
                <a:spcPct val="45000"/>
              </a:spcAft>
            </a:pPr>
            <a:r>
              <a:rPr lang="en-US" sz="2200" dirty="0" smtClean="0"/>
              <a:t>They expressed </a:t>
            </a:r>
            <a:r>
              <a:rPr lang="en-US" sz="2200" dirty="0"/>
              <a:t>feelings of fear, rejection, boredom and </a:t>
            </a:r>
            <a:r>
              <a:rPr lang="en-US" sz="2200" dirty="0" smtClean="0"/>
              <a:t>claustrophobia.</a:t>
            </a:r>
          </a:p>
          <a:p>
            <a:pPr>
              <a:lnSpc>
                <a:spcPct val="80000"/>
              </a:lnSpc>
              <a:spcAft>
                <a:spcPct val="45000"/>
              </a:spcAft>
            </a:pPr>
            <a:r>
              <a:rPr lang="en-US" sz="2200" dirty="0" smtClean="0"/>
              <a:t>(</a:t>
            </a:r>
            <a:r>
              <a:rPr lang="en-US" sz="2200" dirty="0"/>
              <a:t>Martinez et al., </a:t>
            </a:r>
            <a:r>
              <a:rPr lang="en-US" sz="2200" dirty="0" smtClean="0"/>
              <a:t>1999; </a:t>
            </a:r>
            <a:r>
              <a:rPr lang="en-US" sz="2200" dirty="0"/>
              <a:t>Mann, Wise, &amp; Shay, 1993</a:t>
            </a:r>
            <a:r>
              <a:rPr lang="en-US" sz="2200" dirty="0" smtClean="0"/>
              <a:t>)</a:t>
            </a:r>
          </a:p>
          <a:p>
            <a:endParaRPr lang="en-US" sz="1000" b="1" dirty="0" smtClean="0"/>
          </a:p>
          <a:p>
            <a:r>
              <a:rPr lang="en-US" sz="2000" b="1" dirty="0" smtClean="0"/>
              <a:t>Again</a:t>
            </a:r>
            <a:r>
              <a:rPr lang="en-US" sz="2000" b="1" dirty="0"/>
              <a:t>, the impact of seclusion was felt </a:t>
            </a:r>
            <a:r>
              <a:rPr lang="en-US" sz="2000" b="1" dirty="0" smtClean="0"/>
              <a:t/>
            </a:r>
            <a:br>
              <a:rPr lang="en-US" sz="2000" b="1" dirty="0" smtClean="0"/>
            </a:br>
            <a:r>
              <a:rPr lang="en-US" sz="2000" b="1" dirty="0" smtClean="0"/>
              <a:t>long </a:t>
            </a:r>
            <a:r>
              <a:rPr lang="en-US" sz="2000" b="1" dirty="0"/>
              <a:t>after the hospitalization</a:t>
            </a:r>
            <a:r>
              <a:rPr lang="en-US" sz="2000" b="1" dirty="0" smtClean="0"/>
              <a:t>.</a:t>
            </a:r>
            <a:endParaRPr lang="en-US" sz="2000" b="1" dirty="0"/>
          </a:p>
        </p:txBody>
      </p:sp>
      <p:sp>
        <p:nvSpPr>
          <p:cNvPr id="3" name="Text Placeholder 2"/>
          <p:cNvSpPr>
            <a:spLocks noGrp="1"/>
          </p:cNvSpPr>
          <p:nvPr>
            <p:ph type="body" sz="quarter" idx="12"/>
          </p:nvPr>
        </p:nvSpPr>
        <p:spPr/>
        <p:txBody>
          <a:bodyPr/>
          <a:lstStyle/>
          <a:p>
            <a:r>
              <a:rPr lang="en-US" dirty="0" smtClean="0"/>
              <a:t>Reality</a:t>
            </a:r>
            <a:endParaRPr lang="en-US" dirty="0"/>
          </a:p>
        </p:txBody>
      </p:sp>
    </p:spTree>
    <p:extLst>
      <p:ext uri="{BB962C8B-B14F-4D97-AF65-F5344CB8AC3E}">
        <p14:creationId xmlns:p14="http://schemas.microsoft.com/office/powerpoint/2010/main" val="42302275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123950"/>
            <a:ext cx="8153400" cy="3505200"/>
          </a:xfrm>
        </p:spPr>
        <p:txBody>
          <a:bodyPr/>
          <a:lstStyle/>
          <a:p>
            <a:pPr>
              <a:lnSpc>
                <a:spcPct val="80000"/>
              </a:lnSpc>
            </a:pPr>
            <a:endParaRPr lang="en-US" sz="300" dirty="0">
              <a:latin typeface="Times New Roman" pitchFamily="18" charset="0"/>
            </a:endParaRPr>
          </a:p>
          <a:p>
            <a:pPr>
              <a:lnSpc>
                <a:spcPct val="80000"/>
              </a:lnSpc>
            </a:pPr>
            <a:r>
              <a:rPr lang="en-US" dirty="0"/>
              <a:t>The Cambridge Hospital Child Assessment Unit analyzed 28 episodes of physical restraint </a:t>
            </a:r>
            <a:r>
              <a:rPr lang="en-US" dirty="0" smtClean="0"/>
              <a:t>(manual “holds</a:t>
            </a:r>
            <a:r>
              <a:rPr lang="en-US" dirty="0"/>
              <a:t>”) under </a:t>
            </a:r>
            <a:r>
              <a:rPr lang="en-US" dirty="0" smtClean="0"/>
              <a:t>five </a:t>
            </a:r>
            <a:r>
              <a:rPr lang="en-US" dirty="0"/>
              <a:t>minutes over </a:t>
            </a:r>
            <a:r>
              <a:rPr lang="en-US" dirty="0" smtClean="0"/>
              <a:t>three months.</a:t>
            </a:r>
            <a:endParaRPr lang="en-US" dirty="0"/>
          </a:p>
          <a:p>
            <a:pPr>
              <a:lnSpc>
                <a:spcPct val="80000"/>
              </a:lnSpc>
            </a:pPr>
            <a:endParaRPr lang="en-US" sz="1400" dirty="0"/>
          </a:p>
          <a:p>
            <a:pPr>
              <a:lnSpc>
                <a:spcPct val="80000"/>
              </a:lnSpc>
            </a:pPr>
            <a:r>
              <a:rPr lang="en-US" dirty="0"/>
              <a:t>68% of holds were less than </a:t>
            </a:r>
            <a:r>
              <a:rPr lang="en-US" dirty="0" smtClean="0"/>
              <a:t>one </a:t>
            </a:r>
            <a:r>
              <a:rPr lang="en-US" dirty="0"/>
              <a:t>minute.</a:t>
            </a:r>
          </a:p>
          <a:p>
            <a:pPr>
              <a:lnSpc>
                <a:spcPct val="80000"/>
              </a:lnSpc>
            </a:pPr>
            <a:endParaRPr lang="en-US" sz="1400" dirty="0"/>
          </a:p>
          <a:p>
            <a:pPr>
              <a:lnSpc>
                <a:spcPct val="80000"/>
              </a:lnSpc>
            </a:pPr>
            <a:r>
              <a:rPr lang="en-US" dirty="0"/>
              <a:t>But children </a:t>
            </a:r>
            <a:r>
              <a:rPr lang="en-US" dirty="0" smtClean="0"/>
              <a:t>perceived the </a:t>
            </a:r>
            <a:r>
              <a:rPr lang="en-US" dirty="0"/>
              <a:t>duration to be </a:t>
            </a:r>
            <a:r>
              <a:rPr lang="en-US" dirty="0" smtClean="0"/>
              <a:t>anywhere from five minutes to an hour!</a:t>
            </a:r>
            <a:endParaRPr lang="en-US" dirty="0"/>
          </a:p>
          <a:p>
            <a:pPr>
              <a:lnSpc>
                <a:spcPct val="80000"/>
              </a:lnSpc>
            </a:pPr>
            <a:endParaRPr lang="en-US" sz="1400" dirty="0"/>
          </a:p>
          <a:p>
            <a:pPr>
              <a:lnSpc>
                <a:spcPct val="80000"/>
              </a:lnSpc>
            </a:pPr>
            <a:r>
              <a:rPr lang="en-US" dirty="0"/>
              <a:t>Later interviews revealed that the intensity of affect </a:t>
            </a:r>
          </a:p>
          <a:p>
            <a:pPr>
              <a:lnSpc>
                <a:spcPct val="80000"/>
              </a:lnSpc>
            </a:pPr>
            <a:r>
              <a:rPr lang="en-US" dirty="0" smtClean="0"/>
              <a:t>(fear, rage) returned.</a:t>
            </a:r>
            <a:endParaRPr lang="en-US" dirty="0"/>
          </a:p>
        </p:txBody>
      </p:sp>
      <p:sp>
        <p:nvSpPr>
          <p:cNvPr id="3" name="Text Placeholder 2"/>
          <p:cNvSpPr>
            <a:spLocks noGrp="1"/>
          </p:cNvSpPr>
          <p:nvPr>
            <p:ph type="body" sz="quarter" idx="12"/>
          </p:nvPr>
        </p:nvSpPr>
        <p:spPr/>
        <p:txBody>
          <a:bodyPr/>
          <a:lstStyle/>
          <a:p>
            <a:r>
              <a:rPr lang="en-US" dirty="0" smtClean="0"/>
              <a:t>Reality</a:t>
            </a:r>
            <a:endParaRPr lang="en-US" dirty="0"/>
          </a:p>
        </p:txBody>
      </p:sp>
    </p:spTree>
    <p:extLst>
      <p:ext uri="{BB962C8B-B14F-4D97-AF65-F5344CB8AC3E}">
        <p14:creationId xmlns:p14="http://schemas.microsoft.com/office/powerpoint/2010/main" val="40359769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504950"/>
            <a:ext cx="8610600" cy="1219200"/>
          </a:xfrm>
        </p:spPr>
        <p:txBody>
          <a:bodyPr/>
          <a:lstStyle/>
          <a:p>
            <a:r>
              <a:rPr lang="en-US" sz="4000" b="1" i="1" dirty="0" smtClean="0">
                <a:cs typeface="Times New Roman" pitchFamily="18" charset="0"/>
              </a:rPr>
              <a:t>Even </a:t>
            </a:r>
            <a:r>
              <a:rPr lang="en-US" sz="4000" b="1" i="1" dirty="0">
                <a:cs typeface="Times New Roman" pitchFamily="18" charset="0"/>
              </a:rPr>
              <a:t>brief </a:t>
            </a:r>
            <a:r>
              <a:rPr lang="en-US" sz="4000" b="1" i="1" dirty="0" smtClean="0">
                <a:cs typeface="Times New Roman" pitchFamily="18" charset="0"/>
              </a:rPr>
              <a:t>“holds” </a:t>
            </a:r>
            <a:r>
              <a:rPr lang="en-US" sz="4000" b="1" i="1" dirty="0">
                <a:cs typeface="Times New Roman" pitchFamily="18" charset="0"/>
              </a:rPr>
              <a:t>are damaging.</a:t>
            </a:r>
          </a:p>
          <a:p>
            <a:endParaRPr lang="en-US" dirty="0"/>
          </a:p>
        </p:txBody>
      </p:sp>
      <p:sp>
        <p:nvSpPr>
          <p:cNvPr id="3" name="Text Placeholder 2"/>
          <p:cNvSpPr>
            <a:spLocks noGrp="1"/>
          </p:cNvSpPr>
          <p:nvPr>
            <p:ph type="body" sz="quarter" idx="12"/>
          </p:nvPr>
        </p:nvSpPr>
        <p:spPr/>
        <p:txBody>
          <a:bodyPr/>
          <a:lstStyle/>
          <a:p>
            <a:r>
              <a:rPr lang="en-US" dirty="0">
                <a:cs typeface="Times New Roman" pitchFamily="18" charset="0"/>
              </a:rPr>
              <a:t>Take-home message:</a:t>
            </a:r>
            <a:endParaRPr lang="en-US" dirty="0"/>
          </a:p>
        </p:txBody>
      </p:sp>
    </p:spTree>
    <p:extLst>
      <p:ext uri="{BB962C8B-B14F-4D97-AF65-F5344CB8AC3E}">
        <p14:creationId xmlns:p14="http://schemas.microsoft.com/office/powerpoint/2010/main" val="954774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200150"/>
            <a:ext cx="8686800" cy="3276600"/>
          </a:xfrm>
        </p:spPr>
        <p:txBody>
          <a:bodyPr/>
          <a:lstStyle/>
          <a:p>
            <a:pPr>
              <a:lnSpc>
                <a:spcPct val="90000"/>
              </a:lnSpc>
            </a:pPr>
            <a:r>
              <a:rPr lang="en-US" dirty="0"/>
              <a:t>Six studies reported </a:t>
            </a:r>
            <a:r>
              <a:rPr lang="en-US" dirty="0" smtClean="0"/>
              <a:t>that 58-75</a:t>
            </a:r>
            <a:r>
              <a:rPr lang="en-US" dirty="0"/>
              <a:t>% of those </a:t>
            </a:r>
            <a:r>
              <a:rPr lang="en-US" dirty="0" smtClean="0"/>
              <a:t>secluded                                     felt </a:t>
            </a:r>
            <a:r>
              <a:rPr lang="en-US" dirty="0"/>
              <a:t>they were being punished by </a:t>
            </a:r>
            <a:r>
              <a:rPr lang="en-US" dirty="0" smtClean="0"/>
              <a:t>staff.</a:t>
            </a:r>
            <a:endParaRPr lang="en-US" dirty="0"/>
          </a:p>
          <a:p>
            <a:pPr>
              <a:lnSpc>
                <a:spcPct val="90000"/>
              </a:lnSpc>
            </a:pPr>
            <a:endParaRPr lang="en-US" sz="1400" dirty="0"/>
          </a:p>
          <a:p>
            <a:pPr>
              <a:lnSpc>
                <a:spcPct val="90000"/>
              </a:lnSpc>
            </a:pPr>
            <a:r>
              <a:rPr lang="en-US" dirty="0"/>
              <a:t>Many </a:t>
            </a:r>
            <a:r>
              <a:rPr lang="en-US" dirty="0" smtClean="0"/>
              <a:t>believed that s</a:t>
            </a:r>
            <a:r>
              <a:rPr lang="en-US" sz="2400" dirty="0" smtClean="0">
                <a:solidFill>
                  <a:srgbClr val="646569"/>
                </a:solidFill>
              </a:rPr>
              <a:t>eclusion </a:t>
            </a:r>
            <a:r>
              <a:rPr lang="en-US" sz="2400" dirty="0">
                <a:solidFill>
                  <a:srgbClr val="646569"/>
                </a:solidFill>
              </a:rPr>
              <a:t>was used because they refused to take medication or participate in the treatment </a:t>
            </a:r>
            <a:r>
              <a:rPr lang="en-US" sz="2400" dirty="0" smtClean="0">
                <a:solidFill>
                  <a:srgbClr val="646569"/>
                </a:solidFill>
              </a:rPr>
              <a:t>program.</a:t>
            </a:r>
          </a:p>
          <a:p>
            <a:pPr>
              <a:lnSpc>
                <a:spcPct val="90000"/>
              </a:lnSpc>
            </a:pPr>
            <a:endParaRPr lang="en-US" sz="1400" dirty="0"/>
          </a:p>
          <a:p>
            <a:pPr>
              <a:lnSpc>
                <a:spcPct val="90000"/>
              </a:lnSpc>
            </a:pPr>
            <a:r>
              <a:rPr lang="en-US" sz="2400" dirty="0" smtClean="0">
                <a:solidFill>
                  <a:srgbClr val="646569"/>
                </a:solidFill>
              </a:rPr>
              <a:t>Frequently</a:t>
            </a:r>
            <a:r>
              <a:rPr lang="en-US" sz="2400" dirty="0">
                <a:solidFill>
                  <a:srgbClr val="646569"/>
                </a:solidFill>
              </a:rPr>
              <a:t>, they did not know the reason for </a:t>
            </a:r>
            <a:r>
              <a:rPr lang="en-US" sz="2400" dirty="0" smtClean="0">
                <a:solidFill>
                  <a:srgbClr val="646569"/>
                </a:solidFill>
              </a:rPr>
              <a:t>seclusion!</a:t>
            </a:r>
          </a:p>
          <a:p>
            <a:pPr marL="0" lvl="1" indent="0">
              <a:lnSpc>
                <a:spcPct val="90000"/>
              </a:lnSpc>
              <a:buNone/>
            </a:pPr>
            <a:endParaRPr lang="en-US" sz="1400" dirty="0" smtClean="0">
              <a:solidFill>
                <a:srgbClr val="646569"/>
              </a:solidFill>
            </a:endParaRPr>
          </a:p>
          <a:p>
            <a:pPr marL="0" lvl="1" indent="0">
              <a:lnSpc>
                <a:spcPct val="90000"/>
              </a:lnSpc>
              <a:buNone/>
            </a:pPr>
            <a:r>
              <a:rPr lang="en-US" sz="2400" dirty="0" smtClean="0">
                <a:solidFill>
                  <a:srgbClr val="646569"/>
                </a:solidFill>
              </a:rPr>
              <a:t>(</a:t>
            </a:r>
            <a:r>
              <a:rPr lang="en-US" sz="2400" dirty="0" err="1" smtClean="0">
                <a:solidFill>
                  <a:srgbClr val="646569"/>
                </a:solidFill>
              </a:rPr>
              <a:t>Kaltiala-Heino</a:t>
            </a:r>
            <a:r>
              <a:rPr lang="en-US" sz="2400" dirty="0" smtClean="0">
                <a:solidFill>
                  <a:srgbClr val="646569"/>
                </a:solidFill>
              </a:rPr>
              <a:t> </a:t>
            </a:r>
            <a:r>
              <a:rPr lang="en-US" sz="2400" dirty="0">
                <a:solidFill>
                  <a:srgbClr val="646569"/>
                </a:solidFill>
              </a:rPr>
              <a:t>et </a:t>
            </a:r>
            <a:r>
              <a:rPr lang="en-US" sz="2400" dirty="0" smtClean="0">
                <a:solidFill>
                  <a:srgbClr val="646569"/>
                </a:solidFill>
              </a:rPr>
              <a:t>al, </a:t>
            </a:r>
            <a:r>
              <a:rPr lang="en-US" sz="2400" dirty="0">
                <a:solidFill>
                  <a:srgbClr val="646569"/>
                </a:solidFill>
              </a:rPr>
              <a:t>2003)</a:t>
            </a:r>
          </a:p>
          <a:p>
            <a:pPr lvl="1">
              <a:lnSpc>
                <a:spcPct val="90000"/>
              </a:lnSpc>
              <a:buFontTx/>
              <a:buChar char="-"/>
            </a:pPr>
            <a:endParaRPr lang="en-US" sz="2400" dirty="0">
              <a:solidFill>
                <a:srgbClr val="646569"/>
              </a:solidFill>
            </a:endParaRPr>
          </a:p>
          <a:p>
            <a:endParaRPr lang="en-US" dirty="0"/>
          </a:p>
        </p:txBody>
      </p:sp>
      <p:sp>
        <p:nvSpPr>
          <p:cNvPr id="3" name="Text Placeholder 2"/>
          <p:cNvSpPr>
            <a:spLocks noGrp="1"/>
          </p:cNvSpPr>
          <p:nvPr>
            <p:ph type="body" sz="quarter" idx="12"/>
          </p:nvPr>
        </p:nvSpPr>
        <p:spPr/>
        <p:txBody>
          <a:bodyPr/>
          <a:lstStyle/>
          <a:p>
            <a:r>
              <a:rPr lang="en-US" dirty="0" smtClean="0"/>
              <a:t>Reality</a:t>
            </a:r>
            <a:endParaRPr lang="en-US" dirty="0"/>
          </a:p>
        </p:txBody>
      </p:sp>
    </p:spTree>
    <p:extLst>
      <p:ext uri="{BB962C8B-B14F-4D97-AF65-F5344CB8AC3E}">
        <p14:creationId xmlns:p14="http://schemas.microsoft.com/office/powerpoint/2010/main" val="41027586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504950"/>
            <a:ext cx="8382000" cy="3200400"/>
          </a:xfrm>
        </p:spPr>
        <p:txBody>
          <a:bodyPr/>
          <a:lstStyle/>
          <a:p>
            <a:r>
              <a:rPr lang="en-US" dirty="0"/>
              <a:t>NYS survey found that 94% of those secluded or restrained had at least one complaint about their </a:t>
            </a:r>
            <a:r>
              <a:rPr lang="en-US" dirty="0" smtClean="0"/>
              <a:t>experience.</a:t>
            </a:r>
            <a:endParaRPr lang="en-US" dirty="0"/>
          </a:p>
          <a:p>
            <a:pPr lvl="1"/>
            <a:r>
              <a:rPr lang="en-US" sz="2400" dirty="0">
                <a:solidFill>
                  <a:srgbClr val="646569"/>
                </a:solidFill>
              </a:rPr>
              <a:t>	62% did not feel protected from harm</a:t>
            </a:r>
          </a:p>
          <a:p>
            <a:pPr lvl="1"/>
            <a:r>
              <a:rPr lang="en-US" sz="2400" dirty="0">
                <a:solidFill>
                  <a:srgbClr val="646569"/>
                </a:solidFill>
              </a:rPr>
              <a:t>  50% alleged unnecessary force</a:t>
            </a:r>
          </a:p>
          <a:p>
            <a:pPr lvl="1"/>
            <a:r>
              <a:rPr lang="en-US" sz="2400" dirty="0">
                <a:solidFill>
                  <a:srgbClr val="646569"/>
                </a:solidFill>
              </a:rPr>
              <a:t>  40% felt they had been psychologically</a:t>
            </a:r>
          </a:p>
          <a:p>
            <a:pPr lvl="1">
              <a:buFontTx/>
              <a:buNone/>
            </a:pPr>
            <a:r>
              <a:rPr lang="en-US" sz="2400" dirty="0">
                <a:solidFill>
                  <a:srgbClr val="646569"/>
                </a:solidFill>
              </a:rPr>
              <a:t>     abused, ridiculed or threatened</a:t>
            </a:r>
          </a:p>
          <a:p>
            <a:r>
              <a:rPr lang="en-US" dirty="0" smtClean="0"/>
              <a:t>Ray</a:t>
            </a:r>
            <a:r>
              <a:rPr lang="en-US" dirty="0"/>
              <a:t>, Myers, &amp; Rappaport, </a:t>
            </a:r>
            <a:r>
              <a:rPr lang="en-US" dirty="0" smtClean="0"/>
              <a:t>1996</a:t>
            </a:r>
            <a:endParaRPr lang="en-US" dirty="0"/>
          </a:p>
          <a:p>
            <a:endParaRPr lang="en-US" dirty="0"/>
          </a:p>
        </p:txBody>
      </p:sp>
      <p:sp>
        <p:nvSpPr>
          <p:cNvPr id="3" name="Text Placeholder 2"/>
          <p:cNvSpPr>
            <a:spLocks noGrp="1"/>
          </p:cNvSpPr>
          <p:nvPr>
            <p:ph type="body" sz="quarter" idx="12"/>
          </p:nvPr>
        </p:nvSpPr>
        <p:spPr/>
        <p:txBody>
          <a:bodyPr/>
          <a:lstStyle/>
          <a:p>
            <a:r>
              <a:rPr lang="en-US" dirty="0"/>
              <a:t>Reality</a:t>
            </a:r>
          </a:p>
          <a:p>
            <a:endParaRPr lang="en-US" dirty="0"/>
          </a:p>
        </p:txBody>
      </p:sp>
    </p:spTree>
    <p:extLst>
      <p:ext uri="{BB962C8B-B14F-4D97-AF65-F5344CB8AC3E}">
        <p14:creationId xmlns:p14="http://schemas.microsoft.com/office/powerpoint/2010/main" val="510253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dirty="0">
                <a:solidFill>
                  <a:srgbClr val="553278"/>
                </a:solidFill>
                <a:latin typeface="Arial" panose="020B0604020202020204" pitchFamily="34" charset="0"/>
                <a:cs typeface="Arial" panose="020B0604020202020204" pitchFamily="34" charset="0"/>
              </a:rPr>
              <a:t>Facts Regarding Restraint and Seclusion Use</a:t>
            </a:r>
            <a:endParaRPr lang="en-US" sz="3200" b="1" dirty="0">
              <a:solidFill>
                <a:srgbClr val="553278"/>
              </a:solidFill>
              <a:latin typeface="Arial" panose="020B0604020202020204" pitchFamily="34" charset="0"/>
              <a:cs typeface="Arial" panose="020B0604020202020204" pitchFamily="34" charset="0"/>
            </a:endParaRPr>
          </a:p>
        </p:txBody>
      </p:sp>
      <p:sp>
        <p:nvSpPr>
          <p:cNvPr id="12" name="TextBox 11"/>
          <p:cNvSpPr txBox="1"/>
          <p:nvPr/>
        </p:nvSpPr>
        <p:spPr>
          <a:xfrm>
            <a:off x="152400" y="1200150"/>
            <a:ext cx="5715000" cy="3477875"/>
          </a:xfrm>
          <a:prstGeom prst="rect">
            <a:avLst/>
          </a:prstGeom>
          <a:noFill/>
          <a:ln>
            <a:noFill/>
          </a:ln>
        </p:spPr>
        <p:txBody>
          <a:bodyPr wrap="square" rtlCol="0">
            <a:spAutoFit/>
          </a:bodyPr>
          <a:lstStyle/>
          <a:p>
            <a:r>
              <a:rPr lang="en-US" sz="2000" b="1" dirty="0" smtClean="0">
                <a:solidFill>
                  <a:srgbClr val="646569"/>
                </a:solidFill>
                <a:latin typeface="Arial" panose="020B0604020202020204" pitchFamily="34" charset="0"/>
                <a:cs typeface="Arial" panose="020B0604020202020204" pitchFamily="34" charset="0"/>
              </a:rPr>
              <a:t>First, an exercise: </a:t>
            </a:r>
          </a:p>
          <a:p>
            <a:r>
              <a:rPr lang="en-US" sz="2000" dirty="0" smtClean="0">
                <a:solidFill>
                  <a:srgbClr val="646569"/>
                </a:solidFill>
                <a:latin typeface="Arial" panose="020B0604020202020204" pitchFamily="34" charset="0"/>
                <a:cs typeface="Arial" panose="020B0604020202020204" pitchFamily="34" charset="0"/>
              </a:rPr>
              <a:t>Please </a:t>
            </a:r>
            <a:r>
              <a:rPr lang="en-US" sz="2000" dirty="0">
                <a:solidFill>
                  <a:srgbClr val="646569"/>
                </a:solidFill>
                <a:latin typeface="Arial" panose="020B0604020202020204" pitchFamily="34" charset="0"/>
                <a:cs typeface="Arial" panose="020B0604020202020204" pitchFamily="34" charset="0"/>
              </a:rPr>
              <a:t>think for a moment about the first time you </a:t>
            </a:r>
            <a:r>
              <a:rPr lang="en-US" sz="2000" dirty="0" smtClean="0">
                <a:solidFill>
                  <a:srgbClr val="646569"/>
                </a:solidFill>
                <a:latin typeface="Arial" panose="020B0604020202020204" pitchFamily="34" charset="0"/>
                <a:cs typeface="Arial" panose="020B0604020202020204" pitchFamily="34" charset="0"/>
              </a:rPr>
              <a:t>conducted </a:t>
            </a:r>
            <a:r>
              <a:rPr lang="en-US" sz="2000" dirty="0">
                <a:solidFill>
                  <a:srgbClr val="646569"/>
                </a:solidFill>
                <a:latin typeface="Arial" panose="020B0604020202020204" pitchFamily="34" charset="0"/>
                <a:cs typeface="Arial" panose="020B0604020202020204" pitchFamily="34" charset="0"/>
              </a:rPr>
              <a:t>or experienced restraint or </a:t>
            </a:r>
            <a:r>
              <a:rPr lang="en-US" sz="2000" dirty="0" smtClean="0">
                <a:solidFill>
                  <a:srgbClr val="646569"/>
                </a:solidFill>
                <a:latin typeface="Arial" panose="020B0604020202020204" pitchFamily="34" charset="0"/>
                <a:cs typeface="Arial" panose="020B0604020202020204" pitchFamily="34" charset="0"/>
              </a:rPr>
              <a:t>seclusion. </a:t>
            </a:r>
            <a:r>
              <a:rPr lang="en-US" sz="2000" dirty="0">
                <a:solidFill>
                  <a:srgbClr val="646569"/>
                </a:solidFill>
                <a:latin typeface="Arial" panose="020B0604020202020204" pitchFamily="34" charset="0"/>
                <a:cs typeface="Arial" panose="020B0604020202020204" pitchFamily="34" charset="0"/>
              </a:rPr>
              <a:t>Think back to that day, that setting, that time</a:t>
            </a:r>
            <a:r>
              <a:rPr lang="en-US" sz="2000" dirty="0" smtClean="0">
                <a:solidFill>
                  <a:srgbClr val="646569"/>
                </a:solidFill>
                <a:latin typeface="Arial" panose="020B0604020202020204" pitchFamily="34" charset="0"/>
                <a:cs typeface="Arial" panose="020B0604020202020204" pitchFamily="34" charset="0"/>
              </a:rPr>
              <a:t>. </a:t>
            </a:r>
            <a:r>
              <a:rPr lang="en-US" sz="2000" dirty="0">
                <a:solidFill>
                  <a:srgbClr val="646569"/>
                </a:solidFill>
                <a:latin typeface="Arial" panose="020B0604020202020204" pitchFamily="34" charset="0"/>
                <a:cs typeface="Arial" panose="020B0604020202020204" pitchFamily="34" charset="0"/>
              </a:rPr>
              <a:t>What did you see? </a:t>
            </a:r>
            <a:r>
              <a:rPr lang="en-US" sz="2000" dirty="0" smtClean="0">
                <a:solidFill>
                  <a:srgbClr val="646569"/>
                </a:solidFill>
                <a:latin typeface="Arial" panose="020B0604020202020204" pitchFamily="34" charset="0"/>
                <a:cs typeface="Arial" panose="020B0604020202020204" pitchFamily="34" charset="0"/>
              </a:rPr>
              <a:t>How </a:t>
            </a:r>
            <a:r>
              <a:rPr lang="en-US" sz="2000" dirty="0">
                <a:solidFill>
                  <a:srgbClr val="646569"/>
                </a:solidFill>
                <a:latin typeface="Arial" panose="020B0604020202020204" pitchFamily="34" charset="0"/>
                <a:cs typeface="Arial" panose="020B0604020202020204" pitchFamily="34" charset="0"/>
              </a:rPr>
              <a:t>did you feel? </a:t>
            </a:r>
            <a:r>
              <a:rPr lang="en-US" sz="2000" dirty="0" smtClean="0">
                <a:solidFill>
                  <a:srgbClr val="646569"/>
                </a:solidFill>
                <a:latin typeface="Arial" panose="020B0604020202020204" pitchFamily="34" charset="0"/>
                <a:cs typeface="Arial" panose="020B0604020202020204" pitchFamily="34" charset="0"/>
              </a:rPr>
              <a:t>What </a:t>
            </a:r>
            <a:r>
              <a:rPr lang="en-US" sz="2000" dirty="0">
                <a:solidFill>
                  <a:srgbClr val="646569"/>
                </a:solidFill>
                <a:latin typeface="Arial" panose="020B0604020202020204" pitchFamily="34" charset="0"/>
                <a:cs typeface="Arial" panose="020B0604020202020204" pitchFamily="34" charset="0"/>
              </a:rPr>
              <a:t>did you </a:t>
            </a:r>
            <a:r>
              <a:rPr lang="en-US" sz="2000" dirty="0" smtClean="0">
                <a:solidFill>
                  <a:srgbClr val="646569"/>
                </a:solidFill>
                <a:latin typeface="Arial" panose="020B0604020202020204" pitchFamily="34" charset="0"/>
                <a:cs typeface="Arial" panose="020B0604020202020204" pitchFamily="34" charset="0"/>
              </a:rPr>
              <a:t>think? Take </a:t>
            </a:r>
            <a:r>
              <a:rPr lang="en-US" sz="2000" dirty="0">
                <a:solidFill>
                  <a:srgbClr val="646569"/>
                </a:solidFill>
                <a:latin typeface="Arial" panose="020B0604020202020204" pitchFamily="34" charset="0"/>
                <a:cs typeface="Arial" panose="020B0604020202020204" pitchFamily="34" charset="0"/>
              </a:rPr>
              <a:t>a moment to share that experience with </a:t>
            </a:r>
            <a:r>
              <a:rPr lang="en-US" sz="2000" dirty="0" smtClean="0">
                <a:solidFill>
                  <a:srgbClr val="646569"/>
                </a:solidFill>
                <a:latin typeface="Arial" panose="020B0604020202020204" pitchFamily="34" charset="0"/>
                <a:cs typeface="Arial" panose="020B0604020202020204" pitchFamily="34" charset="0"/>
              </a:rPr>
              <a:t>someone is you’re viewing this presentation together.</a:t>
            </a:r>
            <a:r>
              <a:rPr lang="en-US" sz="2000" dirty="0">
                <a:solidFill>
                  <a:srgbClr val="646569"/>
                </a:solidFill>
                <a:latin typeface="Arial" panose="020B0604020202020204" pitchFamily="34" charset="0"/>
                <a:cs typeface="Arial" panose="020B0604020202020204" pitchFamily="34" charset="0"/>
              </a:rPr>
              <a:t> Where were you? Was it daytime or evening? Were you watching or actually involved? What did you feel? Did you heart race?  Were you scared? Angry</a:t>
            </a:r>
            <a:r>
              <a:rPr lang="en-US" sz="2000" dirty="0" smtClean="0">
                <a:solidFill>
                  <a:srgbClr val="646569"/>
                </a:solidFill>
                <a:latin typeface="Arial" panose="020B0604020202020204" pitchFamily="34" charset="0"/>
                <a:cs typeface="Arial" panose="020B0604020202020204" pitchFamily="34" charset="0"/>
              </a:rPr>
              <a:t>?</a:t>
            </a:r>
            <a:endParaRPr lang="en-US" sz="1400" dirty="0">
              <a:solidFill>
                <a:srgbClr val="646569"/>
              </a:solidFill>
              <a:latin typeface="Arial" panose="020B0604020202020204" pitchFamily="34" charset="0"/>
              <a:cs typeface="Arial" panose="020B0604020202020204" pitchFamily="34" charset="0"/>
            </a:endParaRPr>
          </a:p>
        </p:txBody>
      </p:sp>
      <p:pic>
        <p:nvPicPr>
          <p:cNvPr id="5" name="Picture 4"/>
          <p:cNvPicPr>
            <a:picLocks noChangeAspect="1" noChangeArrowheads="1"/>
          </p:cNvPicPr>
          <p:nvPr/>
        </p:nvPicPr>
        <p:blipFill>
          <a:blip r:embed="rId2" cstate="print"/>
          <a:srcRect/>
          <a:stretch>
            <a:fillRect/>
          </a:stretch>
        </p:blipFill>
        <p:spPr bwMode="auto">
          <a:xfrm>
            <a:off x="6248400" y="1225877"/>
            <a:ext cx="2157413" cy="2954338"/>
          </a:xfrm>
          <a:prstGeom prst="rect">
            <a:avLst/>
          </a:prstGeom>
          <a:noFill/>
          <a:ln w="9525">
            <a:noFill/>
            <a:miter lim="800000"/>
            <a:headEnd/>
            <a:tailEnd/>
          </a:ln>
        </p:spPr>
      </p:pic>
    </p:spTree>
    <p:extLst>
      <p:ext uri="{BB962C8B-B14F-4D97-AF65-F5344CB8AC3E}">
        <p14:creationId xmlns:p14="http://schemas.microsoft.com/office/powerpoint/2010/main" val="19977026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123950"/>
            <a:ext cx="8686800" cy="3886200"/>
          </a:xfrm>
        </p:spPr>
        <p:txBody>
          <a:bodyPr/>
          <a:lstStyle/>
          <a:p>
            <a:r>
              <a:rPr lang="en-US" sz="2000" dirty="0"/>
              <a:t>“The number and seriousness of former patients’ complaints about the use of these interventions could be largely predicted by whether or not they believed that staff (prior to placing them in restraints or seclusion)  </a:t>
            </a:r>
            <a:r>
              <a:rPr lang="en-US" sz="2000" dirty="0" smtClean="0"/>
              <a:t>had </a:t>
            </a:r>
            <a:r>
              <a:rPr lang="en-US" sz="2000" dirty="0"/>
              <a:t>first tried to calm them down and solve their problems in another manner</a:t>
            </a:r>
            <a:r>
              <a:rPr lang="en-US" sz="2000" dirty="0" smtClean="0"/>
              <a:t>.”</a:t>
            </a:r>
          </a:p>
          <a:p>
            <a:r>
              <a:rPr lang="en-US" sz="2000" dirty="0"/>
              <a:t>Ray, Myers, &amp; Rappaport, 1996</a:t>
            </a:r>
          </a:p>
          <a:p>
            <a:endParaRPr lang="en-US" sz="2000" dirty="0"/>
          </a:p>
          <a:p>
            <a:r>
              <a:rPr lang="en-US" sz="1600" dirty="0" err="1" smtClean="0"/>
              <a:t>Brylin</a:t>
            </a:r>
            <a:r>
              <a:rPr lang="en-US" sz="1600" dirty="0" smtClean="0"/>
              <a:t> </a:t>
            </a:r>
            <a:r>
              <a:rPr lang="en-US" sz="1600" dirty="0"/>
              <a:t>Hospital was one of our three PARS grant sites. They significantly reduced their use of restraint and seclusion. While this was occurring, they went from a facility with one of the highest rates of allegations of abuse and neglect in the </a:t>
            </a:r>
            <a:r>
              <a:rPr lang="en-US" sz="1600" dirty="0" smtClean="0"/>
              <a:t>state, </a:t>
            </a:r>
            <a:r>
              <a:rPr lang="en-US" sz="1600" dirty="0"/>
              <a:t>to one of the lowest.</a:t>
            </a:r>
          </a:p>
          <a:p>
            <a:endParaRPr lang="en-US" sz="1000" dirty="0"/>
          </a:p>
          <a:p>
            <a:r>
              <a:rPr lang="en-US" sz="1600" dirty="0"/>
              <a:t>Similarly, this study found that if the individual felt </a:t>
            </a:r>
            <a:r>
              <a:rPr lang="en-US" sz="1600" dirty="0" smtClean="0"/>
              <a:t>that staff </a:t>
            </a:r>
            <a:r>
              <a:rPr lang="en-US" sz="1600" dirty="0"/>
              <a:t>tried to help them resolve their problems, they did not complain or allege abuse.</a:t>
            </a:r>
          </a:p>
          <a:p>
            <a:endParaRPr lang="en-US" dirty="0"/>
          </a:p>
        </p:txBody>
      </p:sp>
      <p:sp>
        <p:nvSpPr>
          <p:cNvPr id="3" name="Text Placeholder 2"/>
          <p:cNvSpPr>
            <a:spLocks noGrp="1"/>
          </p:cNvSpPr>
          <p:nvPr>
            <p:ph type="body" sz="quarter" idx="12"/>
          </p:nvPr>
        </p:nvSpPr>
        <p:spPr/>
        <p:txBody>
          <a:bodyPr/>
          <a:lstStyle/>
          <a:p>
            <a:r>
              <a:rPr lang="en-US" dirty="0"/>
              <a:t>Reality</a:t>
            </a:r>
          </a:p>
          <a:p>
            <a:endParaRPr lang="en-US" dirty="0"/>
          </a:p>
        </p:txBody>
      </p:sp>
    </p:spTree>
    <p:extLst>
      <p:ext uri="{BB962C8B-B14F-4D97-AF65-F5344CB8AC3E}">
        <p14:creationId xmlns:p14="http://schemas.microsoft.com/office/powerpoint/2010/main" val="5449764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123950"/>
            <a:ext cx="8001000" cy="3733800"/>
          </a:xfrm>
        </p:spPr>
        <p:txBody>
          <a:bodyPr/>
          <a:lstStyle/>
          <a:p>
            <a:r>
              <a:rPr lang="en-US" dirty="0" smtClean="0"/>
              <a:t>“Seclusion </a:t>
            </a:r>
            <a:r>
              <a:rPr lang="en-US" dirty="0"/>
              <a:t>and restraint are used without bias and only in response to objective behavior</a:t>
            </a:r>
            <a:r>
              <a:rPr lang="en-US" dirty="0" smtClean="0"/>
              <a:t>.”</a:t>
            </a:r>
          </a:p>
          <a:p>
            <a:r>
              <a:rPr lang="en-US" b="1" dirty="0" smtClean="0"/>
              <a:t>That’s </a:t>
            </a:r>
            <a:r>
              <a:rPr lang="en-US" b="1" dirty="0"/>
              <a:t>a </a:t>
            </a:r>
            <a:r>
              <a:rPr lang="en-US" b="1" dirty="0" smtClean="0"/>
              <a:t>myth.</a:t>
            </a:r>
          </a:p>
          <a:p>
            <a:r>
              <a:rPr lang="en-US" sz="1800" b="1" dirty="0" smtClean="0"/>
              <a:t>Research </a:t>
            </a:r>
            <a:r>
              <a:rPr lang="en-US" sz="1800" b="1" dirty="0"/>
              <a:t>indicates that cultural and social bias may </a:t>
            </a:r>
            <a:r>
              <a:rPr lang="en-US" sz="1800" b="1" dirty="0" smtClean="0"/>
              <a:t>exist.</a:t>
            </a:r>
            <a:endParaRPr lang="en-US" sz="1800" b="1" dirty="0"/>
          </a:p>
          <a:p>
            <a:pPr>
              <a:lnSpc>
                <a:spcPct val="80000"/>
              </a:lnSpc>
              <a:spcAft>
                <a:spcPct val="50000"/>
              </a:spcAft>
            </a:pPr>
            <a:r>
              <a:rPr lang="en-US" sz="1800" dirty="0" smtClean="0"/>
              <a:t>Those </a:t>
            </a:r>
            <a:r>
              <a:rPr lang="en-US" sz="1800" dirty="0"/>
              <a:t>more likely to be restrained are:</a:t>
            </a:r>
          </a:p>
          <a:p>
            <a:pPr lvl="1">
              <a:lnSpc>
                <a:spcPct val="80000"/>
              </a:lnSpc>
              <a:spcAft>
                <a:spcPct val="50000"/>
              </a:spcAft>
              <a:buFontTx/>
              <a:buChar char="-"/>
            </a:pPr>
            <a:r>
              <a:rPr lang="en-US" sz="1800" dirty="0">
                <a:solidFill>
                  <a:srgbClr val="646569"/>
                </a:solidFill>
              </a:rPr>
              <a:t>Younger and on more medications (</a:t>
            </a:r>
            <a:r>
              <a:rPr lang="en-US" sz="1800" dirty="0" err="1">
                <a:solidFill>
                  <a:srgbClr val="646569"/>
                </a:solidFill>
              </a:rPr>
              <a:t>LeGris</a:t>
            </a:r>
            <a:r>
              <a:rPr lang="en-US" sz="1800" dirty="0">
                <a:solidFill>
                  <a:srgbClr val="646569"/>
                </a:solidFill>
              </a:rPr>
              <a:t>, Walters, &amp; Browne, 1999)</a:t>
            </a:r>
          </a:p>
          <a:p>
            <a:pPr lvl="1">
              <a:lnSpc>
                <a:spcPct val="80000"/>
              </a:lnSpc>
              <a:spcAft>
                <a:spcPct val="50000"/>
              </a:spcAft>
              <a:buFontTx/>
              <a:buChar char="-"/>
            </a:pPr>
            <a:r>
              <a:rPr lang="en-US" sz="1800" dirty="0" smtClean="0">
                <a:solidFill>
                  <a:srgbClr val="646569"/>
                </a:solidFill>
              </a:rPr>
              <a:t>Younger, male, </a:t>
            </a:r>
            <a:r>
              <a:rPr lang="en-US" sz="1800" dirty="0">
                <a:solidFill>
                  <a:srgbClr val="646569"/>
                </a:solidFill>
              </a:rPr>
              <a:t>and African-American or </a:t>
            </a:r>
            <a:r>
              <a:rPr lang="en-US" sz="1800" dirty="0" smtClean="0">
                <a:solidFill>
                  <a:srgbClr val="646569"/>
                </a:solidFill>
              </a:rPr>
              <a:t>Hispanic </a:t>
            </a:r>
            <a:br>
              <a:rPr lang="en-US" sz="1800" dirty="0" smtClean="0">
                <a:solidFill>
                  <a:srgbClr val="646569"/>
                </a:solidFill>
              </a:rPr>
            </a:br>
            <a:r>
              <a:rPr lang="en-US" sz="1800" dirty="0" smtClean="0">
                <a:solidFill>
                  <a:srgbClr val="646569"/>
                </a:solidFill>
              </a:rPr>
              <a:t>(Donovan et al, 2003; Brooks et al, 1994)</a:t>
            </a:r>
          </a:p>
          <a:p>
            <a:pPr marL="457200" lvl="1" indent="0">
              <a:lnSpc>
                <a:spcPct val="80000"/>
              </a:lnSpc>
              <a:spcAft>
                <a:spcPct val="50000"/>
              </a:spcAft>
              <a:buNone/>
              <a:tabLst>
                <a:tab pos="744538" algn="l"/>
              </a:tabLst>
            </a:pPr>
            <a:r>
              <a:rPr lang="en-US" sz="1800" dirty="0" smtClean="0">
                <a:solidFill>
                  <a:srgbClr val="646569"/>
                </a:solidFill>
              </a:rPr>
              <a:t>- 	Of Black and Asian descent (Price, David &amp; Otis, 2004)</a:t>
            </a:r>
          </a:p>
          <a:p>
            <a:endParaRPr lang="en-US" dirty="0"/>
          </a:p>
        </p:txBody>
      </p:sp>
      <p:sp>
        <p:nvSpPr>
          <p:cNvPr id="3" name="Text Placeholder 2"/>
          <p:cNvSpPr>
            <a:spLocks noGrp="1"/>
          </p:cNvSpPr>
          <p:nvPr>
            <p:ph type="body" sz="quarter" idx="12"/>
          </p:nvPr>
        </p:nvSpPr>
        <p:spPr/>
        <p:txBody>
          <a:bodyPr/>
          <a:lstStyle/>
          <a:p>
            <a:r>
              <a:rPr lang="en-US" dirty="0"/>
              <a:t>Myth or Fact?</a:t>
            </a:r>
          </a:p>
        </p:txBody>
      </p:sp>
    </p:spTree>
    <p:extLst>
      <p:ext uri="{BB962C8B-B14F-4D97-AF65-F5344CB8AC3E}">
        <p14:creationId xmlns:p14="http://schemas.microsoft.com/office/powerpoint/2010/main" val="35087615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504950"/>
            <a:ext cx="7467600" cy="2667000"/>
          </a:xfrm>
        </p:spPr>
        <p:txBody>
          <a:bodyPr/>
          <a:lstStyle/>
          <a:p>
            <a:r>
              <a:rPr lang="en-US" dirty="0"/>
              <a:t>As noted earlier, little agreement exists among nurses making decisions to restrain; therefore, other factors must contribute to these decisions. </a:t>
            </a:r>
            <a:endParaRPr lang="en-US" dirty="0" smtClean="0"/>
          </a:p>
          <a:p>
            <a:endParaRPr lang="en-US" sz="1000" dirty="0"/>
          </a:p>
          <a:p>
            <a:r>
              <a:rPr lang="en-US" dirty="0" smtClean="0"/>
              <a:t>Unfortunately</a:t>
            </a:r>
            <a:r>
              <a:rPr lang="en-US" dirty="0"/>
              <a:t>, it appears that bias toward restraint of the young, the chronically ill, and the ethnically different may contribute to these decisions as well.</a:t>
            </a:r>
          </a:p>
          <a:p>
            <a:endParaRPr lang="en-US" dirty="0"/>
          </a:p>
        </p:txBody>
      </p:sp>
      <p:sp>
        <p:nvSpPr>
          <p:cNvPr id="3" name="Text Placeholder 2"/>
          <p:cNvSpPr>
            <a:spLocks noGrp="1"/>
          </p:cNvSpPr>
          <p:nvPr>
            <p:ph type="body" sz="quarter" idx="12"/>
          </p:nvPr>
        </p:nvSpPr>
        <p:spPr/>
        <p:txBody>
          <a:bodyPr/>
          <a:lstStyle/>
          <a:p>
            <a:r>
              <a:rPr lang="en-US" dirty="0" smtClean="0"/>
              <a:t>Bias</a:t>
            </a:r>
            <a:endParaRPr lang="en-US" dirty="0"/>
          </a:p>
        </p:txBody>
      </p:sp>
    </p:spTree>
    <p:extLst>
      <p:ext uri="{BB962C8B-B14F-4D97-AF65-F5344CB8AC3E}">
        <p14:creationId xmlns:p14="http://schemas.microsoft.com/office/powerpoint/2010/main" val="39780377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276350"/>
            <a:ext cx="5181600" cy="3581400"/>
          </a:xfrm>
        </p:spPr>
        <p:txBody>
          <a:bodyPr/>
          <a:lstStyle/>
          <a:p>
            <a:pPr>
              <a:lnSpc>
                <a:spcPct val="80000"/>
              </a:lnSpc>
            </a:pPr>
            <a:r>
              <a:rPr lang="en-US" sz="2000" dirty="0" smtClean="0"/>
              <a:t>Rocky died at the age of 38 in 1998 during restraint </a:t>
            </a:r>
            <a:r>
              <a:rPr lang="en-US" sz="2000" dirty="0"/>
              <a:t>in a British </a:t>
            </a:r>
            <a:r>
              <a:rPr lang="en-US" sz="2000" dirty="0" smtClean="0"/>
              <a:t>hospital.</a:t>
            </a:r>
          </a:p>
          <a:p>
            <a:pPr>
              <a:lnSpc>
                <a:spcPct val="80000"/>
              </a:lnSpc>
            </a:pPr>
            <a:endParaRPr lang="en-US" sz="1000" dirty="0"/>
          </a:p>
          <a:p>
            <a:pPr>
              <a:lnSpc>
                <a:spcPct val="80000"/>
              </a:lnSpc>
            </a:pPr>
            <a:r>
              <a:rPr lang="en-US" sz="2000" dirty="0"/>
              <a:t>He was racially abused by a white </a:t>
            </a:r>
            <a:r>
              <a:rPr lang="en-US" sz="2000" dirty="0" smtClean="0"/>
              <a:t>peer</a:t>
            </a:r>
            <a:endParaRPr lang="en-US" sz="2000" dirty="0"/>
          </a:p>
          <a:p>
            <a:pPr>
              <a:lnSpc>
                <a:spcPct val="80000"/>
              </a:lnSpc>
            </a:pPr>
            <a:r>
              <a:rPr lang="en-US" sz="2000" dirty="0"/>
              <a:t>in the hospital and </a:t>
            </a:r>
            <a:r>
              <a:rPr lang="en-US" sz="2000" dirty="0" smtClean="0"/>
              <a:t>he lashed </a:t>
            </a:r>
            <a:r>
              <a:rPr lang="en-US" sz="2000" dirty="0"/>
              <a:t>out at a nurse. </a:t>
            </a:r>
            <a:r>
              <a:rPr lang="en-US" sz="2000" dirty="0" smtClean="0"/>
              <a:t> He was </a:t>
            </a:r>
            <a:r>
              <a:rPr lang="en-US" sz="2000" dirty="0"/>
              <a:t>held in a prone restraint by </a:t>
            </a:r>
            <a:r>
              <a:rPr lang="en-US" sz="2000" dirty="0" smtClean="0"/>
              <a:t>five </a:t>
            </a:r>
            <a:r>
              <a:rPr lang="en-US" sz="2000" dirty="0"/>
              <a:t>staff </a:t>
            </a:r>
            <a:r>
              <a:rPr lang="en-US" sz="2000" dirty="0" smtClean="0"/>
              <a:t>members for 25 minutes</a:t>
            </a:r>
            <a:r>
              <a:rPr lang="en-US" sz="2000" dirty="0"/>
              <a:t>, and </a:t>
            </a:r>
            <a:r>
              <a:rPr lang="en-US" sz="2000" dirty="0" smtClean="0"/>
              <a:t>he died</a:t>
            </a:r>
            <a:r>
              <a:rPr lang="en-US" sz="2000" dirty="0"/>
              <a:t>. </a:t>
            </a:r>
            <a:endParaRPr lang="en-US" sz="2000" dirty="0" smtClean="0"/>
          </a:p>
          <a:p>
            <a:pPr>
              <a:lnSpc>
                <a:spcPct val="80000"/>
              </a:lnSpc>
            </a:pPr>
            <a:endParaRPr lang="en-US" sz="1000" dirty="0"/>
          </a:p>
          <a:p>
            <a:pPr>
              <a:lnSpc>
                <a:spcPct val="80000"/>
              </a:lnSpc>
            </a:pPr>
            <a:r>
              <a:rPr lang="en-US" sz="2000" dirty="0" smtClean="0"/>
              <a:t>An </a:t>
            </a:r>
            <a:r>
              <a:rPr lang="en-US" sz="2000" dirty="0"/>
              <a:t>inquest into his </a:t>
            </a:r>
            <a:r>
              <a:rPr lang="en-US" sz="2000" dirty="0" smtClean="0"/>
              <a:t>death found </a:t>
            </a:r>
            <a:r>
              <a:rPr lang="en-US" sz="2000" dirty="0"/>
              <a:t>significant “institutional racism” in </a:t>
            </a:r>
            <a:r>
              <a:rPr lang="en-US" sz="2000" dirty="0" smtClean="0"/>
              <a:t>the National </a:t>
            </a:r>
            <a:r>
              <a:rPr lang="en-US" sz="2000" dirty="0"/>
              <a:t>Health Service</a:t>
            </a:r>
            <a:r>
              <a:rPr lang="en-US" sz="2000" dirty="0" smtClean="0"/>
              <a:t>.</a:t>
            </a:r>
          </a:p>
          <a:p>
            <a:pPr>
              <a:lnSpc>
                <a:spcPct val="80000"/>
              </a:lnSpc>
            </a:pPr>
            <a:endParaRPr lang="en-US" sz="1000" dirty="0" smtClean="0"/>
          </a:p>
          <a:p>
            <a:pPr>
              <a:lnSpc>
                <a:spcPct val="80000"/>
              </a:lnSpc>
            </a:pPr>
            <a:r>
              <a:rPr lang="en-US" sz="2000" dirty="0"/>
              <a:t>This </a:t>
            </a:r>
            <a:r>
              <a:rPr lang="en-US" sz="2000" dirty="0" smtClean="0"/>
              <a:t>tragedy lead </a:t>
            </a:r>
            <a:r>
              <a:rPr lang="en-US" sz="2000" dirty="0"/>
              <a:t>to an overhaul of the </a:t>
            </a:r>
            <a:r>
              <a:rPr lang="en-US" sz="2000" dirty="0" smtClean="0"/>
              <a:t>  British </a:t>
            </a:r>
            <a:r>
              <a:rPr lang="en-US" sz="2000" dirty="0"/>
              <a:t>mental health system.</a:t>
            </a:r>
          </a:p>
          <a:p>
            <a:pPr>
              <a:lnSpc>
                <a:spcPct val="80000"/>
              </a:lnSpc>
            </a:pPr>
            <a:r>
              <a:rPr lang="en-US" sz="2000" dirty="0"/>
              <a:t>	</a:t>
            </a:r>
          </a:p>
        </p:txBody>
      </p:sp>
      <p:sp>
        <p:nvSpPr>
          <p:cNvPr id="3" name="Text Placeholder 2"/>
          <p:cNvSpPr>
            <a:spLocks noGrp="1"/>
          </p:cNvSpPr>
          <p:nvPr>
            <p:ph type="body" sz="quarter" idx="12"/>
          </p:nvPr>
        </p:nvSpPr>
        <p:spPr/>
        <p:txBody>
          <a:bodyPr/>
          <a:lstStyle/>
          <a:p>
            <a:r>
              <a:rPr lang="en-US" dirty="0"/>
              <a:t>David “Rocky” </a:t>
            </a:r>
            <a:r>
              <a:rPr lang="en-US" dirty="0" smtClean="0"/>
              <a:t>Bennett</a:t>
            </a:r>
            <a:endParaRPr lang="en-US" dirty="0"/>
          </a:p>
          <a:p>
            <a:endParaRPr lang="en-US" dirty="0"/>
          </a:p>
        </p:txBody>
      </p:sp>
      <p:pic>
        <p:nvPicPr>
          <p:cNvPr id="4" name="Picture 4" descr="David 'Rocky' Bennett"/>
          <p:cNvPicPr>
            <a:picLocks noChangeAspect="1" noChangeArrowheads="1"/>
          </p:cNvPicPr>
          <p:nvPr/>
        </p:nvPicPr>
        <p:blipFill>
          <a:blip r:embed="rId2" cstate="print"/>
          <a:srcRect/>
          <a:stretch>
            <a:fillRect/>
          </a:stretch>
        </p:blipFill>
        <p:spPr bwMode="auto">
          <a:xfrm>
            <a:off x="5486400" y="1428750"/>
            <a:ext cx="3434640" cy="2571750"/>
          </a:xfrm>
          <a:prstGeom prst="rect">
            <a:avLst/>
          </a:prstGeom>
          <a:noFill/>
          <a:ln w="9525">
            <a:noFill/>
            <a:miter lim="800000"/>
            <a:headEnd/>
            <a:tailEnd/>
          </a:ln>
        </p:spPr>
      </p:pic>
    </p:spTree>
    <p:extLst>
      <p:ext uri="{BB962C8B-B14F-4D97-AF65-F5344CB8AC3E}">
        <p14:creationId xmlns:p14="http://schemas.microsoft.com/office/powerpoint/2010/main" val="15273757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114327"/>
            <a:ext cx="8077200" cy="3210023"/>
          </a:xfrm>
        </p:spPr>
        <p:txBody>
          <a:bodyPr/>
          <a:lstStyle/>
          <a:p>
            <a:r>
              <a:rPr lang="en-US" dirty="0"/>
              <a:t>Rocky’s death lead to a national </a:t>
            </a:r>
            <a:r>
              <a:rPr lang="en-US" dirty="0" smtClean="0"/>
              <a:t>five-year </a:t>
            </a:r>
            <a:r>
              <a:rPr lang="en-US" dirty="0"/>
              <a:t>plan, </a:t>
            </a:r>
            <a:r>
              <a:rPr lang="en-US" dirty="0" smtClean="0"/>
              <a:t/>
            </a:r>
            <a:br>
              <a:rPr lang="en-US" dirty="0" smtClean="0"/>
            </a:br>
            <a:r>
              <a:rPr lang="en-US" dirty="0" smtClean="0"/>
              <a:t>Delivering </a:t>
            </a:r>
            <a:r>
              <a:rPr lang="en-US" dirty="0"/>
              <a:t>Race Equality in Mental Health Care, </a:t>
            </a:r>
            <a:r>
              <a:rPr lang="en-US" dirty="0" smtClean="0"/>
              <a:t/>
            </a:r>
            <a:br>
              <a:rPr lang="en-US" dirty="0" smtClean="0"/>
            </a:br>
            <a:r>
              <a:rPr lang="en-US" dirty="0" smtClean="0"/>
              <a:t>to </a:t>
            </a:r>
            <a:r>
              <a:rPr lang="en-US" dirty="0"/>
              <a:t>be fully implemented by 2010. </a:t>
            </a:r>
          </a:p>
          <a:p>
            <a:r>
              <a:rPr lang="en-US" dirty="0" smtClean="0"/>
              <a:t/>
            </a:r>
            <a:br>
              <a:rPr lang="en-US" dirty="0" smtClean="0"/>
            </a:br>
            <a:r>
              <a:rPr lang="en-US" dirty="0" smtClean="0"/>
              <a:t>Recommendations included </a:t>
            </a:r>
            <a:r>
              <a:rPr lang="en-US" sz="2400" dirty="0" smtClean="0">
                <a:solidFill>
                  <a:srgbClr val="646569"/>
                </a:solidFill>
              </a:rPr>
              <a:t>limiting </a:t>
            </a:r>
            <a:r>
              <a:rPr lang="en-US" sz="2400" dirty="0">
                <a:solidFill>
                  <a:srgbClr val="646569"/>
                </a:solidFill>
              </a:rPr>
              <a:t>restraint time </a:t>
            </a:r>
            <a:r>
              <a:rPr lang="en-US" sz="2400" dirty="0" smtClean="0">
                <a:solidFill>
                  <a:srgbClr val="646569"/>
                </a:solidFill>
              </a:rPr>
              <a:t>to </a:t>
            </a:r>
            <a:r>
              <a:rPr lang="en-US" sz="2400" b="1" dirty="0" smtClean="0">
                <a:solidFill>
                  <a:srgbClr val="646569"/>
                </a:solidFill>
              </a:rPr>
              <a:t>less </a:t>
            </a:r>
            <a:r>
              <a:rPr lang="en-US" sz="2400" b="1" dirty="0">
                <a:solidFill>
                  <a:srgbClr val="646569"/>
                </a:solidFill>
              </a:rPr>
              <a:t>than </a:t>
            </a:r>
            <a:r>
              <a:rPr lang="en-US" sz="2400" b="1" dirty="0" smtClean="0">
                <a:solidFill>
                  <a:srgbClr val="646569"/>
                </a:solidFill>
              </a:rPr>
              <a:t>three minutes</a:t>
            </a:r>
            <a:r>
              <a:rPr lang="en-US" sz="2400" dirty="0" smtClean="0">
                <a:solidFill>
                  <a:srgbClr val="646569"/>
                </a:solidFill>
              </a:rPr>
              <a:t> and addressing </a:t>
            </a:r>
            <a:r>
              <a:rPr lang="en-US" sz="2400" b="1" dirty="0">
                <a:solidFill>
                  <a:srgbClr val="646569"/>
                </a:solidFill>
              </a:rPr>
              <a:t>institutional </a:t>
            </a:r>
            <a:r>
              <a:rPr lang="en-US" sz="2400" b="1" dirty="0" smtClean="0">
                <a:solidFill>
                  <a:srgbClr val="646569"/>
                </a:solidFill>
              </a:rPr>
              <a:t>racism</a:t>
            </a:r>
          </a:p>
          <a:p>
            <a:endParaRPr lang="en-US" sz="1600" b="1" dirty="0" smtClean="0"/>
          </a:p>
          <a:p>
            <a:pPr marL="0" lvl="1" indent="0">
              <a:buNone/>
            </a:pPr>
            <a:r>
              <a:rPr lang="en-US" sz="1600" dirty="0">
                <a:solidFill>
                  <a:srgbClr val="646569"/>
                </a:solidFill>
                <a:hlinkClick r:id="rId2"/>
              </a:rPr>
              <a:t>http://webarchive.nationalarchives.gov.uk/20130107105354/http:/</a:t>
            </a:r>
            <a:r>
              <a:rPr lang="en-US" sz="1600" dirty="0" smtClean="0">
                <a:solidFill>
                  <a:srgbClr val="646569"/>
                </a:solidFill>
                <a:hlinkClick r:id="rId2"/>
              </a:rPr>
              <a:t>www.dh.gov.uk/en/Publicationsandstatistics/Publications/PublicationsPolicyAndGuidance/DH_4100773</a:t>
            </a:r>
            <a:endParaRPr lang="en-US" sz="1600" dirty="0" smtClean="0">
              <a:solidFill>
                <a:srgbClr val="646569"/>
              </a:solidFill>
            </a:endParaRPr>
          </a:p>
          <a:p>
            <a:pPr marL="0" lvl="1" indent="0">
              <a:buNone/>
            </a:pPr>
            <a:endParaRPr lang="en-US" sz="2400" dirty="0">
              <a:solidFill>
                <a:srgbClr val="646569"/>
              </a:solidFill>
            </a:endParaRPr>
          </a:p>
        </p:txBody>
      </p:sp>
      <p:sp>
        <p:nvSpPr>
          <p:cNvPr id="3" name="Text Placeholder 2"/>
          <p:cNvSpPr>
            <a:spLocks noGrp="1"/>
          </p:cNvSpPr>
          <p:nvPr>
            <p:ph type="body" sz="quarter" idx="12"/>
          </p:nvPr>
        </p:nvSpPr>
        <p:spPr/>
        <p:txBody>
          <a:bodyPr/>
          <a:lstStyle/>
          <a:p>
            <a:r>
              <a:rPr lang="en-US" dirty="0" smtClean="0"/>
              <a:t>Change</a:t>
            </a:r>
            <a:endParaRPr lang="en-US" dirty="0"/>
          </a:p>
        </p:txBody>
      </p:sp>
    </p:spTree>
    <p:extLst>
      <p:ext uri="{BB962C8B-B14F-4D97-AF65-F5344CB8AC3E}">
        <p14:creationId xmlns:p14="http://schemas.microsoft.com/office/powerpoint/2010/main" val="23640820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504950"/>
            <a:ext cx="8382000" cy="3276600"/>
          </a:xfrm>
        </p:spPr>
        <p:txBody>
          <a:bodyPr/>
          <a:lstStyle/>
          <a:p>
            <a:pPr>
              <a:spcAft>
                <a:spcPct val="50000"/>
              </a:spcAft>
            </a:pPr>
            <a:r>
              <a:rPr lang="en-US" dirty="0"/>
              <a:t>Data from a Pennsylvania study </a:t>
            </a:r>
            <a:r>
              <a:rPr lang="en-US" dirty="0" smtClean="0"/>
              <a:t>showed </a:t>
            </a:r>
            <a:r>
              <a:rPr lang="en-US" dirty="0"/>
              <a:t>that females </a:t>
            </a:r>
            <a:r>
              <a:rPr lang="en-US" dirty="0" smtClean="0"/>
              <a:t>were </a:t>
            </a:r>
            <a:r>
              <a:rPr lang="en-US" dirty="0"/>
              <a:t>restrained at a higher rate than males. (Karp, 2002)</a:t>
            </a:r>
          </a:p>
          <a:p>
            <a:pPr>
              <a:spcAft>
                <a:spcPct val="50000"/>
              </a:spcAft>
            </a:pPr>
            <a:r>
              <a:rPr lang="en-US" dirty="0"/>
              <a:t>A report from CMS </a:t>
            </a:r>
            <a:r>
              <a:rPr lang="en-US" dirty="0" smtClean="0"/>
              <a:t>stated </a:t>
            </a:r>
            <a:r>
              <a:rPr lang="en-US" dirty="0"/>
              <a:t>that children </a:t>
            </a:r>
            <a:r>
              <a:rPr lang="en-US" dirty="0" smtClean="0"/>
              <a:t>were </a:t>
            </a:r>
            <a:r>
              <a:rPr lang="en-US" dirty="0"/>
              <a:t>restrained at much higher rates than adults.</a:t>
            </a:r>
          </a:p>
          <a:p>
            <a:r>
              <a:rPr lang="en-US" dirty="0"/>
              <a:t>NYS OMH NIMRS data </a:t>
            </a:r>
            <a:r>
              <a:rPr lang="en-US" dirty="0" smtClean="0"/>
              <a:t>at the time of this presentation showed </a:t>
            </a:r>
            <a:r>
              <a:rPr lang="en-US" dirty="0"/>
              <a:t>children and adolescents </a:t>
            </a:r>
            <a:r>
              <a:rPr lang="en-US" dirty="0" smtClean="0"/>
              <a:t>being restrained </a:t>
            </a:r>
            <a:r>
              <a:rPr lang="en-US" dirty="0"/>
              <a:t>and secluded </a:t>
            </a:r>
            <a:r>
              <a:rPr lang="en-US" b="1" dirty="0" smtClean="0"/>
              <a:t>three </a:t>
            </a:r>
            <a:r>
              <a:rPr lang="en-US" b="1" dirty="0"/>
              <a:t>times more than adults.</a:t>
            </a:r>
          </a:p>
          <a:p>
            <a:endParaRPr lang="en-US" dirty="0"/>
          </a:p>
        </p:txBody>
      </p:sp>
      <p:sp>
        <p:nvSpPr>
          <p:cNvPr id="3" name="Text Placeholder 2"/>
          <p:cNvSpPr>
            <a:spLocks noGrp="1"/>
          </p:cNvSpPr>
          <p:nvPr>
            <p:ph type="body" sz="quarter" idx="12"/>
          </p:nvPr>
        </p:nvSpPr>
        <p:spPr/>
        <p:txBody>
          <a:bodyPr/>
          <a:lstStyle/>
          <a:p>
            <a:r>
              <a:rPr lang="en-US" dirty="0" smtClean="0"/>
              <a:t>Other studies</a:t>
            </a:r>
            <a:endParaRPr lang="en-US" dirty="0"/>
          </a:p>
        </p:txBody>
      </p:sp>
    </p:spTree>
    <p:extLst>
      <p:ext uri="{BB962C8B-B14F-4D97-AF65-F5344CB8AC3E}">
        <p14:creationId xmlns:p14="http://schemas.microsoft.com/office/powerpoint/2010/main" val="7029341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263585"/>
            <a:ext cx="8991600" cy="3581400"/>
          </a:xfrm>
        </p:spPr>
        <p:txBody>
          <a:bodyPr/>
          <a:lstStyle/>
          <a:p>
            <a:pPr>
              <a:lnSpc>
                <a:spcPct val="80000"/>
              </a:lnSpc>
            </a:pPr>
            <a:r>
              <a:rPr lang="en-US" dirty="0"/>
              <a:t>Fisher, an NYS OMH facility Clinical Director, concluded that factors that had a greater influence on the use of seclusion were:</a:t>
            </a:r>
          </a:p>
          <a:p>
            <a:pPr lvl="2">
              <a:lnSpc>
                <a:spcPct val="80000"/>
              </a:lnSpc>
              <a:buFont typeface="Wingdings" pitchFamily="2" charset="2"/>
              <a:buChar char=""/>
            </a:pPr>
            <a:r>
              <a:rPr lang="en-US" dirty="0">
                <a:solidFill>
                  <a:srgbClr val="646569"/>
                </a:solidFill>
              </a:rPr>
              <a:t>Clinical biases</a:t>
            </a:r>
          </a:p>
          <a:p>
            <a:pPr lvl="2">
              <a:lnSpc>
                <a:spcPct val="80000"/>
              </a:lnSpc>
              <a:buFont typeface="Wingdings" pitchFamily="2" charset="2"/>
              <a:buChar char=""/>
            </a:pPr>
            <a:r>
              <a:rPr lang="en-US" dirty="0">
                <a:solidFill>
                  <a:srgbClr val="646569"/>
                </a:solidFill>
              </a:rPr>
              <a:t>Staff role perceptions</a:t>
            </a:r>
          </a:p>
          <a:p>
            <a:pPr lvl="2">
              <a:lnSpc>
                <a:spcPct val="80000"/>
              </a:lnSpc>
              <a:buFont typeface="Wingdings" pitchFamily="2" charset="2"/>
              <a:buChar char=""/>
            </a:pPr>
            <a:r>
              <a:rPr lang="en-US" dirty="0">
                <a:solidFill>
                  <a:srgbClr val="646569"/>
                </a:solidFill>
              </a:rPr>
              <a:t>Administrator attitudes </a:t>
            </a:r>
          </a:p>
          <a:p>
            <a:pPr lvl="2">
              <a:lnSpc>
                <a:spcPct val="80000"/>
              </a:lnSpc>
              <a:buFont typeface="Wingdings" pitchFamily="2" charset="2"/>
              <a:buChar char=""/>
            </a:pPr>
            <a:r>
              <a:rPr lang="en-US" dirty="0">
                <a:solidFill>
                  <a:srgbClr val="646569"/>
                </a:solidFill>
              </a:rPr>
              <a:t>Cultural </a:t>
            </a:r>
            <a:r>
              <a:rPr lang="en-US" dirty="0" smtClean="0">
                <a:solidFill>
                  <a:srgbClr val="646569"/>
                </a:solidFill>
              </a:rPr>
              <a:t>disparities</a:t>
            </a:r>
          </a:p>
          <a:p>
            <a:pPr marL="0" lvl="2" indent="0">
              <a:lnSpc>
                <a:spcPct val="80000"/>
              </a:lnSpc>
              <a:buNone/>
            </a:pPr>
            <a:r>
              <a:rPr lang="en-US" dirty="0" smtClean="0">
                <a:solidFill>
                  <a:srgbClr val="646569"/>
                </a:solidFill>
              </a:rPr>
              <a:t>(Fisher</a:t>
            </a:r>
            <a:r>
              <a:rPr lang="en-US" dirty="0">
                <a:solidFill>
                  <a:srgbClr val="646569"/>
                </a:solidFill>
              </a:rPr>
              <a:t>, 1994; Busch &amp; Shore, 2000</a:t>
            </a:r>
            <a:r>
              <a:rPr lang="en-US" dirty="0" smtClean="0">
                <a:solidFill>
                  <a:srgbClr val="646569"/>
                </a:solidFill>
              </a:rPr>
              <a:t>)</a:t>
            </a:r>
            <a:endParaRPr lang="en-US" dirty="0">
              <a:solidFill>
                <a:srgbClr val="646569"/>
              </a:solidFill>
            </a:endParaRPr>
          </a:p>
          <a:p>
            <a:pPr lvl="1">
              <a:lnSpc>
                <a:spcPct val="80000"/>
              </a:lnSpc>
              <a:buFont typeface="Wingdings" pitchFamily="2" charset="2"/>
              <a:buChar char=""/>
            </a:pPr>
            <a:endParaRPr lang="en-US" sz="1000" dirty="0">
              <a:solidFill>
                <a:srgbClr val="646569"/>
              </a:solidFill>
            </a:endParaRPr>
          </a:p>
          <a:p>
            <a:pPr>
              <a:lnSpc>
                <a:spcPct val="80000"/>
              </a:lnSpc>
            </a:pPr>
            <a:r>
              <a:rPr lang="en-US" dirty="0" smtClean="0"/>
              <a:t>This was supported </a:t>
            </a:r>
            <a:r>
              <a:rPr lang="en-US" dirty="0"/>
              <a:t>by </a:t>
            </a:r>
            <a:r>
              <a:rPr lang="en-US" dirty="0" smtClean="0"/>
              <a:t>later Harvard Review data.</a:t>
            </a:r>
            <a:endParaRPr lang="en-US" dirty="0"/>
          </a:p>
          <a:p>
            <a:endParaRPr lang="en-US" dirty="0"/>
          </a:p>
        </p:txBody>
      </p:sp>
      <p:sp>
        <p:nvSpPr>
          <p:cNvPr id="3" name="Text Placeholder 2"/>
          <p:cNvSpPr>
            <a:spLocks noGrp="1"/>
          </p:cNvSpPr>
          <p:nvPr>
            <p:ph type="body" sz="quarter" idx="12"/>
          </p:nvPr>
        </p:nvSpPr>
        <p:spPr/>
        <p:txBody>
          <a:bodyPr/>
          <a:lstStyle/>
          <a:p>
            <a:r>
              <a:rPr lang="en-US" dirty="0" smtClean="0"/>
              <a:t>Reality</a:t>
            </a:r>
            <a:endParaRPr lang="en-US" dirty="0"/>
          </a:p>
        </p:txBody>
      </p:sp>
    </p:spTree>
    <p:extLst>
      <p:ext uri="{BB962C8B-B14F-4D97-AF65-F5344CB8AC3E}">
        <p14:creationId xmlns:p14="http://schemas.microsoft.com/office/powerpoint/2010/main" val="16909048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504950"/>
            <a:ext cx="7467600" cy="1752600"/>
          </a:xfrm>
        </p:spPr>
        <p:txBody>
          <a:bodyPr/>
          <a:lstStyle/>
          <a:p>
            <a:r>
              <a:rPr lang="en-US" dirty="0"/>
              <a:t>Leading reviewers concluded that cultural bias, staff role perceptions and administrator attitudes may have more to do with the use of restraints than clinical factors related to the individual in </a:t>
            </a:r>
            <a:r>
              <a:rPr lang="en-US" dirty="0" smtClean="0"/>
              <a:t>care!</a:t>
            </a:r>
            <a:endParaRPr lang="en-US" dirty="0"/>
          </a:p>
          <a:p>
            <a:endParaRPr lang="en-US" dirty="0"/>
          </a:p>
        </p:txBody>
      </p:sp>
    </p:spTree>
    <p:extLst>
      <p:ext uri="{BB962C8B-B14F-4D97-AF65-F5344CB8AC3E}">
        <p14:creationId xmlns:p14="http://schemas.microsoft.com/office/powerpoint/2010/main" val="17351957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504950"/>
            <a:ext cx="8458200" cy="3048000"/>
          </a:xfrm>
        </p:spPr>
        <p:txBody>
          <a:bodyPr/>
          <a:lstStyle/>
          <a:p>
            <a:r>
              <a:rPr lang="en-US" dirty="0" smtClean="0"/>
              <a:t>“Restraint and seclusion </a:t>
            </a:r>
            <a:r>
              <a:rPr lang="en-US" dirty="0"/>
              <a:t>are </a:t>
            </a:r>
            <a:r>
              <a:rPr lang="en-US" dirty="0" smtClean="0"/>
              <a:t>‘therapeutic interventions’ </a:t>
            </a:r>
            <a:br>
              <a:rPr lang="en-US" dirty="0" smtClean="0"/>
            </a:br>
            <a:r>
              <a:rPr lang="en-US" dirty="0" smtClean="0"/>
              <a:t>and are based </a:t>
            </a:r>
            <a:r>
              <a:rPr lang="en-US" dirty="0"/>
              <a:t>on clinical </a:t>
            </a:r>
            <a:r>
              <a:rPr lang="en-US" dirty="0" smtClean="0"/>
              <a:t>knowledge.”</a:t>
            </a:r>
            <a:endParaRPr lang="en-US" dirty="0"/>
          </a:p>
          <a:p>
            <a:r>
              <a:rPr lang="en-US" b="1" dirty="0" smtClean="0"/>
              <a:t>This is a myth.</a:t>
            </a:r>
          </a:p>
          <a:p>
            <a:endParaRPr lang="en-US" b="1" dirty="0"/>
          </a:p>
          <a:p>
            <a:r>
              <a:rPr lang="en-US" dirty="0"/>
              <a:t>There is no such thing as a therapeutic hold.</a:t>
            </a:r>
          </a:p>
          <a:p>
            <a:endParaRPr lang="en-US" b="1" dirty="0"/>
          </a:p>
        </p:txBody>
      </p:sp>
      <p:sp>
        <p:nvSpPr>
          <p:cNvPr id="3" name="Text Placeholder 2"/>
          <p:cNvSpPr>
            <a:spLocks noGrp="1"/>
          </p:cNvSpPr>
          <p:nvPr>
            <p:ph type="body" sz="quarter" idx="12"/>
          </p:nvPr>
        </p:nvSpPr>
        <p:spPr/>
        <p:txBody>
          <a:bodyPr/>
          <a:lstStyle/>
          <a:p>
            <a:r>
              <a:rPr lang="en-US" dirty="0"/>
              <a:t>Myth or Fact?</a:t>
            </a:r>
          </a:p>
          <a:p>
            <a:endParaRPr lang="en-US" dirty="0"/>
          </a:p>
        </p:txBody>
      </p:sp>
    </p:spTree>
    <p:extLst>
      <p:ext uri="{BB962C8B-B14F-4D97-AF65-F5344CB8AC3E}">
        <p14:creationId xmlns:p14="http://schemas.microsoft.com/office/powerpoint/2010/main" val="6235590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504950"/>
            <a:ext cx="7467600" cy="2819400"/>
          </a:xfrm>
        </p:spPr>
        <p:txBody>
          <a:bodyPr/>
          <a:lstStyle/>
          <a:p>
            <a:pPr>
              <a:lnSpc>
                <a:spcPct val="90000"/>
              </a:lnSpc>
            </a:pPr>
            <a:endParaRPr lang="en-US" dirty="0"/>
          </a:p>
          <a:p>
            <a:pPr lvl="1">
              <a:lnSpc>
                <a:spcPct val="90000"/>
              </a:lnSpc>
              <a:spcBef>
                <a:spcPct val="0"/>
              </a:spcBef>
            </a:pPr>
            <a:r>
              <a:rPr lang="en-US" sz="2400" dirty="0">
                <a:solidFill>
                  <a:srgbClr val="646569"/>
                </a:solidFill>
              </a:rPr>
              <a:t>2,155 articles, no controlled studies</a:t>
            </a:r>
          </a:p>
          <a:p>
            <a:pPr lvl="1">
              <a:lnSpc>
                <a:spcPct val="90000"/>
              </a:lnSpc>
              <a:spcBef>
                <a:spcPct val="0"/>
              </a:spcBef>
              <a:buFontTx/>
              <a:buNone/>
            </a:pPr>
            <a:endParaRPr lang="en-US" sz="2400" dirty="0">
              <a:solidFill>
                <a:srgbClr val="646569"/>
              </a:solidFill>
            </a:endParaRPr>
          </a:p>
          <a:p>
            <a:pPr lvl="1">
              <a:lnSpc>
                <a:spcPct val="90000"/>
              </a:lnSpc>
              <a:spcBef>
                <a:spcPct val="0"/>
              </a:spcBef>
            </a:pPr>
            <a:r>
              <a:rPr lang="en-US" sz="2400" dirty="0" smtClean="0">
                <a:solidFill>
                  <a:srgbClr val="646569"/>
                </a:solidFill>
              </a:rPr>
              <a:t>Restraint and seclusion </a:t>
            </a:r>
            <a:r>
              <a:rPr lang="en-US" sz="2400" dirty="0">
                <a:solidFill>
                  <a:srgbClr val="646569"/>
                </a:solidFill>
              </a:rPr>
              <a:t>efficacy and therapeutic value not established</a:t>
            </a:r>
          </a:p>
          <a:p>
            <a:pPr lvl="1">
              <a:lnSpc>
                <a:spcPct val="90000"/>
              </a:lnSpc>
              <a:spcBef>
                <a:spcPct val="0"/>
              </a:spcBef>
              <a:buFontTx/>
              <a:buNone/>
            </a:pPr>
            <a:endParaRPr lang="en-US" sz="2400" dirty="0">
              <a:solidFill>
                <a:srgbClr val="646569"/>
              </a:solidFill>
            </a:endParaRPr>
          </a:p>
          <a:p>
            <a:pPr lvl="1">
              <a:lnSpc>
                <a:spcPct val="90000"/>
              </a:lnSpc>
              <a:spcBef>
                <a:spcPct val="0"/>
              </a:spcBef>
            </a:pPr>
            <a:r>
              <a:rPr lang="en-US" sz="2400" dirty="0">
                <a:solidFill>
                  <a:srgbClr val="646569"/>
                </a:solidFill>
              </a:rPr>
              <a:t>Serious adverse effects </a:t>
            </a:r>
            <a:r>
              <a:rPr lang="en-US" sz="2400" dirty="0" smtClean="0">
                <a:solidFill>
                  <a:srgbClr val="646569"/>
                </a:solidFill>
              </a:rPr>
              <a:t>cited</a:t>
            </a:r>
            <a:r>
              <a:rPr lang="en-US" sz="2400" dirty="0">
                <a:solidFill>
                  <a:srgbClr val="646569"/>
                </a:solidFill>
              </a:rPr>
              <a:t>	</a:t>
            </a:r>
          </a:p>
          <a:p>
            <a:endParaRPr lang="en-US" dirty="0"/>
          </a:p>
        </p:txBody>
      </p:sp>
      <p:sp>
        <p:nvSpPr>
          <p:cNvPr id="3" name="Text Placeholder 2"/>
          <p:cNvSpPr>
            <a:spLocks noGrp="1"/>
          </p:cNvSpPr>
          <p:nvPr>
            <p:ph type="body" sz="quarter" idx="12"/>
          </p:nvPr>
        </p:nvSpPr>
        <p:spPr/>
        <p:txBody>
          <a:bodyPr/>
          <a:lstStyle/>
          <a:p>
            <a:r>
              <a:rPr lang="en-US" dirty="0"/>
              <a:t>Cochrane Review (2000)</a:t>
            </a:r>
          </a:p>
          <a:p>
            <a:endParaRPr lang="en-US" dirty="0"/>
          </a:p>
        </p:txBody>
      </p:sp>
    </p:spTree>
    <p:extLst>
      <p:ext uri="{BB962C8B-B14F-4D97-AF65-F5344CB8AC3E}">
        <p14:creationId xmlns:p14="http://schemas.microsoft.com/office/powerpoint/2010/main" val="770532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9258" y="2571750"/>
            <a:ext cx="8686800" cy="1323439"/>
          </a:xfrm>
          <a:prstGeom prst="rect">
            <a:avLst/>
          </a:prstGeom>
          <a:noFill/>
          <a:ln>
            <a:noFill/>
          </a:ln>
        </p:spPr>
        <p:txBody>
          <a:bodyPr wrap="square" rtlCol="0">
            <a:spAutoFit/>
          </a:bodyPr>
          <a:lstStyle/>
          <a:p>
            <a:r>
              <a:rPr lang="en-US" sz="2000" dirty="0">
                <a:solidFill>
                  <a:srgbClr val="646569"/>
                </a:solidFill>
                <a:latin typeface="Arial" panose="020B0604020202020204" pitchFamily="34" charset="0"/>
                <a:cs typeface="Arial" panose="020B0604020202020204" pitchFamily="34" charset="0"/>
              </a:rPr>
              <a:t>Many of the </a:t>
            </a:r>
            <a:r>
              <a:rPr lang="en-US" sz="2000" dirty="0" smtClean="0">
                <a:solidFill>
                  <a:srgbClr val="646569"/>
                </a:solidFill>
                <a:latin typeface="Arial" panose="020B0604020202020204" pitchFamily="34" charset="0"/>
                <a:cs typeface="Arial" panose="020B0604020202020204" pitchFamily="34" charset="0"/>
              </a:rPr>
              <a:t>following slides are </a:t>
            </a:r>
            <a:r>
              <a:rPr lang="en-US" sz="2000" dirty="0">
                <a:solidFill>
                  <a:srgbClr val="646569"/>
                </a:solidFill>
                <a:latin typeface="Arial" panose="020B0604020202020204" pitchFamily="34" charset="0"/>
                <a:cs typeface="Arial" panose="020B0604020202020204" pitchFamily="34" charset="0"/>
              </a:rPr>
              <a:t>courtesy of NASMHPD’s Office of Technical Assistance.</a:t>
            </a:r>
          </a:p>
          <a:p>
            <a:r>
              <a:rPr lang="en-US" sz="2000" dirty="0">
                <a:solidFill>
                  <a:srgbClr val="646569"/>
                </a:solidFill>
                <a:latin typeface="Arial" panose="020B0604020202020204" pitchFamily="34" charset="0"/>
                <a:cs typeface="Arial" panose="020B0604020202020204" pitchFamily="34" charset="0"/>
              </a:rPr>
              <a:t>We did not seek to re-create the </a:t>
            </a:r>
            <a:r>
              <a:rPr lang="en-US" sz="2000" dirty="0" smtClean="0">
                <a:solidFill>
                  <a:srgbClr val="646569"/>
                </a:solidFill>
                <a:latin typeface="Arial" panose="020B0604020202020204" pitchFamily="34" charset="0"/>
                <a:cs typeface="Arial" panose="020B0604020202020204" pitchFamily="34" charset="0"/>
              </a:rPr>
              <a:t>wheel, </a:t>
            </a:r>
            <a:r>
              <a:rPr lang="en-US" sz="2000" dirty="0">
                <a:solidFill>
                  <a:srgbClr val="646569"/>
                </a:solidFill>
                <a:latin typeface="Arial" panose="020B0604020202020204" pitchFamily="34" charset="0"/>
                <a:cs typeface="Arial" panose="020B0604020202020204" pitchFamily="34" charset="0"/>
              </a:rPr>
              <a:t>but </a:t>
            </a:r>
            <a:r>
              <a:rPr lang="en-US" sz="2000" dirty="0" smtClean="0">
                <a:solidFill>
                  <a:srgbClr val="646569"/>
                </a:solidFill>
                <a:latin typeface="Arial" panose="020B0604020202020204" pitchFamily="34" charset="0"/>
                <a:cs typeface="Arial" panose="020B0604020202020204" pitchFamily="34" charset="0"/>
              </a:rPr>
              <a:t>we did </a:t>
            </a:r>
            <a:r>
              <a:rPr lang="en-US" sz="2000" dirty="0">
                <a:solidFill>
                  <a:srgbClr val="646569"/>
                </a:solidFill>
                <a:latin typeface="Arial" panose="020B0604020202020204" pitchFamily="34" charset="0"/>
                <a:cs typeface="Arial" panose="020B0604020202020204" pitchFamily="34" charset="0"/>
              </a:rPr>
              <a:t>bring our own </a:t>
            </a:r>
            <a:r>
              <a:rPr lang="en-US" sz="2000" dirty="0" smtClean="0">
                <a:solidFill>
                  <a:srgbClr val="646569"/>
                </a:solidFill>
                <a:latin typeface="Arial" panose="020B0604020202020204" pitchFamily="34" charset="0"/>
                <a:cs typeface="Arial" panose="020B0604020202020204" pitchFamily="34" charset="0"/>
              </a:rPr>
              <a:t>state’s </a:t>
            </a:r>
            <a:r>
              <a:rPr lang="en-US" sz="2000" dirty="0">
                <a:solidFill>
                  <a:srgbClr val="646569"/>
                </a:solidFill>
                <a:latin typeface="Arial" panose="020B0604020202020204" pitchFamily="34" charset="0"/>
                <a:cs typeface="Arial" panose="020B0604020202020204" pitchFamily="34" charset="0"/>
              </a:rPr>
              <a:t>perspective and experience to the concepts.</a:t>
            </a:r>
          </a:p>
        </p:txBody>
      </p:sp>
      <p:sp>
        <p:nvSpPr>
          <p:cNvPr id="12" name="TextBox 11"/>
          <p:cNvSpPr txBox="1"/>
          <p:nvPr/>
        </p:nvSpPr>
        <p:spPr>
          <a:xfrm>
            <a:off x="152400" y="438150"/>
            <a:ext cx="8839200" cy="1323439"/>
          </a:xfrm>
          <a:prstGeom prst="rect">
            <a:avLst/>
          </a:prstGeom>
          <a:noFill/>
          <a:ln>
            <a:noFill/>
          </a:ln>
        </p:spPr>
        <p:txBody>
          <a:bodyPr wrap="square" rtlCol="0">
            <a:spAutoFit/>
          </a:bodyPr>
          <a:lstStyle/>
          <a:p>
            <a:pPr>
              <a:buFontTx/>
              <a:buNone/>
            </a:pPr>
            <a:r>
              <a:rPr lang="en-US" sz="2000" b="1" dirty="0">
                <a:solidFill>
                  <a:srgbClr val="553278"/>
                </a:solidFill>
                <a:latin typeface="Arial" panose="020B0604020202020204" pitchFamily="34" charset="0"/>
                <a:cs typeface="Arial" panose="020B0604020202020204" pitchFamily="34" charset="0"/>
              </a:rPr>
              <a:t>The New York </a:t>
            </a:r>
            <a:r>
              <a:rPr lang="en-US" sz="2000" b="1" dirty="0" smtClean="0">
                <a:solidFill>
                  <a:srgbClr val="553278"/>
                </a:solidFill>
                <a:latin typeface="Arial" panose="020B0604020202020204" pitchFamily="34" charset="0"/>
                <a:cs typeface="Arial" panose="020B0604020202020204" pitchFamily="34" charset="0"/>
              </a:rPr>
              <a:t>State Office </a:t>
            </a:r>
            <a:r>
              <a:rPr lang="en-US" sz="2000" b="1" dirty="0">
                <a:solidFill>
                  <a:srgbClr val="553278"/>
                </a:solidFill>
                <a:latin typeface="Arial" panose="020B0604020202020204" pitchFamily="34" charset="0"/>
                <a:cs typeface="Arial" panose="020B0604020202020204" pitchFamily="34" charset="0"/>
              </a:rPr>
              <a:t>of Mental </a:t>
            </a:r>
            <a:r>
              <a:rPr lang="en-US" sz="2000" b="1" dirty="0" smtClean="0">
                <a:solidFill>
                  <a:srgbClr val="553278"/>
                </a:solidFill>
                <a:latin typeface="Arial" panose="020B0604020202020204" pitchFamily="34" charset="0"/>
                <a:cs typeface="Arial" panose="020B0604020202020204" pitchFamily="34" charset="0"/>
              </a:rPr>
              <a:t>Health wishes </a:t>
            </a:r>
            <a:r>
              <a:rPr lang="en-US" sz="2000" b="1" dirty="0">
                <a:solidFill>
                  <a:srgbClr val="553278"/>
                </a:solidFill>
                <a:latin typeface="Arial" panose="020B0604020202020204" pitchFamily="34" charset="0"/>
                <a:cs typeface="Arial" panose="020B0604020202020204" pitchFamily="34" charset="0"/>
              </a:rPr>
              <a:t>to acknowledge </a:t>
            </a:r>
            <a:endParaRPr lang="en-US" sz="2000" b="1" dirty="0" smtClean="0">
              <a:solidFill>
                <a:srgbClr val="553278"/>
              </a:solidFill>
              <a:latin typeface="Arial" panose="020B0604020202020204" pitchFamily="34" charset="0"/>
              <a:cs typeface="Arial" panose="020B0604020202020204" pitchFamily="34" charset="0"/>
            </a:endParaRPr>
          </a:p>
          <a:p>
            <a:pPr>
              <a:buFontTx/>
              <a:buNone/>
            </a:pPr>
            <a:r>
              <a:rPr lang="en-US" sz="2000" b="1" dirty="0" smtClean="0">
                <a:solidFill>
                  <a:srgbClr val="553278"/>
                </a:solidFill>
                <a:latin typeface="Arial" panose="020B0604020202020204" pitchFamily="34" charset="0"/>
                <a:cs typeface="Arial" panose="020B0604020202020204" pitchFamily="34" charset="0"/>
              </a:rPr>
              <a:t>the </a:t>
            </a:r>
            <a:r>
              <a:rPr lang="en-US" sz="2000" b="1" dirty="0">
                <a:solidFill>
                  <a:srgbClr val="553278"/>
                </a:solidFill>
                <a:latin typeface="Arial" panose="020B0604020202020204" pitchFamily="34" charset="0"/>
                <a:cs typeface="Arial" panose="020B0604020202020204" pitchFamily="34" charset="0"/>
              </a:rPr>
              <a:t>contributions of the National Association of State Mental Health Program Directors (</a:t>
            </a:r>
            <a:r>
              <a:rPr lang="en-US" sz="2000" b="1" dirty="0" smtClean="0">
                <a:solidFill>
                  <a:srgbClr val="553278"/>
                </a:solidFill>
                <a:latin typeface="Arial" panose="020B0604020202020204" pitchFamily="34" charset="0"/>
                <a:cs typeface="Arial" panose="020B0604020202020204" pitchFamily="34" charset="0"/>
              </a:rPr>
              <a:t>NASMHPD) and </a:t>
            </a:r>
            <a:r>
              <a:rPr lang="en-US" sz="2000" b="1" dirty="0">
                <a:solidFill>
                  <a:srgbClr val="553278"/>
                </a:solidFill>
                <a:latin typeface="Arial" panose="020B0604020202020204" pitchFamily="34" charset="0"/>
                <a:cs typeface="Arial" panose="020B0604020202020204" pitchFamily="34" charset="0"/>
              </a:rPr>
              <a:t>its Office of Technical Assistance for many of the following slides.</a:t>
            </a:r>
          </a:p>
        </p:txBody>
      </p:sp>
    </p:spTree>
    <p:extLst>
      <p:ext uri="{BB962C8B-B14F-4D97-AF65-F5344CB8AC3E}">
        <p14:creationId xmlns:p14="http://schemas.microsoft.com/office/powerpoint/2010/main" val="174529987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165192"/>
            <a:ext cx="8077200" cy="3311558"/>
          </a:xfrm>
        </p:spPr>
        <p:txBody>
          <a:bodyPr/>
          <a:lstStyle/>
          <a:p>
            <a:r>
              <a:rPr lang="en-US" dirty="0"/>
              <a:t>Data </a:t>
            </a:r>
            <a:r>
              <a:rPr lang="en-US" dirty="0" smtClean="0"/>
              <a:t>and </a:t>
            </a:r>
            <a:r>
              <a:rPr lang="en-US" dirty="0"/>
              <a:t>literature review reveals no evidence base to support the use of restraint and seclusion.</a:t>
            </a:r>
          </a:p>
          <a:p>
            <a:endParaRPr lang="en-US" sz="1000" dirty="0"/>
          </a:p>
          <a:p>
            <a:r>
              <a:rPr lang="en-US" dirty="0"/>
              <a:t>Data </a:t>
            </a:r>
            <a:r>
              <a:rPr lang="en-US" dirty="0" smtClean="0"/>
              <a:t>and </a:t>
            </a:r>
            <a:r>
              <a:rPr lang="en-US" dirty="0"/>
              <a:t>literature review identifies harmful effects of restraint and seclusion for recipients and staff.</a:t>
            </a:r>
          </a:p>
          <a:p>
            <a:endParaRPr lang="en-US" sz="1000" dirty="0"/>
          </a:p>
          <a:p>
            <a:r>
              <a:rPr lang="en-US" dirty="0"/>
              <a:t>NASMHPD Medical Directors Council concluded:</a:t>
            </a:r>
          </a:p>
          <a:p>
            <a:pPr algn="ctr"/>
            <a:r>
              <a:rPr lang="en-US" sz="2800" b="1" i="1" dirty="0"/>
              <a:t>Restraint and </a:t>
            </a:r>
            <a:r>
              <a:rPr lang="en-US" sz="2800" b="1" i="1" dirty="0" smtClean="0"/>
              <a:t>seclusion “are </a:t>
            </a:r>
            <a:r>
              <a:rPr lang="en-US" sz="2800" b="1" i="1" dirty="0"/>
              <a:t>not therapeutic” </a:t>
            </a:r>
            <a:r>
              <a:rPr lang="en-US" sz="2800" b="1" i="1" dirty="0" smtClean="0"/>
              <a:t/>
            </a:r>
            <a:br>
              <a:rPr lang="en-US" sz="2800" b="1" i="1" dirty="0" smtClean="0"/>
            </a:br>
            <a:r>
              <a:rPr lang="en-US" sz="2800" b="1" i="1" dirty="0" smtClean="0"/>
              <a:t>and reflect </a:t>
            </a:r>
            <a:r>
              <a:rPr lang="en-US" sz="2800" b="1" i="1" dirty="0"/>
              <a:t>a “failure in treatment</a:t>
            </a:r>
            <a:r>
              <a:rPr lang="en-US" sz="2800" b="1" i="1" dirty="0" smtClean="0"/>
              <a:t>”</a:t>
            </a:r>
            <a:endParaRPr lang="en-US" sz="2800" i="1" dirty="0"/>
          </a:p>
        </p:txBody>
      </p:sp>
      <p:sp>
        <p:nvSpPr>
          <p:cNvPr id="3" name="Text Placeholder 2"/>
          <p:cNvSpPr>
            <a:spLocks noGrp="1"/>
          </p:cNvSpPr>
          <p:nvPr>
            <p:ph type="body" sz="quarter" idx="12"/>
          </p:nvPr>
        </p:nvSpPr>
        <p:spPr/>
        <p:txBody>
          <a:bodyPr/>
          <a:lstStyle/>
          <a:p>
            <a:r>
              <a:rPr lang="en-US" dirty="0" smtClean="0"/>
              <a:t>A Failure in Treatment</a:t>
            </a:r>
            <a:endParaRPr lang="en-US" dirty="0"/>
          </a:p>
        </p:txBody>
      </p:sp>
    </p:spTree>
    <p:extLst>
      <p:ext uri="{BB962C8B-B14F-4D97-AF65-F5344CB8AC3E}">
        <p14:creationId xmlns:p14="http://schemas.microsoft.com/office/powerpoint/2010/main" val="38517137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200150"/>
            <a:ext cx="7467600" cy="3733800"/>
          </a:xfrm>
        </p:spPr>
        <p:txBody>
          <a:bodyPr/>
          <a:lstStyle/>
          <a:p>
            <a:pPr>
              <a:lnSpc>
                <a:spcPct val="80000"/>
              </a:lnSpc>
            </a:pPr>
            <a:r>
              <a:rPr lang="en-US" sz="2000" b="1" dirty="0"/>
              <a:t>A 2004 study of </a:t>
            </a:r>
            <a:r>
              <a:rPr lang="en-US" sz="2000" b="1" dirty="0" smtClean="0"/>
              <a:t>in three </a:t>
            </a:r>
            <a:r>
              <a:rPr lang="en-US" sz="2000" b="1" dirty="0"/>
              <a:t>units </a:t>
            </a:r>
            <a:r>
              <a:rPr lang="en-US" sz="2000" b="1" dirty="0" smtClean="0"/>
              <a:t>found that…</a:t>
            </a:r>
            <a:endParaRPr lang="en-US" sz="2000" b="1" dirty="0"/>
          </a:p>
          <a:p>
            <a:pPr>
              <a:lnSpc>
                <a:spcPct val="80000"/>
              </a:lnSpc>
            </a:pPr>
            <a:r>
              <a:rPr lang="en-US" sz="2000" dirty="0"/>
              <a:t>Nurses </a:t>
            </a:r>
            <a:r>
              <a:rPr lang="en-US" sz="2000" dirty="0" smtClean="0"/>
              <a:t>believed </a:t>
            </a:r>
            <a:r>
              <a:rPr lang="en-US" sz="2000" dirty="0"/>
              <a:t>seclusion was:</a:t>
            </a:r>
          </a:p>
          <a:p>
            <a:pPr lvl="1">
              <a:lnSpc>
                <a:spcPct val="80000"/>
              </a:lnSpc>
            </a:pPr>
            <a:r>
              <a:rPr lang="en-US" sz="2000" dirty="0">
                <a:solidFill>
                  <a:srgbClr val="646569"/>
                </a:solidFill>
              </a:rPr>
              <a:t>Very necessary</a:t>
            </a:r>
          </a:p>
          <a:p>
            <a:pPr lvl="1">
              <a:lnSpc>
                <a:spcPct val="80000"/>
              </a:lnSpc>
            </a:pPr>
            <a:r>
              <a:rPr lang="en-US" sz="2000" dirty="0">
                <a:solidFill>
                  <a:srgbClr val="646569"/>
                </a:solidFill>
              </a:rPr>
              <a:t>Not very punitive</a:t>
            </a:r>
          </a:p>
          <a:p>
            <a:pPr lvl="1">
              <a:lnSpc>
                <a:spcPct val="80000"/>
              </a:lnSpc>
            </a:pPr>
            <a:r>
              <a:rPr lang="en-US" sz="2000" dirty="0">
                <a:solidFill>
                  <a:srgbClr val="646569"/>
                </a:solidFill>
              </a:rPr>
              <a:t>Highly therapeutic</a:t>
            </a:r>
          </a:p>
          <a:p>
            <a:pPr>
              <a:lnSpc>
                <a:spcPct val="80000"/>
              </a:lnSpc>
            </a:pPr>
            <a:r>
              <a:rPr lang="en-US" sz="2000" dirty="0"/>
              <a:t>Recipients </a:t>
            </a:r>
            <a:r>
              <a:rPr lang="en-US" sz="2000" dirty="0" smtClean="0"/>
              <a:t>believed seclusion:</a:t>
            </a:r>
            <a:endParaRPr lang="en-US" sz="2000" dirty="0"/>
          </a:p>
          <a:p>
            <a:pPr lvl="1">
              <a:lnSpc>
                <a:spcPct val="80000"/>
              </a:lnSpc>
            </a:pPr>
            <a:r>
              <a:rPr lang="en-US" sz="2000" dirty="0" smtClean="0">
                <a:solidFill>
                  <a:srgbClr val="646569"/>
                </a:solidFill>
              </a:rPr>
              <a:t>Was used </a:t>
            </a:r>
            <a:r>
              <a:rPr lang="en-US" sz="2000" dirty="0">
                <a:solidFill>
                  <a:srgbClr val="646569"/>
                </a:solidFill>
              </a:rPr>
              <a:t>frequently for minor disturbances</a:t>
            </a:r>
          </a:p>
          <a:p>
            <a:pPr lvl="1">
              <a:lnSpc>
                <a:spcPct val="80000"/>
              </a:lnSpc>
            </a:pPr>
            <a:r>
              <a:rPr lang="en-US" sz="2000" dirty="0" smtClean="0">
                <a:solidFill>
                  <a:srgbClr val="646569"/>
                </a:solidFill>
              </a:rPr>
              <a:t>Was used </a:t>
            </a:r>
            <a:r>
              <a:rPr lang="en-US" sz="2000" dirty="0">
                <a:solidFill>
                  <a:srgbClr val="646569"/>
                </a:solidFill>
              </a:rPr>
              <a:t>so staff could exert power and control</a:t>
            </a:r>
          </a:p>
          <a:p>
            <a:pPr lvl="1">
              <a:lnSpc>
                <a:spcPct val="80000"/>
              </a:lnSpc>
            </a:pPr>
            <a:r>
              <a:rPr lang="en-US" sz="2000" dirty="0">
                <a:solidFill>
                  <a:srgbClr val="646569"/>
                </a:solidFill>
              </a:rPr>
              <a:t>Made them feel punished</a:t>
            </a:r>
          </a:p>
          <a:p>
            <a:pPr lvl="1">
              <a:lnSpc>
                <a:spcPct val="80000"/>
              </a:lnSpc>
            </a:pPr>
            <a:r>
              <a:rPr lang="en-US" sz="2000" dirty="0">
                <a:solidFill>
                  <a:srgbClr val="646569"/>
                </a:solidFill>
              </a:rPr>
              <a:t>Had very little therapeutic </a:t>
            </a:r>
            <a:r>
              <a:rPr lang="en-US" sz="2000" dirty="0" smtClean="0">
                <a:solidFill>
                  <a:srgbClr val="646569"/>
                </a:solidFill>
              </a:rPr>
              <a:t>value</a:t>
            </a:r>
          </a:p>
          <a:p>
            <a:pPr lvl="1">
              <a:lnSpc>
                <a:spcPct val="80000"/>
              </a:lnSpc>
            </a:pPr>
            <a:endParaRPr lang="en-US" sz="2000" dirty="0" smtClean="0">
              <a:solidFill>
                <a:srgbClr val="646569"/>
              </a:solidFill>
            </a:endParaRPr>
          </a:p>
          <a:p>
            <a:pPr marL="0" lvl="1" indent="0">
              <a:lnSpc>
                <a:spcPct val="80000"/>
              </a:lnSpc>
              <a:buNone/>
            </a:pPr>
            <a:r>
              <a:rPr lang="en-US" sz="2000" dirty="0" smtClean="0">
                <a:solidFill>
                  <a:srgbClr val="646569"/>
                </a:solidFill>
              </a:rPr>
              <a:t>(</a:t>
            </a:r>
            <a:r>
              <a:rPr lang="en-US" sz="2000" dirty="0">
                <a:solidFill>
                  <a:srgbClr val="646569"/>
                </a:solidFill>
              </a:rPr>
              <a:t>Meehan, Bergen &amp; </a:t>
            </a:r>
            <a:r>
              <a:rPr lang="en-US" sz="2000" dirty="0" err="1">
                <a:solidFill>
                  <a:srgbClr val="646569"/>
                </a:solidFill>
              </a:rPr>
              <a:t>Fjeldsoe</a:t>
            </a:r>
            <a:r>
              <a:rPr lang="en-US" sz="2000" dirty="0">
                <a:solidFill>
                  <a:srgbClr val="646569"/>
                </a:solidFill>
              </a:rPr>
              <a:t>, 2004)</a:t>
            </a:r>
          </a:p>
          <a:p>
            <a:endParaRPr lang="en-US" dirty="0"/>
          </a:p>
        </p:txBody>
      </p:sp>
      <p:sp>
        <p:nvSpPr>
          <p:cNvPr id="3" name="Text Placeholder 2"/>
          <p:cNvSpPr>
            <a:spLocks noGrp="1"/>
          </p:cNvSpPr>
          <p:nvPr>
            <p:ph type="body" sz="quarter" idx="12"/>
          </p:nvPr>
        </p:nvSpPr>
        <p:spPr/>
        <p:txBody>
          <a:bodyPr/>
          <a:lstStyle/>
          <a:p>
            <a:r>
              <a:rPr lang="en-US" dirty="0" smtClean="0"/>
              <a:t>Seclusion perceptions</a:t>
            </a:r>
            <a:endParaRPr lang="en-US" dirty="0"/>
          </a:p>
        </p:txBody>
      </p:sp>
    </p:spTree>
    <p:extLst>
      <p:ext uri="{BB962C8B-B14F-4D97-AF65-F5344CB8AC3E}">
        <p14:creationId xmlns:p14="http://schemas.microsoft.com/office/powerpoint/2010/main" val="11716914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504950"/>
            <a:ext cx="7467600" cy="2362200"/>
          </a:xfrm>
        </p:spPr>
        <p:txBody>
          <a:bodyPr/>
          <a:lstStyle/>
          <a:p>
            <a:r>
              <a:rPr lang="en-US" sz="2800" dirty="0"/>
              <a:t>Survey your staff anonymously</a:t>
            </a:r>
            <a:r>
              <a:rPr lang="en-US" sz="2800" dirty="0" smtClean="0"/>
              <a:t>.</a:t>
            </a:r>
          </a:p>
          <a:p>
            <a:endParaRPr lang="en-US" sz="2800" dirty="0"/>
          </a:p>
          <a:p>
            <a:r>
              <a:rPr lang="en-US" sz="2800" dirty="0"/>
              <a:t>If you understand their attitudes, you can help them change</a:t>
            </a:r>
            <a:r>
              <a:rPr lang="en-US" sz="2800" dirty="0" smtClean="0"/>
              <a:t>.</a:t>
            </a:r>
          </a:p>
          <a:p>
            <a:endParaRPr lang="en-US" sz="2800" dirty="0"/>
          </a:p>
          <a:p>
            <a:endParaRPr lang="en-US" sz="2800" dirty="0"/>
          </a:p>
        </p:txBody>
      </p:sp>
    </p:spTree>
    <p:extLst>
      <p:ext uri="{BB962C8B-B14F-4D97-AF65-F5344CB8AC3E}">
        <p14:creationId xmlns:p14="http://schemas.microsoft.com/office/powerpoint/2010/main" val="20399159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352550"/>
            <a:ext cx="7848600" cy="3505200"/>
          </a:xfrm>
        </p:spPr>
        <p:txBody>
          <a:bodyPr/>
          <a:lstStyle/>
          <a:p>
            <a:r>
              <a:rPr lang="en-US" dirty="0"/>
              <a:t>Semi-structured interviews with 24 previously secluded </a:t>
            </a:r>
            <a:r>
              <a:rPr lang="en-US" dirty="0" smtClean="0"/>
              <a:t>people </a:t>
            </a:r>
            <a:r>
              <a:rPr lang="en-US" dirty="0"/>
              <a:t>indicated:</a:t>
            </a:r>
          </a:p>
          <a:p>
            <a:pPr lvl="1">
              <a:buFont typeface="Wingdings" pitchFamily="2" charset="2"/>
              <a:buChar char=""/>
            </a:pPr>
            <a:r>
              <a:rPr lang="en-US" sz="2400" dirty="0" smtClean="0">
                <a:solidFill>
                  <a:srgbClr val="646569"/>
                </a:solidFill>
              </a:rPr>
              <a:t>21</a:t>
            </a:r>
            <a:r>
              <a:rPr lang="en-US" sz="2400" dirty="0">
                <a:solidFill>
                  <a:srgbClr val="646569"/>
                </a:solidFill>
              </a:rPr>
              <a:t>% described it as dehumanizing and humiliating</a:t>
            </a:r>
          </a:p>
          <a:p>
            <a:pPr lvl="1">
              <a:buFont typeface="Wingdings" pitchFamily="2" charset="2"/>
              <a:buChar char=""/>
            </a:pPr>
            <a:r>
              <a:rPr lang="en-US" sz="2400" dirty="0">
                <a:solidFill>
                  <a:srgbClr val="646569"/>
                </a:solidFill>
              </a:rPr>
              <a:t>16% commented on loneliness and isolation</a:t>
            </a:r>
          </a:p>
          <a:p>
            <a:pPr lvl="1">
              <a:buFont typeface="Wingdings" pitchFamily="2" charset="2"/>
              <a:buChar char=""/>
            </a:pPr>
            <a:r>
              <a:rPr lang="en-US" sz="2400" dirty="0">
                <a:solidFill>
                  <a:srgbClr val="646569"/>
                </a:solidFill>
              </a:rPr>
              <a:t>54% reported nothing beneficial</a:t>
            </a:r>
          </a:p>
          <a:p>
            <a:endParaRPr lang="en-US" dirty="0" smtClean="0"/>
          </a:p>
          <a:p>
            <a:r>
              <a:rPr lang="en-US" dirty="0" smtClean="0"/>
              <a:t>(</a:t>
            </a:r>
            <a:r>
              <a:rPr lang="en-US" dirty="0"/>
              <a:t>Binder &amp; McCoy, 1983)</a:t>
            </a:r>
          </a:p>
          <a:p>
            <a:endParaRPr lang="en-US" dirty="0"/>
          </a:p>
        </p:txBody>
      </p:sp>
      <p:sp>
        <p:nvSpPr>
          <p:cNvPr id="3" name="Text Placeholder 2"/>
          <p:cNvSpPr>
            <a:spLocks noGrp="1"/>
          </p:cNvSpPr>
          <p:nvPr>
            <p:ph type="body" sz="quarter" idx="12"/>
          </p:nvPr>
        </p:nvSpPr>
        <p:spPr/>
        <p:txBody>
          <a:bodyPr/>
          <a:lstStyle/>
          <a:p>
            <a:r>
              <a:rPr lang="en-US" dirty="0" smtClean="0"/>
              <a:t>Reality</a:t>
            </a:r>
            <a:endParaRPr lang="en-US" dirty="0"/>
          </a:p>
        </p:txBody>
      </p:sp>
    </p:spTree>
    <p:extLst>
      <p:ext uri="{BB962C8B-B14F-4D97-AF65-F5344CB8AC3E}">
        <p14:creationId xmlns:p14="http://schemas.microsoft.com/office/powerpoint/2010/main" val="41172215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276350"/>
            <a:ext cx="7467600" cy="2667000"/>
          </a:xfrm>
        </p:spPr>
        <p:txBody>
          <a:bodyPr/>
          <a:lstStyle/>
          <a:p>
            <a:r>
              <a:rPr lang="en-US" dirty="0"/>
              <a:t>Dehumanizing, humiliating, loneliness, fearfulness, and isolation are all feelings repeatedly reported in studies of </a:t>
            </a:r>
            <a:r>
              <a:rPr lang="en-US" dirty="0" smtClean="0"/>
              <a:t>responses from those to secluded </a:t>
            </a:r>
            <a:r>
              <a:rPr lang="en-US" dirty="0"/>
              <a:t>and </a:t>
            </a:r>
            <a:r>
              <a:rPr lang="en-US" dirty="0" smtClean="0"/>
              <a:t>restrained. </a:t>
            </a:r>
          </a:p>
          <a:p>
            <a:endParaRPr lang="en-US" sz="1400" dirty="0"/>
          </a:p>
          <a:p>
            <a:r>
              <a:rPr lang="en-US" dirty="0" smtClean="0"/>
              <a:t>These </a:t>
            </a:r>
            <a:r>
              <a:rPr lang="en-US" dirty="0"/>
              <a:t>are powerful feelings to instill in a setting that is supposed to help!</a:t>
            </a:r>
          </a:p>
          <a:p>
            <a:endParaRPr lang="en-US" dirty="0"/>
          </a:p>
        </p:txBody>
      </p:sp>
    </p:spTree>
    <p:extLst>
      <p:ext uri="{BB962C8B-B14F-4D97-AF65-F5344CB8AC3E}">
        <p14:creationId xmlns:p14="http://schemas.microsoft.com/office/powerpoint/2010/main" val="3127900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504950"/>
            <a:ext cx="7772400" cy="2819400"/>
          </a:xfrm>
        </p:spPr>
        <p:txBody>
          <a:bodyPr/>
          <a:lstStyle/>
          <a:p>
            <a:r>
              <a:rPr lang="en-US" dirty="0"/>
              <a:t>A 2001 study of classroom interventions with adolescents </a:t>
            </a:r>
            <a:r>
              <a:rPr lang="en-US" dirty="0" smtClean="0"/>
              <a:t>with mental </a:t>
            </a:r>
            <a:r>
              <a:rPr lang="en-US" dirty="0"/>
              <a:t>retardation found that when physical restraint was used as a consequence for inappropriate classroom behavior, rates of problem behavior increased in all sessions for each student. </a:t>
            </a:r>
            <a:r>
              <a:rPr lang="en-US" dirty="0" smtClean="0"/>
              <a:t>Playing and </a:t>
            </a:r>
            <a:r>
              <a:rPr lang="en-US" dirty="0"/>
              <a:t>positive behavior also decreased.</a:t>
            </a:r>
          </a:p>
          <a:p>
            <a:r>
              <a:rPr lang="en-US" dirty="0" smtClean="0"/>
              <a:t>(</a:t>
            </a:r>
            <a:r>
              <a:rPr lang="en-US" dirty="0"/>
              <a:t>Magee &amp; Ellis, 2001)</a:t>
            </a:r>
          </a:p>
        </p:txBody>
      </p:sp>
      <p:sp>
        <p:nvSpPr>
          <p:cNvPr id="3" name="Text Placeholder 2"/>
          <p:cNvSpPr>
            <a:spLocks noGrp="1"/>
          </p:cNvSpPr>
          <p:nvPr>
            <p:ph type="body" sz="quarter" idx="12"/>
          </p:nvPr>
        </p:nvSpPr>
        <p:spPr/>
        <p:txBody>
          <a:bodyPr/>
          <a:lstStyle/>
          <a:p>
            <a:r>
              <a:rPr lang="en-US" dirty="0" smtClean="0"/>
              <a:t>Reality</a:t>
            </a:r>
            <a:endParaRPr lang="en-US" dirty="0"/>
          </a:p>
        </p:txBody>
      </p:sp>
    </p:spTree>
    <p:extLst>
      <p:ext uri="{BB962C8B-B14F-4D97-AF65-F5344CB8AC3E}">
        <p14:creationId xmlns:p14="http://schemas.microsoft.com/office/powerpoint/2010/main" val="41454934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504950"/>
            <a:ext cx="8077200" cy="2514600"/>
          </a:xfrm>
        </p:spPr>
        <p:txBody>
          <a:bodyPr/>
          <a:lstStyle/>
          <a:p>
            <a:r>
              <a:rPr lang="en-US" dirty="0" smtClean="0"/>
              <a:t>“Consequences” </a:t>
            </a:r>
            <a:r>
              <a:rPr lang="en-US" dirty="0"/>
              <a:t>is often a fancy word for </a:t>
            </a:r>
            <a:r>
              <a:rPr lang="en-US" dirty="0" smtClean="0"/>
              <a:t>punishment.</a:t>
            </a:r>
          </a:p>
          <a:p>
            <a:endParaRPr lang="en-US" sz="1400" dirty="0"/>
          </a:p>
          <a:p>
            <a:r>
              <a:rPr lang="en-US" dirty="0" smtClean="0"/>
              <a:t>That </a:t>
            </a:r>
            <a:r>
              <a:rPr lang="en-US" dirty="0"/>
              <a:t>doesn’t mean individuals shouldn’t make amends </a:t>
            </a:r>
            <a:r>
              <a:rPr lang="en-US" dirty="0" smtClean="0"/>
              <a:t>  for </a:t>
            </a:r>
            <a:r>
              <a:rPr lang="en-US" dirty="0"/>
              <a:t>their behavior</a:t>
            </a:r>
            <a:r>
              <a:rPr lang="en-US" dirty="0" smtClean="0"/>
              <a:t>.</a:t>
            </a:r>
          </a:p>
          <a:p>
            <a:endParaRPr lang="en-US" sz="1400" dirty="0"/>
          </a:p>
          <a:p>
            <a:r>
              <a:rPr lang="en-US" dirty="0"/>
              <a:t>But consequence is often just punishment.</a:t>
            </a:r>
          </a:p>
          <a:p>
            <a:endParaRPr lang="en-US" dirty="0"/>
          </a:p>
        </p:txBody>
      </p:sp>
    </p:spTree>
    <p:extLst>
      <p:ext uri="{BB962C8B-B14F-4D97-AF65-F5344CB8AC3E}">
        <p14:creationId xmlns:p14="http://schemas.microsoft.com/office/powerpoint/2010/main" val="24135893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276350"/>
            <a:ext cx="6781800" cy="3733800"/>
          </a:xfrm>
        </p:spPr>
        <p:txBody>
          <a:bodyPr/>
          <a:lstStyle/>
          <a:p>
            <a:pPr marL="285750" lvl="1">
              <a:buFont typeface="Wingdings" pitchFamily="2" charset="2"/>
              <a:buChar char=""/>
            </a:pPr>
            <a:r>
              <a:rPr lang="en-US" sz="2400" dirty="0">
                <a:solidFill>
                  <a:srgbClr val="646569"/>
                </a:solidFill>
              </a:rPr>
              <a:t>When asked what was bad about seclusion, 42% commented on the physical starkness, </a:t>
            </a:r>
            <a:r>
              <a:rPr lang="en-US" sz="2400" dirty="0" smtClean="0">
                <a:solidFill>
                  <a:srgbClr val="646569"/>
                </a:solidFill>
              </a:rPr>
              <a:t>the lack </a:t>
            </a:r>
            <a:r>
              <a:rPr lang="en-US" sz="2400" dirty="0">
                <a:solidFill>
                  <a:srgbClr val="646569"/>
                </a:solidFill>
              </a:rPr>
              <a:t>of </a:t>
            </a:r>
            <a:r>
              <a:rPr lang="en-US" sz="2400" dirty="0" smtClean="0">
                <a:solidFill>
                  <a:srgbClr val="646569"/>
                </a:solidFill>
              </a:rPr>
              <a:t>a toilet </a:t>
            </a:r>
            <a:r>
              <a:rPr lang="en-US" sz="2400" dirty="0">
                <a:solidFill>
                  <a:srgbClr val="646569"/>
                </a:solidFill>
              </a:rPr>
              <a:t>and running water, sleeping on a mat on the floor</a:t>
            </a:r>
          </a:p>
          <a:p>
            <a:pPr marL="285750" lvl="1">
              <a:buFont typeface="Wingdings" pitchFamily="2" charset="2"/>
              <a:buChar char=""/>
            </a:pPr>
            <a:endParaRPr lang="en-US" sz="1000" dirty="0">
              <a:solidFill>
                <a:srgbClr val="646569"/>
              </a:solidFill>
            </a:endParaRPr>
          </a:p>
          <a:p>
            <a:pPr marL="285750" lvl="1">
              <a:buFont typeface="Wingdings" pitchFamily="2" charset="2"/>
              <a:buChar char=""/>
            </a:pPr>
            <a:r>
              <a:rPr lang="en-US" sz="2400" dirty="0">
                <a:solidFill>
                  <a:srgbClr val="646569"/>
                </a:solidFill>
              </a:rPr>
              <a:t>The majority reported that seclusion bothered them more than any other experience in the </a:t>
            </a:r>
            <a:r>
              <a:rPr lang="en-US" sz="2400" dirty="0" smtClean="0">
                <a:solidFill>
                  <a:srgbClr val="646569"/>
                </a:solidFill>
              </a:rPr>
              <a:t>hospital</a:t>
            </a:r>
          </a:p>
          <a:p>
            <a:pPr marL="0" lvl="1" indent="0">
              <a:buNone/>
            </a:pPr>
            <a:endParaRPr lang="en-US" sz="1000" dirty="0" smtClean="0">
              <a:solidFill>
                <a:srgbClr val="646569"/>
              </a:solidFill>
            </a:endParaRPr>
          </a:p>
          <a:p>
            <a:pPr marL="285750" lvl="1">
              <a:buNone/>
            </a:pPr>
            <a:r>
              <a:rPr lang="en-US" sz="2400" dirty="0" smtClean="0">
                <a:solidFill>
                  <a:srgbClr val="646569"/>
                </a:solidFill>
              </a:rPr>
              <a:t>(Binder </a:t>
            </a:r>
            <a:r>
              <a:rPr lang="en-US" sz="2400" dirty="0">
                <a:solidFill>
                  <a:srgbClr val="646569"/>
                </a:solidFill>
              </a:rPr>
              <a:t>&amp; McCoy, 1983)</a:t>
            </a:r>
          </a:p>
          <a:p>
            <a:pPr lvl="1">
              <a:buFont typeface="Wingdings" pitchFamily="2" charset="2"/>
              <a:buChar char=""/>
            </a:pPr>
            <a:endParaRPr lang="en-US" sz="3600" dirty="0">
              <a:latin typeface="Arial Narrow" pitchFamily="34" charset="0"/>
            </a:endParaRPr>
          </a:p>
          <a:p>
            <a:endParaRPr lang="en-US" dirty="0"/>
          </a:p>
        </p:txBody>
      </p:sp>
      <p:sp>
        <p:nvSpPr>
          <p:cNvPr id="3" name="Text Placeholder 2"/>
          <p:cNvSpPr>
            <a:spLocks noGrp="1"/>
          </p:cNvSpPr>
          <p:nvPr>
            <p:ph type="body" sz="quarter" idx="12"/>
          </p:nvPr>
        </p:nvSpPr>
        <p:spPr/>
        <p:txBody>
          <a:bodyPr/>
          <a:lstStyle/>
          <a:p>
            <a:r>
              <a:rPr lang="en-US" dirty="0" smtClean="0"/>
              <a:t>What’s Wrong With Seclusion?</a:t>
            </a:r>
            <a:endParaRPr lang="en-US" dirty="0"/>
          </a:p>
        </p:txBody>
      </p:sp>
    </p:spTree>
    <p:extLst>
      <p:ext uri="{BB962C8B-B14F-4D97-AF65-F5344CB8AC3E}">
        <p14:creationId xmlns:p14="http://schemas.microsoft.com/office/powerpoint/2010/main" val="9946153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504950"/>
            <a:ext cx="7467600" cy="2971800"/>
          </a:xfrm>
        </p:spPr>
        <p:txBody>
          <a:bodyPr/>
          <a:lstStyle/>
          <a:p>
            <a:r>
              <a:rPr lang="en-US" dirty="0"/>
              <a:t>Punitive and isolating behaviors tend to be associated with a significant increase in negative behaviors and significant decrease in positive </a:t>
            </a:r>
            <a:r>
              <a:rPr lang="en-US" dirty="0" smtClean="0"/>
              <a:t>behaviors.</a:t>
            </a:r>
          </a:p>
          <a:p>
            <a:r>
              <a:rPr lang="en-US" dirty="0" smtClean="0"/>
              <a:t>(</a:t>
            </a:r>
            <a:r>
              <a:rPr lang="en-US" dirty="0"/>
              <a:t>Natta et </a:t>
            </a:r>
            <a:r>
              <a:rPr lang="en-US" dirty="0" smtClean="0"/>
              <a:t>al, </a:t>
            </a:r>
            <a:r>
              <a:rPr lang="en-US" dirty="0"/>
              <a:t>1990</a:t>
            </a:r>
            <a:r>
              <a:rPr lang="en-US" dirty="0" smtClean="0"/>
              <a:t>)</a:t>
            </a:r>
          </a:p>
          <a:p>
            <a:endParaRPr lang="en-US" dirty="0"/>
          </a:p>
          <a:p>
            <a:r>
              <a:rPr lang="en-US" b="1" dirty="0"/>
              <a:t>It is well-known that punishment does not work.</a:t>
            </a:r>
          </a:p>
          <a:p>
            <a:endParaRPr lang="en-US" dirty="0"/>
          </a:p>
        </p:txBody>
      </p:sp>
      <p:sp>
        <p:nvSpPr>
          <p:cNvPr id="3" name="Text Placeholder 2"/>
          <p:cNvSpPr>
            <a:spLocks noGrp="1"/>
          </p:cNvSpPr>
          <p:nvPr>
            <p:ph type="body" sz="quarter" idx="12"/>
          </p:nvPr>
        </p:nvSpPr>
        <p:spPr/>
        <p:txBody>
          <a:bodyPr/>
          <a:lstStyle/>
          <a:p>
            <a:r>
              <a:rPr lang="en-US" dirty="0" smtClean="0"/>
              <a:t>Reality</a:t>
            </a:r>
            <a:endParaRPr lang="en-US" dirty="0"/>
          </a:p>
        </p:txBody>
      </p:sp>
    </p:spTree>
    <p:extLst>
      <p:ext uri="{BB962C8B-B14F-4D97-AF65-F5344CB8AC3E}">
        <p14:creationId xmlns:p14="http://schemas.microsoft.com/office/powerpoint/2010/main" val="30193318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243944"/>
            <a:ext cx="7467600" cy="3080405"/>
          </a:xfrm>
        </p:spPr>
        <p:txBody>
          <a:bodyPr/>
          <a:lstStyle/>
          <a:p>
            <a:pPr>
              <a:spcAft>
                <a:spcPct val="50000"/>
              </a:spcAft>
            </a:pPr>
            <a:r>
              <a:rPr lang="en-US" dirty="0"/>
              <a:t>The worst punishment deemed possible in prisons is </a:t>
            </a:r>
            <a:r>
              <a:rPr lang="en-US" dirty="0" smtClean="0"/>
              <a:t>seclusion -- solitary confinement.</a:t>
            </a:r>
            <a:endParaRPr lang="en-US" dirty="0"/>
          </a:p>
          <a:p>
            <a:pPr>
              <a:spcAft>
                <a:spcPct val="50000"/>
              </a:spcAft>
            </a:pPr>
            <a:r>
              <a:rPr lang="en-US" dirty="0"/>
              <a:t>In psychiatric hospitals, people who behave inappropriately are placed in </a:t>
            </a:r>
            <a:r>
              <a:rPr lang="en-US" dirty="0" smtClean="0"/>
              <a:t>seclusion.</a:t>
            </a:r>
            <a:endParaRPr lang="en-US" dirty="0"/>
          </a:p>
          <a:p>
            <a:pPr>
              <a:spcAft>
                <a:spcPct val="50000"/>
              </a:spcAft>
            </a:pPr>
            <a:r>
              <a:rPr lang="en-US" dirty="0"/>
              <a:t>Perhaps the only difference is that in psychiatry we call it “therapeutic</a:t>
            </a:r>
            <a:r>
              <a:rPr lang="en-US" dirty="0" smtClean="0"/>
              <a:t>”.</a:t>
            </a:r>
            <a:endParaRPr lang="en-US" dirty="0"/>
          </a:p>
          <a:p>
            <a:endParaRPr lang="en-US" dirty="0"/>
          </a:p>
        </p:txBody>
      </p:sp>
      <p:sp>
        <p:nvSpPr>
          <p:cNvPr id="3" name="Text Placeholder 2"/>
          <p:cNvSpPr>
            <a:spLocks noGrp="1"/>
          </p:cNvSpPr>
          <p:nvPr>
            <p:ph type="body" sz="quarter" idx="12"/>
          </p:nvPr>
        </p:nvSpPr>
        <p:spPr/>
        <p:txBody>
          <a:bodyPr/>
          <a:lstStyle/>
          <a:p>
            <a:r>
              <a:rPr lang="en-US" dirty="0" smtClean="0"/>
              <a:t>The SHU</a:t>
            </a:r>
            <a:endParaRPr lang="en-US" dirty="0"/>
          </a:p>
        </p:txBody>
      </p:sp>
    </p:spTree>
    <p:extLst>
      <p:ext uri="{BB962C8B-B14F-4D97-AF65-F5344CB8AC3E}">
        <p14:creationId xmlns:p14="http://schemas.microsoft.com/office/powerpoint/2010/main" val="3728758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2062103"/>
          </a:xfrm>
          <a:prstGeom prst="rect">
            <a:avLst/>
          </a:prstGeom>
          <a:noFill/>
          <a:ln>
            <a:noFill/>
          </a:ln>
        </p:spPr>
        <p:txBody>
          <a:bodyPr wrap="square" rtlCol="0">
            <a:spAutoFit/>
          </a:bodyPr>
          <a:lstStyle/>
          <a:p>
            <a:pPr>
              <a:buFontTx/>
              <a:buNone/>
            </a:pPr>
            <a:r>
              <a:rPr lang="en-US" sz="3200" b="1" dirty="0">
                <a:solidFill>
                  <a:srgbClr val="553278"/>
                </a:solidFill>
                <a:latin typeface="Arial" panose="020B0604020202020204" pitchFamily="34" charset="0"/>
                <a:cs typeface="Arial" panose="020B0604020202020204" pitchFamily="34" charset="0"/>
              </a:rPr>
              <a:t>We currently work in mental health environments that have developed over time. </a:t>
            </a:r>
            <a:r>
              <a:rPr lang="en-US" sz="3200" b="1" dirty="0" smtClean="0">
                <a:solidFill>
                  <a:srgbClr val="553278"/>
                </a:solidFill>
                <a:latin typeface="Arial" panose="020B0604020202020204" pitchFamily="34" charset="0"/>
                <a:cs typeface="Arial" panose="020B0604020202020204" pitchFamily="34" charset="0"/>
              </a:rPr>
              <a:t>Part </a:t>
            </a:r>
            <a:r>
              <a:rPr lang="en-US" sz="3200" b="1" dirty="0">
                <a:solidFill>
                  <a:srgbClr val="553278"/>
                </a:solidFill>
                <a:latin typeface="Arial" panose="020B0604020202020204" pitchFamily="34" charset="0"/>
                <a:cs typeface="Arial" panose="020B0604020202020204" pitchFamily="34" charset="0"/>
              </a:rPr>
              <a:t>of our inherited culture is the use of seclusion and restraint</a:t>
            </a:r>
            <a:r>
              <a:rPr lang="en-US" sz="3200" b="1" dirty="0" smtClean="0">
                <a:solidFill>
                  <a:srgbClr val="553278"/>
                </a:solidFill>
                <a:latin typeface="Arial" panose="020B0604020202020204" pitchFamily="34" charset="0"/>
                <a:cs typeface="Arial" panose="020B0604020202020204" pitchFamily="34" charset="0"/>
              </a:rPr>
              <a:t>.</a:t>
            </a:r>
            <a:endParaRPr lang="en-US" sz="3200" b="1" dirty="0">
              <a:solidFill>
                <a:srgbClr val="553278"/>
              </a:solidFill>
              <a:latin typeface="Arial" panose="020B0604020202020204" pitchFamily="34" charset="0"/>
              <a:cs typeface="Arial" panose="020B0604020202020204" pitchFamily="34" charset="0"/>
            </a:endParaRPr>
          </a:p>
        </p:txBody>
      </p:sp>
      <p:sp>
        <p:nvSpPr>
          <p:cNvPr id="12" name="TextBox 11"/>
          <p:cNvSpPr txBox="1"/>
          <p:nvPr/>
        </p:nvSpPr>
        <p:spPr>
          <a:xfrm>
            <a:off x="123334" y="2571750"/>
            <a:ext cx="8839200" cy="1569660"/>
          </a:xfrm>
          <a:prstGeom prst="rect">
            <a:avLst/>
          </a:prstGeom>
          <a:noFill/>
          <a:ln>
            <a:noFill/>
          </a:ln>
        </p:spPr>
        <p:txBody>
          <a:bodyPr wrap="square" rtlCol="0">
            <a:spAutoFit/>
          </a:bodyPr>
          <a:lstStyle/>
          <a:p>
            <a:r>
              <a:rPr lang="en-US" sz="2400" dirty="0" smtClean="0">
                <a:solidFill>
                  <a:srgbClr val="646569"/>
                </a:solidFill>
                <a:latin typeface="Arial" panose="020B0604020202020204" pitchFamily="34" charset="0"/>
                <a:cs typeface="Arial" panose="020B0604020202020204" pitchFamily="34" charset="0"/>
              </a:rPr>
              <a:t>We do </a:t>
            </a:r>
            <a:r>
              <a:rPr lang="en-US" sz="2400" dirty="0">
                <a:solidFill>
                  <a:srgbClr val="646569"/>
                </a:solidFill>
                <a:latin typeface="Arial" panose="020B0604020202020204" pitchFamily="34" charset="0"/>
                <a:cs typeface="Arial" panose="020B0604020202020204" pitchFamily="34" charset="0"/>
              </a:rPr>
              <a:t>believe this is changing, but not fast enough</a:t>
            </a:r>
            <a:r>
              <a:rPr lang="en-US" sz="2400" dirty="0" smtClean="0">
                <a:solidFill>
                  <a:srgbClr val="646569"/>
                </a:solidFill>
                <a:latin typeface="Arial" panose="020B0604020202020204" pitchFamily="34" charset="0"/>
                <a:cs typeface="Arial" panose="020B0604020202020204" pitchFamily="34" charset="0"/>
              </a:rPr>
              <a:t>.</a:t>
            </a:r>
            <a:endParaRPr lang="en-US" sz="2400" dirty="0">
              <a:solidFill>
                <a:srgbClr val="646569"/>
              </a:solidFill>
              <a:latin typeface="Arial" panose="020B0604020202020204" pitchFamily="34" charset="0"/>
              <a:cs typeface="Arial" panose="020B0604020202020204" pitchFamily="34" charset="0"/>
            </a:endParaRPr>
          </a:p>
          <a:p>
            <a:r>
              <a:rPr lang="en-US" sz="2400" dirty="0">
                <a:solidFill>
                  <a:srgbClr val="646569"/>
                </a:solidFill>
                <a:latin typeface="Arial" panose="020B0604020202020204" pitchFamily="34" charset="0"/>
                <a:cs typeface="Arial" panose="020B0604020202020204" pitchFamily="34" charset="0"/>
              </a:rPr>
              <a:t>Many people are still being taught </a:t>
            </a:r>
            <a:r>
              <a:rPr lang="en-US" sz="2400" dirty="0" smtClean="0">
                <a:solidFill>
                  <a:srgbClr val="646569"/>
                </a:solidFill>
                <a:latin typeface="Arial" panose="020B0604020202020204" pitchFamily="34" charset="0"/>
                <a:cs typeface="Arial" panose="020B0604020202020204" pitchFamily="34" charset="0"/>
              </a:rPr>
              <a:t>that the </a:t>
            </a:r>
            <a:r>
              <a:rPr lang="en-US" sz="2400" dirty="0">
                <a:solidFill>
                  <a:srgbClr val="646569"/>
                </a:solidFill>
                <a:latin typeface="Arial" panose="020B0604020202020204" pitchFamily="34" charset="0"/>
                <a:cs typeface="Arial" panose="020B0604020202020204" pitchFamily="34" charset="0"/>
              </a:rPr>
              <a:t>use of restraint and seclusion are safety measures</a:t>
            </a:r>
            <a:r>
              <a:rPr lang="en-US" sz="2400" dirty="0" smtClean="0">
                <a:solidFill>
                  <a:srgbClr val="646569"/>
                </a:solidFill>
                <a:latin typeface="Arial" panose="020B0604020202020204" pitchFamily="34" charset="0"/>
                <a:cs typeface="Arial" panose="020B0604020202020204" pitchFamily="34" charset="0"/>
              </a:rPr>
              <a:t>.</a:t>
            </a:r>
            <a:endParaRPr lang="en-US" sz="2400" dirty="0">
              <a:solidFill>
                <a:srgbClr val="646569"/>
              </a:solidFill>
              <a:latin typeface="Arial" panose="020B0604020202020204" pitchFamily="34" charset="0"/>
              <a:cs typeface="Arial" panose="020B0604020202020204" pitchFamily="34" charset="0"/>
            </a:endParaRPr>
          </a:p>
          <a:p>
            <a:r>
              <a:rPr lang="en-US" sz="2400" dirty="0">
                <a:solidFill>
                  <a:srgbClr val="646569"/>
                </a:solidFill>
                <a:latin typeface="Arial" panose="020B0604020202020204" pitchFamily="34" charset="0"/>
                <a:cs typeface="Arial" panose="020B0604020202020204" pitchFamily="34" charset="0"/>
              </a:rPr>
              <a:t>You still hear the term ”therapeutic hold”.</a:t>
            </a:r>
          </a:p>
        </p:txBody>
      </p:sp>
    </p:spTree>
    <p:extLst>
      <p:ext uri="{BB962C8B-B14F-4D97-AF65-F5344CB8AC3E}">
        <p14:creationId xmlns:p14="http://schemas.microsoft.com/office/powerpoint/2010/main" val="421867202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240802"/>
            <a:ext cx="8001000" cy="3769347"/>
          </a:xfrm>
        </p:spPr>
        <p:txBody>
          <a:bodyPr/>
          <a:lstStyle/>
          <a:p>
            <a:pPr>
              <a:spcAft>
                <a:spcPct val="50000"/>
              </a:spcAft>
            </a:pPr>
            <a:r>
              <a:rPr lang="en-US" dirty="0"/>
              <a:t>Numerous unfounded beliefs exist</a:t>
            </a:r>
          </a:p>
          <a:p>
            <a:pPr>
              <a:spcAft>
                <a:spcPct val="50000"/>
              </a:spcAft>
            </a:pPr>
            <a:r>
              <a:rPr lang="en-US" dirty="0"/>
              <a:t>Harm in restraints and seclusion are well documented; positives are not substantiated</a:t>
            </a:r>
          </a:p>
          <a:p>
            <a:pPr>
              <a:spcAft>
                <a:spcPct val="50000"/>
              </a:spcAft>
            </a:pPr>
            <a:r>
              <a:rPr lang="en-US" dirty="0"/>
              <a:t>Biases exist in the system</a:t>
            </a:r>
          </a:p>
          <a:p>
            <a:pPr>
              <a:spcAft>
                <a:spcPct val="50000"/>
              </a:spcAft>
            </a:pPr>
            <a:r>
              <a:rPr lang="en-US" dirty="0"/>
              <a:t>R</a:t>
            </a:r>
            <a:r>
              <a:rPr lang="en-US" dirty="0" smtClean="0"/>
              <a:t>estraint </a:t>
            </a:r>
            <a:r>
              <a:rPr lang="en-US" dirty="0"/>
              <a:t>and </a:t>
            </a:r>
            <a:r>
              <a:rPr lang="en-US" dirty="0" smtClean="0"/>
              <a:t>seclusion are not </a:t>
            </a:r>
            <a:r>
              <a:rPr lang="en-US" dirty="0"/>
              <a:t>evidence-based </a:t>
            </a:r>
            <a:r>
              <a:rPr lang="en-US" dirty="0" smtClean="0"/>
              <a:t>practices</a:t>
            </a:r>
            <a:endParaRPr lang="en-US" dirty="0"/>
          </a:p>
          <a:p>
            <a:pPr>
              <a:spcAft>
                <a:spcPct val="50000"/>
              </a:spcAft>
            </a:pPr>
            <a:r>
              <a:rPr lang="en-US" b="1" dirty="0"/>
              <a:t>A significant culture change is required</a:t>
            </a:r>
          </a:p>
          <a:p>
            <a:endParaRPr lang="en-US" dirty="0"/>
          </a:p>
        </p:txBody>
      </p:sp>
      <p:sp>
        <p:nvSpPr>
          <p:cNvPr id="3" name="Text Placeholder 2"/>
          <p:cNvSpPr>
            <a:spLocks noGrp="1"/>
          </p:cNvSpPr>
          <p:nvPr>
            <p:ph type="body" sz="quarter" idx="12"/>
          </p:nvPr>
        </p:nvSpPr>
        <p:spPr/>
        <p:txBody>
          <a:bodyPr/>
          <a:lstStyle/>
          <a:p>
            <a:r>
              <a:rPr lang="en-US" dirty="0" smtClean="0"/>
              <a:t>What We Now Know</a:t>
            </a:r>
            <a:endParaRPr lang="en-US" dirty="0"/>
          </a:p>
        </p:txBody>
      </p:sp>
    </p:spTree>
    <p:extLst>
      <p:ext uri="{BB962C8B-B14F-4D97-AF65-F5344CB8AC3E}">
        <p14:creationId xmlns:p14="http://schemas.microsoft.com/office/powerpoint/2010/main" val="11348955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590550"/>
            <a:ext cx="7467600" cy="4343400"/>
          </a:xfrm>
        </p:spPr>
        <p:txBody>
          <a:bodyPr/>
          <a:lstStyle/>
          <a:p>
            <a:r>
              <a:rPr lang="en-US" dirty="0"/>
              <a:t>Looking at the history, the beliefs, the lack of research and the facts, no wonder regulators have taken a stronger stand.</a:t>
            </a:r>
          </a:p>
          <a:p>
            <a:endParaRPr lang="en-US" sz="1000" dirty="0" smtClean="0"/>
          </a:p>
          <a:p>
            <a:r>
              <a:rPr lang="en-US" dirty="0" smtClean="0"/>
              <a:t>No </a:t>
            </a:r>
            <a:r>
              <a:rPr lang="en-US" dirty="0"/>
              <a:t>wonder these interventions have come under scrutiny.</a:t>
            </a:r>
          </a:p>
          <a:p>
            <a:endParaRPr lang="en-US" sz="1000" dirty="0"/>
          </a:p>
          <a:p>
            <a:r>
              <a:rPr lang="en-US" dirty="0"/>
              <a:t>It is more than time to revamp our hospital cultures, </a:t>
            </a:r>
            <a:r>
              <a:rPr lang="en-US" dirty="0" smtClean="0"/>
              <a:t> to </a:t>
            </a:r>
            <a:r>
              <a:rPr lang="en-US" dirty="0"/>
              <a:t>move beyond our “</a:t>
            </a:r>
            <a:r>
              <a:rPr lang="en-US" dirty="0" smtClean="0"/>
              <a:t>comfort zone” </a:t>
            </a:r>
            <a:r>
              <a:rPr lang="en-US" dirty="0"/>
              <a:t>and move toward new treatment approaches based in the principles of </a:t>
            </a:r>
            <a:r>
              <a:rPr lang="en-US" b="1" dirty="0"/>
              <a:t>recovery</a:t>
            </a:r>
            <a:r>
              <a:rPr lang="en-US" dirty="0"/>
              <a:t> and </a:t>
            </a:r>
            <a:r>
              <a:rPr lang="en-US" b="1" dirty="0"/>
              <a:t>sanctuary</a:t>
            </a:r>
            <a:r>
              <a:rPr lang="en-US" dirty="0"/>
              <a:t>, free from coercive </a:t>
            </a:r>
            <a:r>
              <a:rPr lang="en-US" dirty="0" smtClean="0"/>
              <a:t>methods </a:t>
            </a:r>
            <a:r>
              <a:rPr lang="en-US" dirty="0"/>
              <a:t>such as seclusion and restraint.</a:t>
            </a:r>
          </a:p>
          <a:p>
            <a:endParaRPr lang="en-US" dirty="0"/>
          </a:p>
        </p:txBody>
      </p:sp>
    </p:spTree>
    <p:extLst>
      <p:ext uri="{BB962C8B-B14F-4D97-AF65-F5344CB8AC3E}">
        <p14:creationId xmlns:p14="http://schemas.microsoft.com/office/powerpoint/2010/main" val="38797593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638300"/>
            <a:ext cx="7467600" cy="3143250"/>
          </a:xfrm>
        </p:spPr>
        <p:txBody>
          <a:bodyPr/>
          <a:lstStyle/>
          <a:p>
            <a:pPr>
              <a:lnSpc>
                <a:spcPct val="90000"/>
              </a:lnSpc>
            </a:pPr>
            <a:r>
              <a:rPr lang="en-US" dirty="0"/>
              <a:t>Violence in mental health settings has been blamed on the “patient” for many years.</a:t>
            </a:r>
          </a:p>
          <a:p>
            <a:pPr>
              <a:lnSpc>
                <a:spcPct val="90000"/>
              </a:lnSpc>
            </a:pPr>
            <a:r>
              <a:rPr lang="en-US" dirty="0"/>
              <a:t>Hundreds of studies on “patient” demographics and characteristics have been conducted.</a:t>
            </a:r>
          </a:p>
          <a:p>
            <a:pPr>
              <a:lnSpc>
                <a:spcPct val="90000"/>
              </a:lnSpc>
            </a:pPr>
            <a:r>
              <a:rPr lang="en-US" dirty="0"/>
              <a:t>Findings are completely variable and inconclusive.</a:t>
            </a:r>
          </a:p>
          <a:p>
            <a:pPr>
              <a:lnSpc>
                <a:spcPct val="90000"/>
              </a:lnSpc>
            </a:pPr>
            <a:r>
              <a:rPr lang="en-US" dirty="0"/>
              <a:t>More recently, studies have looked at the role of the environment in violence, including staff</a:t>
            </a:r>
            <a:r>
              <a:rPr lang="en-US" dirty="0" smtClean="0"/>
              <a:t>.</a:t>
            </a:r>
          </a:p>
          <a:p>
            <a:pPr>
              <a:lnSpc>
                <a:spcPct val="90000"/>
              </a:lnSpc>
            </a:pPr>
            <a:endParaRPr lang="en-US" sz="800" dirty="0" smtClean="0"/>
          </a:p>
          <a:p>
            <a:pPr>
              <a:lnSpc>
                <a:spcPct val="90000"/>
              </a:lnSpc>
            </a:pPr>
            <a:r>
              <a:rPr lang="en-US" sz="2000" dirty="0" smtClean="0"/>
              <a:t>(</a:t>
            </a:r>
            <a:r>
              <a:rPr lang="en-US" sz="2000" dirty="0"/>
              <a:t>Richter &amp; Whittington, 2006; </a:t>
            </a:r>
            <a:r>
              <a:rPr lang="en-US" sz="2000" dirty="0" err="1"/>
              <a:t>Johnstone</a:t>
            </a:r>
            <a:r>
              <a:rPr lang="en-US" sz="2000" dirty="0"/>
              <a:t> &amp; Cooke, 2007)</a:t>
            </a:r>
          </a:p>
        </p:txBody>
      </p:sp>
      <p:sp>
        <p:nvSpPr>
          <p:cNvPr id="3" name="Text Placeholder 2"/>
          <p:cNvSpPr>
            <a:spLocks noGrp="1"/>
          </p:cNvSpPr>
          <p:nvPr>
            <p:ph type="body" sz="quarter" idx="12"/>
          </p:nvPr>
        </p:nvSpPr>
        <p:spPr/>
        <p:txBody>
          <a:bodyPr/>
          <a:lstStyle/>
          <a:p>
            <a:r>
              <a:rPr lang="en-US" dirty="0"/>
              <a:t>Research on Violence Causality and the Role of the Environment</a:t>
            </a:r>
          </a:p>
        </p:txBody>
      </p:sp>
    </p:spTree>
    <p:extLst>
      <p:ext uri="{BB962C8B-B14F-4D97-AF65-F5344CB8AC3E}">
        <p14:creationId xmlns:p14="http://schemas.microsoft.com/office/powerpoint/2010/main" val="17406722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895350"/>
            <a:ext cx="7467600" cy="1219200"/>
          </a:xfrm>
        </p:spPr>
        <p:txBody>
          <a:bodyPr/>
          <a:lstStyle/>
          <a:p>
            <a:r>
              <a:rPr lang="en-US" dirty="0"/>
              <a:t>Past research has focused on evaluation of the patient for risk factors for violent behaviors. However, this focus is severely limiting as it ignores environmental factors. Conflict and violence in </a:t>
            </a:r>
            <a:r>
              <a:rPr lang="en-US" dirty="0" smtClean="0"/>
              <a:t>inpatient mental health </a:t>
            </a:r>
            <a:r>
              <a:rPr lang="en-US" dirty="0"/>
              <a:t>settings is complicated and multifactorial. </a:t>
            </a:r>
            <a:endParaRPr lang="en-US" dirty="0" smtClean="0"/>
          </a:p>
          <a:p>
            <a:endParaRPr lang="en-US" dirty="0"/>
          </a:p>
          <a:p>
            <a:r>
              <a:rPr lang="en-US" dirty="0" smtClean="0"/>
              <a:t>Human </a:t>
            </a:r>
            <a:r>
              <a:rPr lang="en-US" dirty="0"/>
              <a:t>behavior does not occur in a vacuum.</a:t>
            </a:r>
          </a:p>
          <a:p>
            <a:endParaRPr lang="en-US" dirty="0"/>
          </a:p>
        </p:txBody>
      </p:sp>
    </p:spTree>
    <p:extLst>
      <p:ext uri="{BB962C8B-B14F-4D97-AF65-F5344CB8AC3E}">
        <p14:creationId xmlns:p14="http://schemas.microsoft.com/office/powerpoint/2010/main" val="119745871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733550"/>
            <a:ext cx="7467600" cy="2895600"/>
          </a:xfrm>
        </p:spPr>
        <p:txBody>
          <a:bodyPr/>
          <a:lstStyle/>
          <a:p>
            <a:r>
              <a:rPr lang="en-US" dirty="0"/>
              <a:t>Situational factors refer to features or characteristics of the environment in which they occur.</a:t>
            </a:r>
          </a:p>
          <a:p>
            <a:r>
              <a:rPr lang="en-US" dirty="0"/>
              <a:t>These can include the physical setting, personal comfort, staff issues and attitudes, physical space, privacy, noise levels, unit activity levels, individual </a:t>
            </a:r>
            <a:r>
              <a:rPr lang="en-US" dirty="0" smtClean="0"/>
              <a:t>need </a:t>
            </a:r>
            <a:r>
              <a:rPr lang="en-US" dirty="0"/>
              <a:t>for </a:t>
            </a:r>
            <a:r>
              <a:rPr lang="en-US" dirty="0" smtClean="0"/>
              <a:t>freedom, and </a:t>
            </a:r>
            <a:r>
              <a:rPr lang="en-US" dirty="0"/>
              <a:t>other issues.</a:t>
            </a:r>
          </a:p>
          <a:p>
            <a:endParaRPr lang="en-US" dirty="0"/>
          </a:p>
        </p:txBody>
      </p:sp>
      <p:sp>
        <p:nvSpPr>
          <p:cNvPr id="3" name="Text Placeholder 2"/>
          <p:cNvSpPr>
            <a:spLocks noGrp="1"/>
          </p:cNvSpPr>
          <p:nvPr>
            <p:ph type="body" sz="quarter" idx="12"/>
          </p:nvPr>
        </p:nvSpPr>
        <p:spPr>
          <a:xfrm>
            <a:off x="228600" y="514350"/>
            <a:ext cx="7086600" cy="1066800"/>
          </a:xfrm>
        </p:spPr>
        <p:txBody>
          <a:bodyPr/>
          <a:lstStyle/>
          <a:p>
            <a:r>
              <a:rPr lang="en-US" dirty="0"/>
              <a:t>Promoting Risk Interventions by Situational Risk Management</a:t>
            </a:r>
          </a:p>
        </p:txBody>
      </p:sp>
    </p:spTree>
    <p:extLst>
      <p:ext uri="{BB962C8B-B14F-4D97-AF65-F5344CB8AC3E}">
        <p14:creationId xmlns:p14="http://schemas.microsoft.com/office/powerpoint/2010/main" val="27949302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590550"/>
            <a:ext cx="8305800" cy="4038600"/>
          </a:xfrm>
        </p:spPr>
        <p:txBody>
          <a:bodyPr/>
          <a:lstStyle/>
          <a:p>
            <a:r>
              <a:rPr lang="en-US" sz="2200" dirty="0"/>
              <a:t>When we think about the causes of violence and aggression, </a:t>
            </a:r>
            <a:r>
              <a:rPr lang="en-US" sz="2200" dirty="0" smtClean="0"/>
              <a:t/>
            </a:r>
            <a:br>
              <a:rPr lang="en-US" sz="2200" dirty="0" smtClean="0"/>
            </a:br>
            <a:r>
              <a:rPr lang="en-US" sz="2200" dirty="0" smtClean="0"/>
              <a:t>we </a:t>
            </a:r>
            <a:r>
              <a:rPr lang="en-US" sz="2200" dirty="0"/>
              <a:t>need to think beyond individual characteristics such as demographics and diagnoses. </a:t>
            </a:r>
            <a:endParaRPr lang="en-US" sz="2200" dirty="0" smtClean="0"/>
          </a:p>
          <a:p>
            <a:endParaRPr lang="en-US" sz="1000" dirty="0"/>
          </a:p>
          <a:p>
            <a:r>
              <a:rPr lang="en-US" sz="2200" dirty="0" smtClean="0"/>
              <a:t>It </a:t>
            </a:r>
            <a:r>
              <a:rPr lang="en-US" sz="2200" dirty="0"/>
              <a:t>is not about “them” and their behavior. We need to consider physical space, privacy, noise levels, activity level, staff issues and attitudes. We need to consider </a:t>
            </a:r>
            <a:r>
              <a:rPr lang="en-US" sz="2200" i="1" dirty="0" smtClean="0"/>
              <a:t>our</a:t>
            </a:r>
            <a:r>
              <a:rPr lang="en-US" sz="2200" dirty="0" smtClean="0"/>
              <a:t> </a:t>
            </a:r>
            <a:r>
              <a:rPr lang="en-US" sz="2200" dirty="0"/>
              <a:t>role in eliciting violence.</a:t>
            </a:r>
          </a:p>
          <a:p>
            <a:endParaRPr lang="en-US" sz="1000" dirty="0"/>
          </a:p>
          <a:p>
            <a:r>
              <a:rPr lang="en-US" sz="2200" dirty="0"/>
              <a:t>This is not a new concept, just one that has been ignored </a:t>
            </a:r>
            <a:r>
              <a:rPr lang="en-US" sz="2200" dirty="0" smtClean="0"/>
              <a:t>     </a:t>
            </a:r>
            <a:br>
              <a:rPr lang="en-US" sz="2200" dirty="0" smtClean="0"/>
            </a:br>
            <a:r>
              <a:rPr lang="en-US" sz="2200" dirty="0" smtClean="0"/>
              <a:t>for </a:t>
            </a:r>
            <a:r>
              <a:rPr lang="en-US" sz="2200" dirty="0"/>
              <a:t>many years. It is easier to say it’s about </a:t>
            </a:r>
            <a:r>
              <a:rPr lang="en-US" sz="2200" i="1" dirty="0" smtClean="0"/>
              <a:t>them,</a:t>
            </a:r>
            <a:r>
              <a:rPr lang="en-US" sz="2200" dirty="0" smtClean="0"/>
              <a:t> </a:t>
            </a:r>
            <a:r>
              <a:rPr lang="en-US" sz="2200" dirty="0"/>
              <a:t>because </a:t>
            </a:r>
            <a:r>
              <a:rPr lang="en-US" sz="2200" dirty="0" smtClean="0"/>
              <a:t> </a:t>
            </a:r>
            <a:br>
              <a:rPr lang="en-US" sz="2200" dirty="0" smtClean="0"/>
            </a:br>
            <a:r>
              <a:rPr lang="en-US" sz="2200" dirty="0" smtClean="0"/>
              <a:t>then </a:t>
            </a:r>
            <a:r>
              <a:rPr lang="en-US" sz="2200" dirty="0"/>
              <a:t>we don’t have to do anything about it.</a:t>
            </a:r>
          </a:p>
          <a:p>
            <a:endParaRPr lang="en-US" dirty="0"/>
          </a:p>
        </p:txBody>
      </p:sp>
    </p:spTree>
    <p:extLst>
      <p:ext uri="{BB962C8B-B14F-4D97-AF65-F5344CB8AC3E}">
        <p14:creationId xmlns:p14="http://schemas.microsoft.com/office/powerpoint/2010/main" val="15811581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200150"/>
            <a:ext cx="7467600" cy="3505200"/>
          </a:xfrm>
        </p:spPr>
        <p:txBody>
          <a:bodyPr/>
          <a:lstStyle/>
          <a:p>
            <a:r>
              <a:rPr lang="en-US" sz="2200" dirty="0"/>
              <a:t>Please think for a minute about what you do when you get home from work. Is it important to you to check on the kids’ homework? Do you read the paper first thing? </a:t>
            </a:r>
            <a:r>
              <a:rPr lang="en-US" sz="2200" dirty="0" smtClean="0"/>
              <a:t>Take </a:t>
            </a:r>
            <a:r>
              <a:rPr lang="en-US" sz="2200" dirty="0"/>
              <a:t>a walk? Have a snack? Watch the news?</a:t>
            </a:r>
          </a:p>
          <a:p>
            <a:endParaRPr lang="en-US" sz="1000" dirty="0"/>
          </a:p>
          <a:p>
            <a:r>
              <a:rPr lang="en-US" sz="2200" dirty="0"/>
              <a:t>How would you handle being told that you could not do any of the things that were important to you because they were “not allowed”? And not for just a day, but for many days? Perhaps you even get to see others being able to do your requested activity?</a:t>
            </a:r>
          </a:p>
          <a:p>
            <a:endParaRPr lang="en-US" sz="2200" dirty="0"/>
          </a:p>
        </p:txBody>
      </p:sp>
      <p:sp>
        <p:nvSpPr>
          <p:cNvPr id="3" name="Text Placeholder 2"/>
          <p:cNvSpPr>
            <a:spLocks noGrp="1"/>
          </p:cNvSpPr>
          <p:nvPr>
            <p:ph type="body" sz="quarter" idx="12"/>
          </p:nvPr>
        </p:nvSpPr>
        <p:spPr/>
        <p:txBody>
          <a:bodyPr/>
          <a:lstStyle/>
          <a:p>
            <a:r>
              <a:rPr lang="en-US" dirty="0" smtClean="0"/>
              <a:t>Exercise</a:t>
            </a:r>
            <a:endParaRPr lang="en-US" dirty="0"/>
          </a:p>
        </p:txBody>
      </p:sp>
    </p:spTree>
    <p:extLst>
      <p:ext uri="{BB962C8B-B14F-4D97-AF65-F5344CB8AC3E}">
        <p14:creationId xmlns:p14="http://schemas.microsoft.com/office/powerpoint/2010/main" val="18145029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304800" y="1428750"/>
            <a:ext cx="6781800" cy="1569660"/>
          </a:xfrm>
          <a:prstGeom prst="rect">
            <a:avLst/>
          </a:prstGeom>
        </p:spPr>
        <p:txBody>
          <a:bodyPr>
            <a:spAutoFit/>
          </a:bodyPr>
          <a:lstStyle/>
          <a:p>
            <a:r>
              <a:rPr lang="en-US" b="1" dirty="0">
                <a:latin typeface="Arial Narrow" pitchFamily="34" charset="0"/>
              </a:rPr>
              <a:t>Well -- the loss of those freedoms, those choices, is a </a:t>
            </a:r>
            <a:r>
              <a:rPr lang="en-US" b="1" i="1" dirty="0">
                <a:latin typeface="Arial Narrow" pitchFamily="34" charset="0"/>
              </a:rPr>
              <a:t>daily occurrence </a:t>
            </a:r>
            <a:r>
              <a:rPr lang="en-US" b="1" dirty="0">
                <a:latin typeface="Arial Narrow" pitchFamily="34" charset="0"/>
              </a:rPr>
              <a:t>in our settings.</a:t>
            </a:r>
          </a:p>
        </p:txBody>
      </p:sp>
    </p:spTree>
    <p:extLst>
      <p:ext uri="{BB962C8B-B14F-4D97-AF65-F5344CB8AC3E}">
        <p14:creationId xmlns:p14="http://schemas.microsoft.com/office/powerpoint/2010/main" val="407289458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764946" y="361950"/>
            <a:ext cx="6248400" cy="685800"/>
          </a:xfrm>
        </p:spPr>
        <p:txBody>
          <a:bodyPr/>
          <a:lstStyle/>
          <a:p>
            <a:r>
              <a:rPr lang="en-US" sz="4000" dirty="0">
                <a:effectLst>
                  <a:outerShdw blurRad="38100" dist="38100" dir="2700000" algn="tl">
                    <a:srgbClr val="000000">
                      <a:alpha val="43137"/>
                    </a:srgbClr>
                  </a:outerShdw>
                </a:effectLst>
                <a:latin typeface="Arial Narrow" pitchFamily="34" charset="0"/>
              </a:rPr>
              <a:t>Power and </a:t>
            </a:r>
            <a:r>
              <a:rPr lang="en-US" sz="4000" dirty="0" smtClean="0">
                <a:effectLst>
                  <a:outerShdw blurRad="38100" dist="38100" dir="2700000" algn="tl">
                    <a:srgbClr val="000000">
                      <a:alpha val="43137"/>
                    </a:srgbClr>
                  </a:outerShdw>
                </a:effectLst>
                <a:latin typeface="Arial Narrow" pitchFamily="34" charset="0"/>
              </a:rPr>
              <a:t>Control </a:t>
            </a:r>
            <a:r>
              <a:rPr lang="en-US" dirty="0" smtClean="0">
                <a:latin typeface="Arial Narrow" pitchFamily="34" charset="0"/>
              </a:rPr>
              <a:t>is Everywhere</a:t>
            </a:r>
            <a:endParaRPr lang="en-US" dirty="0"/>
          </a:p>
        </p:txBody>
      </p:sp>
      <p:pic>
        <p:nvPicPr>
          <p:cNvPr id="5" name="Picture 6" descr="MCPE01325_0000[1]"/>
          <p:cNvPicPr>
            <a:picLocks noChangeAspect="1" noChangeArrowheads="1"/>
          </p:cNvPicPr>
          <p:nvPr/>
        </p:nvPicPr>
        <p:blipFill>
          <a:blip r:embed="rId2" cstate="print"/>
          <a:srcRect/>
          <a:stretch>
            <a:fillRect/>
          </a:stretch>
        </p:blipFill>
        <p:spPr bwMode="auto">
          <a:xfrm>
            <a:off x="1945450" y="1181004"/>
            <a:ext cx="1854724" cy="2596614"/>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4648200" y="1127007"/>
            <a:ext cx="1896260" cy="1738238"/>
          </a:xfrm>
          <a:prstGeom prst="rect">
            <a:avLst/>
          </a:prstGeom>
          <a:noFill/>
          <a:ln w="9525">
            <a:noFill/>
            <a:miter lim="800000"/>
            <a:headEnd/>
            <a:tailEnd/>
          </a:ln>
        </p:spPr>
      </p:pic>
      <p:pic>
        <p:nvPicPr>
          <p:cNvPr id="7" name="Picture 9" descr="rules1%5B1%5D"/>
          <p:cNvPicPr>
            <a:picLocks noChangeAspect="1" noChangeArrowheads="1"/>
          </p:cNvPicPr>
          <p:nvPr/>
        </p:nvPicPr>
        <p:blipFill>
          <a:blip r:embed="rId4" cstate="print"/>
          <a:srcRect/>
          <a:stretch>
            <a:fillRect/>
          </a:stretch>
        </p:blipFill>
        <p:spPr bwMode="auto">
          <a:xfrm>
            <a:off x="6870162" y="1047750"/>
            <a:ext cx="2170940" cy="2863123"/>
          </a:xfrm>
          <a:prstGeom prst="rect">
            <a:avLst/>
          </a:prstGeom>
          <a:noFill/>
          <a:ln w="9525">
            <a:noFill/>
            <a:miter lim="800000"/>
            <a:headEnd/>
            <a:tailEnd/>
          </a:ln>
        </p:spPr>
      </p:pic>
      <p:pic>
        <p:nvPicPr>
          <p:cNvPr id="9" name="Picture 5" descr="gz42ocvz[1]"/>
          <p:cNvPicPr>
            <a:picLocks noChangeAspect="1" noChangeArrowheads="1"/>
          </p:cNvPicPr>
          <p:nvPr/>
        </p:nvPicPr>
        <p:blipFill>
          <a:blip r:embed="rId5" cstate="print"/>
          <a:srcRect/>
          <a:stretch>
            <a:fillRect/>
          </a:stretch>
        </p:blipFill>
        <p:spPr bwMode="auto">
          <a:xfrm>
            <a:off x="152400" y="958891"/>
            <a:ext cx="1828800" cy="2514600"/>
          </a:xfrm>
          <a:prstGeom prst="rect">
            <a:avLst/>
          </a:prstGeom>
          <a:noFill/>
          <a:ln w="9525">
            <a:noFill/>
            <a:miter lim="800000"/>
            <a:headEnd/>
            <a:tailEnd/>
          </a:ln>
        </p:spPr>
      </p:pic>
      <p:pic>
        <p:nvPicPr>
          <p:cNvPr id="10" name="Picture 11" descr="rules"/>
          <p:cNvPicPr>
            <a:picLocks noChangeAspect="1" noChangeArrowheads="1"/>
          </p:cNvPicPr>
          <p:nvPr/>
        </p:nvPicPr>
        <p:blipFill>
          <a:blip r:embed="rId6" cstate="print"/>
          <a:srcRect/>
          <a:stretch>
            <a:fillRect/>
          </a:stretch>
        </p:blipFill>
        <p:spPr bwMode="auto">
          <a:xfrm>
            <a:off x="3705028" y="2952750"/>
            <a:ext cx="2964926" cy="2089265"/>
          </a:xfrm>
          <a:prstGeom prst="rect">
            <a:avLst/>
          </a:prstGeom>
          <a:noFill/>
          <a:ln w="9525">
            <a:noFill/>
            <a:miter lim="800000"/>
            <a:headEnd/>
            <a:tailEnd/>
          </a:ln>
        </p:spPr>
      </p:pic>
      <p:pic>
        <p:nvPicPr>
          <p:cNvPr id="8" name="Picture 12" descr="MCj02872360000[1]"/>
          <p:cNvPicPr>
            <a:picLocks noChangeAspect="1" noChangeArrowheads="1"/>
          </p:cNvPicPr>
          <p:nvPr/>
        </p:nvPicPr>
        <p:blipFill>
          <a:blip r:embed="rId7" cstate="print"/>
          <a:srcRect/>
          <a:stretch>
            <a:fillRect/>
          </a:stretch>
        </p:blipFill>
        <p:spPr bwMode="auto">
          <a:xfrm>
            <a:off x="831516" y="3279755"/>
            <a:ext cx="1828800" cy="1863745"/>
          </a:xfrm>
          <a:prstGeom prst="rect">
            <a:avLst/>
          </a:prstGeom>
          <a:noFill/>
          <a:ln w="9525">
            <a:noFill/>
            <a:miter lim="800000"/>
            <a:headEnd/>
            <a:tailEnd/>
          </a:ln>
        </p:spPr>
      </p:pic>
    </p:spTree>
    <p:extLst>
      <p:ext uri="{BB962C8B-B14F-4D97-AF65-F5344CB8AC3E}">
        <p14:creationId xmlns:p14="http://schemas.microsoft.com/office/powerpoint/2010/main" val="10449435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504950"/>
            <a:ext cx="7467600" cy="2492200"/>
          </a:xfrm>
        </p:spPr>
        <p:txBody>
          <a:bodyPr/>
          <a:lstStyle/>
          <a:p>
            <a:pPr marL="176213"/>
            <a:r>
              <a:rPr lang="en-US" dirty="0" smtClean="0"/>
              <a:t>We Need</a:t>
            </a:r>
          </a:p>
          <a:p>
            <a:pPr marL="744538" indent="-404813">
              <a:buFont typeface="Wingdings" panose="05000000000000000000" pitchFamily="2" charset="2"/>
              <a:buChar char="Ø"/>
            </a:pPr>
            <a:r>
              <a:rPr lang="en-US" dirty="0" smtClean="0"/>
              <a:t>New </a:t>
            </a:r>
            <a:r>
              <a:rPr lang="en-US" dirty="0"/>
              <a:t>language</a:t>
            </a:r>
          </a:p>
          <a:p>
            <a:pPr marL="744538" indent="-404813">
              <a:buFont typeface="Wingdings" panose="05000000000000000000" pitchFamily="2" charset="2"/>
              <a:buChar char="Ø"/>
            </a:pPr>
            <a:r>
              <a:rPr lang="en-US" dirty="0"/>
              <a:t>New beliefs</a:t>
            </a:r>
          </a:p>
          <a:p>
            <a:pPr marL="744538" indent="-404813">
              <a:buFont typeface="Wingdings" panose="05000000000000000000" pitchFamily="2" charset="2"/>
              <a:buChar char="Ø"/>
            </a:pPr>
            <a:r>
              <a:rPr lang="en-US" dirty="0"/>
              <a:t>New rituals and traditions</a:t>
            </a:r>
          </a:p>
          <a:p>
            <a:endParaRPr lang="en-US" dirty="0"/>
          </a:p>
        </p:txBody>
      </p:sp>
      <p:sp>
        <p:nvSpPr>
          <p:cNvPr id="3" name="Text Placeholder 2"/>
          <p:cNvSpPr>
            <a:spLocks noGrp="1"/>
          </p:cNvSpPr>
          <p:nvPr>
            <p:ph type="body" sz="quarter" idx="12"/>
          </p:nvPr>
        </p:nvSpPr>
        <p:spPr>
          <a:xfrm>
            <a:off x="228600" y="514350"/>
            <a:ext cx="5410200" cy="762000"/>
          </a:xfrm>
        </p:spPr>
        <p:txBody>
          <a:bodyPr/>
          <a:lstStyle/>
          <a:p>
            <a:r>
              <a:rPr lang="en-US" dirty="0"/>
              <a:t>What to Do </a:t>
            </a:r>
            <a:r>
              <a:rPr lang="en-US" dirty="0" smtClean="0"/>
              <a:t>Instead</a:t>
            </a:r>
            <a:endParaRPr lang="en-US" dirty="0"/>
          </a:p>
        </p:txBody>
      </p:sp>
      <p:pic>
        <p:nvPicPr>
          <p:cNvPr id="5" name="Picture 5" descr="knowme"/>
          <p:cNvPicPr>
            <a:picLocks noChangeAspect="1" noChangeArrowheads="1"/>
          </p:cNvPicPr>
          <p:nvPr/>
        </p:nvPicPr>
        <p:blipFill>
          <a:blip r:embed="rId2" cstate="print"/>
          <a:srcRect/>
          <a:stretch>
            <a:fillRect/>
          </a:stretch>
        </p:blipFill>
        <p:spPr bwMode="auto">
          <a:xfrm>
            <a:off x="5257800" y="133350"/>
            <a:ext cx="3334035" cy="4246775"/>
          </a:xfrm>
          <a:prstGeom prst="rect">
            <a:avLst/>
          </a:prstGeom>
          <a:noFill/>
          <a:ln w="9525">
            <a:noFill/>
            <a:miter lim="800000"/>
            <a:headEnd/>
            <a:tailEnd/>
          </a:ln>
        </p:spPr>
      </p:pic>
    </p:spTree>
    <p:extLst>
      <p:ext uri="{BB962C8B-B14F-4D97-AF65-F5344CB8AC3E}">
        <p14:creationId xmlns:p14="http://schemas.microsoft.com/office/powerpoint/2010/main" val="3134422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553278"/>
                </a:solidFill>
                <a:latin typeface="Arial" panose="020B0604020202020204" pitchFamily="34" charset="0"/>
                <a:cs typeface="Arial" panose="020B0604020202020204" pitchFamily="34" charset="0"/>
              </a:rPr>
              <a:t>This is the reality.</a:t>
            </a:r>
          </a:p>
        </p:txBody>
      </p:sp>
      <p:pic>
        <p:nvPicPr>
          <p:cNvPr id="7" name="Picture 10" descr="GRBEDMED4"/>
          <p:cNvPicPr>
            <a:picLocks noChangeAspect="1" noChangeArrowheads="1"/>
          </p:cNvPicPr>
          <p:nvPr/>
        </p:nvPicPr>
        <p:blipFill>
          <a:blip r:embed="rId3" cstate="print"/>
          <a:srcRect/>
          <a:stretch>
            <a:fillRect/>
          </a:stretch>
        </p:blipFill>
        <p:spPr bwMode="auto">
          <a:xfrm>
            <a:off x="1824037" y="989452"/>
            <a:ext cx="4429125" cy="2343150"/>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a:stretch>
            <a:fillRect/>
          </a:stretch>
        </p:blipFill>
        <p:spPr bwMode="auto">
          <a:xfrm>
            <a:off x="3950975" y="2472424"/>
            <a:ext cx="2590800" cy="1371600"/>
          </a:xfrm>
          <a:prstGeom prst="rect">
            <a:avLst/>
          </a:prstGeom>
          <a:noFill/>
          <a:ln w="9525">
            <a:noFill/>
            <a:miter lim="800000"/>
            <a:headEnd/>
            <a:tailEnd/>
          </a:ln>
        </p:spPr>
      </p:pic>
      <p:pic>
        <p:nvPicPr>
          <p:cNvPr id="10" name="Picture 4"/>
          <p:cNvPicPr>
            <a:picLocks noChangeAspect="1" noChangeArrowheads="1"/>
          </p:cNvPicPr>
          <p:nvPr/>
        </p:nvPicPr>
        <p:blipFill>
          <a:blip r:embed="rId5" cstate="print"/>
          <a:srcRect l="3918" t="5188" r="3918"/>
          <a:stretch>
            <a:fillRect/>
          </a:stretch>
        </p:blipFill>
        <p:spPr bwMode="auto">
          <a:xfrm>
            <a:off x="78637" y="3447680"/>
            <a:ext cx="2514600" cy="1504420"/>
          </a:xfrm>
          <a:prstGeom prst="rect">
            <a:avLst/>
          </a:prstGeom>
          <a:noFill/>
          <a:ln w="9525">
            <a:noFill/>
            <a:miter lim="800000"/>
            <a:headEnd/>
            <a:tailEnd/>
          </a:ln>
        </p:spPr>
      </p:pic>
      <p:pic>
        <p:nvPicPr>
          <p:cNvPr id="5" name="Picture 6" descr="mvc-208x.t.jpg"/>
          <p:cNvPicPr>
            <a:picLocks noChangeAspect="1" noChangeArrowheads="1"/>
          </p:cNvPicPr>
          <p:nvPr/>
        </p:nvPicPr>
        <p:blipFill>
          <a:blip r:embed="rId6" cstate="print"/>
          <a:srcRect/>
          <a:stretch>
            <a:fillRect/>
          </a:stretch>
        </p:blipFill>
        <p:spPr>
          <a:xfrm>
            <a:off x="152400" y="1085480"/>
            <a:ext cx="1600200" cy="2252133"/>
          </a:xfrm>
          <a:prstGeom prst="rect">
            <a:avLst/>
          </a:prstGeom>
        </p:spPr>
      </p:pic>
      <p:graphicFrame>
        <p:nvGraphicFramePr>
          <p:cNvPr id="8" name="Object 5"/>
          <p:cNvGraphicFramePr>
            <a:graphicFrameLocks noChangeAspect="1"/>
          </p:cNvGraphicFramePr>
          <p:nvPr>
            <p:extLst>
              <p:ext uri="{D42A27DB-BD31-4B8C-83A1-F6EECF244321}">
                <p14:modId xmlns:p14="http://schemas.microsoft.com/office/powerpoint/2010/main" val="2742464515"/>
              </p:ext>
            </p:extLst>
          </p:nvPr>
        </p:nvGraphicFramePr>
        <p:xfrm>
          <a:off x="6400800" y="490868"/>
          <a:ext cx="2207900" cy="1859284"/>
        </p:xfrm>
        <a:graphic>
          <a:graphicData uri="http://schemas.openxmlformats.org/presentationml/2006/ole">
            <mc:AlternateContent xmlns:mc="http://schemas.openxmlformats.org/markup-compatibility/2006">
              <mc:Choice xmlns:v="urn:schemas-microsoft-com:vml" Requires="v">
                <p:oleObj spid="_x0000_s2202" name="Photo Editor Photo" r:id="rId7" imgW="3142857" imgH="3352381" progId="">
                  <p:embed/>
                </p:oleObj>
              </mc:Choice>
              <mc:Fallback>
                <p:oleObj name="Photo Editor Photo" r:id="rId7" imgW="3142857" imgH="3352381"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l="2910" t="2728" b="5455"/>
                      <a:stretch>
                        <a:fillRect/>
                      </a:stretch>
                    </p:blipFill>
                    <p:spPr bwMode="auto">
                      <a:xfrm>
                        <a:off x="6400800" y="490868"/>
                        <a:ext cx="2207900" cy="1859284"/>
                      </a:xfrm>
                      <a:prstGeom prst="rect">
                        <a:avLst/>
                      </a:prstGeom>
                      <a:noFill/>
                      <a:ln>
                        <a:noFill/>
                      </a:ln>
                      <a:extLst/>
                    </p:spPr>
                  </p:pic>
                </p:oleObj>
              </mc:Fallback>
            </mc:AlternateContent>
          </a:graphicData>
        </a:graphic>
      </p:graphicFrame>
      <p:sp>
        <p:nvSpPr>
          <p:cNvPr id="2" name="Rectangle 1"/>
          <p:cNvSpPr/>
          <p:nvPr/>
        </p:nvSpPr>
        <p:spPr>
          <a:xfrm>
            <a:off x="2614234" y="3887635"/>
            <a:ext cx="3906544" cy="1292662"/>
          </a:xfrm>
          <a:prstGeom prst="rect">
            <a:avLst/>
          </a:prstGeom>
        </p:spPr>
        <p:txBody>
          <a:bodyPr wrap="square">
            <a:spAutoFit/>
          </a:bodyPr>
          <a:lstStyle/>
          <a:p>
            <a:r>
              <a:rPr lang="en-US" sz="1300" dirty="0">
                <a:solidFill>
                  <a:srgbClr val="646569"/>
                </a:solidFill>
                <a:latin typeface="Arial" panose="020B0604020202020204" pitchFamily="34" charset="0"/>
                <a:cs typeface="Arial" panose="020B0604020202020204" pitchFamily="34" charset="0"/>
              </a:rPr>
              <a:t>One program actually called </a:t>
            </a:r>
            <a:r>
              <a:rPr lang="en-US" sz="1300" dirty="0" smtClean="0">
                <a:solidFill>
                  <a:srgbClr val="646569"/>
                </a:solidFill>
                <a:latin typeface="Arial" panose="020B0604020202020204" pitchFamily="34" charset="0"/>
                <a:cs typeface="Arial" panose="020B0604020202020204" pitchFamily="34" charset="0"/>
              </a:rPr>
              <a:t>the restraint blanket at left a “taco wrap”. Kids at that program </a:t>
            </a:r>
            <a:r>
              <a:rPr lang="en-US" sz="1300" dirty="0">
                <a:solidFill>
                  <a:srgbClr val="646569"/>
                </a:solidFill>
                <a:latin typeface="Arial" panose="020B0604020202020204" pitchFamily="34" charset="0"/>
                <a:cs typeface="Arial" panose="020B0604020202020204" pitchFamily="34" charset="0"/>
              </a:rPr>
              <a:t>explained to </a:t>
            </a:r>
            <a:r>
              <a:rPr lang="en-US" sz="1300" dirty="0" smtClean="0">
                <a:solidFill>
                  <a:srgbClr val="646569"/>
                </a:solidFill>
                <a:latin typeface="Arial" panose="020B0604020202020204" pitchFamily="34" charset="0"/>
                <a:cs typeface="Arial" panose="020B0604020202020204" pitchFamily="34" charset="0"/>
              </a:rPr>
              <a:t>OMH staff </a:t>
            </a:r>
            <a:r>
              <a:rPr lang="en-US" sz="1300" dirty="0">
                <a:solidFill>
                  <a:srgbClr val="646569"/>
                </a:solidFill>
                <a:latin typeface="Arial" panose="020B0604020202020204" pitchFamily="34" charset="0"/>
                <a:cs typeface="Arial" panose="020B0604020202020204" pitchFamily="34" charset="0"/>
              </a:rPr>
              <a:t>that if they </a:t>
            </a:r>
            <a:r>
              <a:rPr lang="en-US" sz="1300" dirty="0" smtClean="0">
                <a:solidFill>
                  <a:srgbClr val="646569"/>
                </a:solidFill>
                <a:latin typeface="Arial" panose="020B0604020202020204" pitchFamily="34" charset="0"/>
                <a:cs typeface="Arial" panose="020B0604020202020204" pitchFamily="34" charset="0"/>
              </a:rPr>
              <a:t>misbehaved, </a:t>
            </a:r>
            <a:r>
              <a:rPr lang="en-US" sz="1300" dirty="0">
                <a:solidFill>
                  <a:srgbClr val="646569"/>
                </a:solidFill>
                <a:latin typeface="Arial" panose="020B0604020202020204" pitchFamily="34" charset="0"/>
                <a:cs typeface="Arial" panose="020B0604020202020204" pitchFamily="34" charset="0"/>
              </a:rPr>
              <a:t>staff would put them in the taco wrap. Needless to say, it is not used </a:t>
            </a:r>
            <a:r>
              <a:rPr lang="en-US" sz="1300" dirty="0" smtClean="0">
                <a:solidFill>
                  <a:srgbClr val="646569"/>
                </a:solidFill>
                <a:latin typeface="Arial" panose="020B0604020202020204" pitchFamily="34" charset="0"/>
                <a:cs typeface="Arial" panose="020B0604020202020204" pitchFamily="34" charset="0"/>
              </a:rPr>
              <a:t>any more </a:t>
            </a:r>
            <a:r>
              <a:rPr lang="en-US" sz="1300" dirty="0">
                <a:solidFill>
                  <a:srgbClr val="646569"/>
                </a:solidFill>
                <a:latin typeface="Arial" panose="020B0604020202020204" pitchFamily="34" charset="0"/>
                <a:cs typeface="Arial" panose="020B0604020202020204" pitchFamily="34" charset="0"/>
              </a:rPr>
              <a:t>- and was never authorized to begin with.</a:t>
            </a:r>
          </a:p>
        </p:txBody>
      </p:sp>
      <p:pic>
        <p:nvPicPr>
          <p:cNvPr id="6" name="Picture 8" descr="Child%2520crying"/>
          <p:cNvPicPr>
            <a:picLocks noChangeAspect="1" noChangeArrowheads="1"/>
          </p:cNvPicPr>
          <p:nvPr/>
        </p:nvPicPr>
        <p:blipFill>
          <a:blip r:embed="rId9" cstate="print"/>
          <a:srcRect/>
          <a:stretch>
            <a:fillRect/>
          </a:stretch>
        </p:blipFill>
        <p:spPr bwMode="auto">
          <a:xfrm>
            <a:off x="6541775" y="2246024"/>
            <a:ext cx="2534583" cy="1887456"/>
          </a:xfrm>
          <a:prstGeom prst="rect">
            <a:avLst/>
          </a:prstGeom>
          <a:noFill/>
          <a:ln w="9525">
            <a:noFill/>
            <a:miter lim="800000"/>
            <a:headEnd/>
            <a:tailEnd/>
          </a:ln>
        </p:spPr>
      </p:pic>
    </p:spTree>
    <p:extLst>
      <p:ext uri="{BB962C8B-B14F-4D97-AF65-F5344CB8AC3E}">
        <p14:creationId xmlns:p14="http://schemas.microsoft.com/office/powerpoint/2010/main" val="86929394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504950"/>
            <a:ext cx="8458200" cy="3352800"/>
          </a:xfrm>
        </p:spPr>
        <p:txBody>
          <a:bodyPr/>
          <a:lstStyle/>
          <a:p>
            <a:r>
              <a:rPr lang="en-US" dirty="0"/>
              <a:t>To manage the risk of conflict and violence, as without </a:t>
            </a:r>
            <a:r>
              <a:rPr lang="en-US" dirty="0" smtClean="0"/>
              <a:t>those, </a:t>
            </a:r>
            <a:r>
              <a:rPr lang="en-US" dirty="0"/>
              <a:t>neither seclusion or restraint are likely to occur</a:t>
            </a:r>
            <a:r>
              <a:rPr lang="en-US" dirty="0" smtClean="0"/>
              <a:t>.</a:t>
            </a:r>
          </a:p>
          <a:p>
            <a:endParaRPr lang="en-US" sz="1200" dirty="0"/>
          </a:p>
          <a:p>
            <a:r>
              <a:rPr lang="en-US" dirty="0"/>
              <a:t>As leaders in this effort it is going to be your challenge </a:t>
            </a:r>
            <a:r>
              <a:rPr lang="en-US" dirty="0" smtClean="0"/>
              <a:t>        to </a:t>
            </a:r>
            <a:r>
              <a:rPr lang="en-US" dirty="0"/>
              <a:t>come up with strategies to help your staff do this prevention work</a:t>
            </a:r>
            <a:r>
              <a:rPr lang="en-US" dirty="0" smtClean="0"/>
              <a:t>.</a:t>
            </a:r>
          </a:p>
          <a:p>
            <a:endParaRPr lang="en-US" dirty="0"/>
          </a:p>
          <a:p>
            <a:r>
              <a:rPr lang="en-US" b="1" i="1" dirty="0" smtClean="0"/>
              <a:t>And as we do so, we move…</a:t>
            </a:r>
            <a:endParaRPr lang="en-US" b="1" i="1" dirty="0"/>
          </a:p>
          <a:p>
            <a:endParaRPr lang="en-US" dirty="0"/>
          </a:p>
        </p:txBody>
      </p:sp>
      <p:sp>
        <p:nvSpPr>
          <p:cNvPr id="3" name="Text Placeholder 2"/>
          <p:cNvSpPr>
            <a:spLocks noGrp="1"/>
          </p:cNvSpPr>
          <p:nvPr>
            <p:ph type="body" sz="quarter" idx="12"/>
          </p:nvPr>
        </p:nvSpPr>
        <p:spPr/>
        <p:txBody>
          <a:bodyPr/>
          <a:lstStyle/>
          <a:p>
            <a:r>
              <a:rPr lang="en-US" dirty="0"/>
              <a:t>What’s our Goal?</a:t>
            </a:r>
          </a:p>
        </p:txBody>
      </p:sp>
    </p:spTree>
    <p:extLst>
      <p:ext uri="{BB962C8B-B14F-4D97-AF65-F5344CB8AC3E}">
        <p14:creationId xmlns:p14="http://schemas.microsoft.com/office/powerpoint/2010/main" val="319975137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i="1" dirty="0"/>
              <a:t>From a Culture </a:t>
            </a:r>
            <a:endParaRPr lang="en-US" i="1" dirty="0" smtClean="0"/>
          </a:p>
          <a:p>
            <a:r>
              <a:rPr lang="en-US" i="1" dirty="0" smtClean="0"/>
              <a:t>of Violence</a:t>
            </a:r>
            <a:r>
              <a:rPr lang="en-US" i="1" dirty="0"/>
              <a:t>…</a:t>
            </a:r>
          </a:p>
        </p:txBody>
      </p:sp>
      <p:pic>
        <p:nvPicPr>
          <p:cNvPr id="4" name="Picture 4" descr="j0231014"/>
          <p:cNvPicPr>
            <a:picLocks noChangeAspect="1" noChangeArrowheads="1"/>
          </p:cNvPicPr>
          <p:nvPr/>
        </p:nvPicPr>
        <p:blipFill>
          <a:blip r:embed="rId2" cstate="print"/>
          <a:srcRect/>
          <a:stretch>
            <a:fillRect/>
          </a:stretch>
        </p:blipFill>
        <p:spPr bwMode="auto">
          <a:xfrm>
            <a:off x="216816" y="1660891"/>
            <a:ext cx="3624943" cy="2743200"/>
          </a:xfrm>
          <a:prstGeom prst="rect">
            <a:avLst/>
          </a:prstGeom>
          <a:noFill/>
          <a:ln w="9525">
            <a:noFill/>
            <a:miter lim="800000"/>
            <a:headEnd/>
            <a:tailEnd/>
          </a:ln>
        </p:spPr>
      </p:pic>
      <p:pic>
        <p:nvPicPr>
          <p:cNvPr id="5" name="Picture 5" descr="Copy of med_8127bd06c5ef5e196b5b6191180bded2"/>
          <p:cNvPicPr>
            <a:picLocks noChangeAspect="1" noChangeArrowheads="1"/>
          </p:cNvPicPr>
          <p:nvPr/>
        </p:nvPicPr>
        <p:blipFill>
          <a:blip r:embed="rId3" cstate="print"/>
          <a:srcRect/>
          <a:stretch>
            <a:fillRect/>
          </a:stretch>
        </p:blipFill>
        <p:spPr bwMode="auto">
          <a:xfrm>
            <a:off x="6400800" y="895350"/>
            <a:ext cx="2669076" cy="3563362"/>
          </a:xfrm>
          <a:prstGeom prst="rect">
            <a:avLst/>
          </a:prstGeom>
          <a:noFill/>
          <a:ln w="9525">
            <a:noFill/>
            <a:miter lim="800000"/>
            <a:headEnd/>
            <a:tailEnd/>
          </a:ln>
        </p:spPr>
      </p:pic>
      <p:sp>
        <p:nvSpPr>
          <p:cNvPr id="6" name="Text Placeholder 2"/>
          <p:cNvSpPr>
            <a:spLocks noGrp="1"/>
          </p:cNvSpPr>
          <p:nvPr>
            <p:ph type="body" sz="quarter" idx="12"/>
          </p:nvPr>
        </p:nvSpPr>
        <p:spPr>
          <a:xfrm>
            <a:off x="3878681" y="3032491"/>
            <a:ext cx="3354371" cy="1291859"/>
          </a:xfrm>
        </p:spPr>
        <p:txBody>
          <a:bodyPr/>
          <a:lstStyle/>
          <a:p>
            <a:r>
              <a:rPr lang="en-US" i="1" dirty="0" smtClean="0">
                <a:solidFill>
                  <a:srgbClr val="00B050"/>
                </a:solidFill>
              </a:rPr>
              <a:t>To </a:t>
            </a:r>
            <a:r>
              <a:rPr lang="en-US" i="1" dirty="0">
                <a:solidFill>
                  <a:srgbClr val="00B050"/>
                </a:solidFill>
              </a:rPr>
              <a:t>a Culture </a:t>
            </a:r>
            <a:endParaRPr lang="en-US" i="1" dirty="0" smtClean="0">
              <a:solidFill>
                <a:srgbClr val="00B050"/>
              </a:solidFill>
            </a:endParaRPr>
          </a:p>
          <a:p>
            <a:r>
              <a:rPr lang="en-US" i="1" dirty="0" smtClean="0">
                <a:solidFill>
                  <a:srgbClr val="00B050"/>
                </a:solidFill>
              </a:rPr>
              <a:t>of Healing…</a:t>
            </a:r>
            <a:endParaRPr lang="en-US" i="1" dirty="0">
              <a:solidFill>
                <a:srgbClr val="00B050"/>
              </a:solidFill>
            </a:endParaRPr>
          </a:p>
        </p:txBody>
      </p:sp>
    </p:spTree>
    <p:extLst>
      <p:ext uri="{BB962C8B-B14F-4D97-AF65-F5344CB8AC3E}">
        <p14:creationId xmlns:p14="http://schemas.microsoft.com/office/powerpoint/2010/main" val="26588769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130038"/>
            <a:ext cx="7467600" cy="4013462"/>
          </a:xfrm>
        </p:spPr>
        <p:txBody>
          <a:bodyPr/>
          <a:lstStyle/>
          <a:p>
            <a:pPr>
              <a:lnSpc>
                <a:spcPct val="90000"/>
              </a:lnSpc>
              <a:defRPr/>
            </a:pPr>
            <a:r>
              <a:rPr lang="en-US" dirty="0" smtClean="0"/>
              <a:t>It’s </a:t>
            </a:r>
            <a:r>
              <a:rPr lang="en-US" dirty="0"/>
              <a:t>not just about mental </a:t>
            </a:r>
            <a:r>
              <a:rPr lang="en-US" dirty="0" smtClean="0"/>
              <a:t>health or </a:t>
            </a:r>
            <a:r>
              <a:rPr lang="en-US" dirty="0"/>
              <a:t>reducing violence, but </a:t>
            </a:r>
            <a:r>
              <a:rPr lang="en-US" dirty="0" smtClean="0"/>
              <a:t>also these problems…</a:t>
            </a:r>
            <a:endParaRPr lang="en-US" dirty="0"/>
          </a:p>
          <a:p>
            <a:pPr marL="801688" lvl="1" indent="-342900">
              <a:lnSpc>
                <a:spcPct val="90000"/>
              </a:lnSpc>
              <a:buFont typeface="Arial" panose="020B0604020202020204" pitchFamily="34" charset="0"/>
              <a:buChar char="•"/>
              <a:defRPr/>
            </a:pPr>
            <a:r>
              <a:rPr lang="en-US" sz="2400" dirty="0" smtClean="0">
                <a:solidFill>
                  <a:srgbClr val="646569"/>
                </a:solidFill>
              </a:rPr>
              <a:t>Healthcare systems, including </a:t>
            </a:r>
            <a:r>
              <a:rPr lang="en-US" sz="2400" dirty="0">
                <a:solidFill>
                  <a:srgbClr val="646569"/>
                </a:solidFill>
              </a:rPr>
              <a:t>Behavioral </a:t>
            </a:r>
            <a:r>
              <a:rPr lang="en-US" sz="2400" dirty="0" smtClean="0">
                <a:solidFill>
                  <a:srgbClr val="646569"/>
                </a:solidFill>
              </a:rPr>
              <a:t>Health, </a:t>
            </a:r>
            <a:r>
              <a:rPr lang="en-US" sz="2400" dirty="0">
                <a:solidFill>
                  <a:srgbClr val="646569"/>
                </a:solidFill>
              </a:rPr>
              <a:t>continue to be fragmented</a:t>
            </a:r>
          </a:p>
          <a:p>
            <a:pPr marL="801688" lvl="1" indent="-342900">
              <a:lnSpc>
                <a:spcPct val="90000"/>
              </a:lnSpc>
              <a:buFont typeface="Arial" panose="020B0604020202020204" pitchFamily="34" charset="0"/>
              <a:buChar char="•"/>
              <a:defRPr/>
            </a:pPr>
            <a:r>
              <a:rPr lang="en-US" sz="2400" dirty="0">
                <a:solidFill>
                  <a:srgbClr val="646569"/>
                </a:solidFill>
              </a:rPr>
              <a:t>Not </a:t>
            </a:r>
            <a:r>
              <a:rPr lang="en-US" sz="2400" dirty="0" smtClean="0">
                <a:solidFill>
                  <a:srgbClr val="646569"/>
                </a:solidFill>
              </a:rPr>
              <a:t>customer-friendly </a:t>
            </a:r>
            <a:r>
              <a:rPr lang="en-US" sz="2400" dirty="0">
                <a:solidFill>
                  <a:srgbClr val="646569"/>
                </a:solidFill>
              </a:rPr>
              <a:t>or person-centered</a:t>
            </a:r>
          </a:p>
          <a:p>
            <a:pPr marL="801688" lvl="1" indent="-342900">
              <a:lnSpc>
                <a:spcPct val="90000"/>
              </a:lnSpc>
              <a:buFont typeface="Arial" panose="020B0604020202020204" pitchFamily="34" charset="0"/>
              <a:buChar char="•"/>
              <a:defRPr/>
            </a:pPr>
            <a:r>
              <a:rPr lang="en-US" sz="2400" dirty="0">
                <a:solidFill>
                  <a:srgbClr val="646569"/>
                </a:solidFill>
              </a:rPr>
              <a:t>Not outcome-oriented</a:t>
            </a:r>
          </a:p>
          <a:p>
            <a:pPr marL="801688" lvl="1" indent="-342900">
              <a:lnSpc>
                <a:spcPct val="90000"/>
              </a:lnSpc>
              <a:buFont typeface="Arial" panose="020B0604020202020204" pitchFamily="34" charset="0"/>
              <a:buChar char="•"/>
              <a:defRPr/>
            </a:pPr>
            <a:r>
              <a:rPr lang="en-US" sz="2400" dirty="0">
                <a:solidFill>
                  <a:srgbClr val="646569"/>
                </a:solidFill>
              </a:rPr>
              <a:t>Waste resources</a:t>
            </a:r>
          </a:p>
          <a:p>
            <a:pPr marL="801688" lvl="1" indent="-342900">
              <a:lnSpc>
                <a:spcPct val="90000"/>
              </a:lnSpc>
              <a:buFont typeface="Arial" panose="020B0604020202020204" pitchFamily="34" charset="0"/>
              <a:buChar char="•"/>
              <a:defRPr/>
            </a:pPr>
            <a:r>
              <a:rPr lang="en-US" sz="2400" dirty="0">
                <a:solidFill>
                  <a:srgbClr val="646569"/>
                </a:solidFill>
              </a:rPr>
              <a:t>Poor communication between providers</a:t>
            </a:r>
          </a:p>
          <a:p>
            <a:pPr marL="801688" lvl="1" indent="-342900">
              <a:lnSpc>
                <a:spcPct val="90000"/>
              </a:lnSpc>
              <a:buFont typeface="Arial" panose="020B0604020202020204" pitchFamily="34" charset="0"/>
              <a:buChar char="•"/>
              <a:defRPr/>
            </a:pPr>
            <a:r>
              <a:rPr lang="en-US" sz="2400" dirty="0">
                <a:solidFill>
                  <a:srgbClr val="646569"/>
                </a:solidFill>
              </a:rPr>
              <a:t>Practices not based on </a:t>
            </a:r>
            <a:r>
              <a:rPr lang="en-US" sz="2400" dirty="0" smtClean="0">
                <a:solidFill>
                  <a:srgbClr val="646569"/>
                </a:solidFill>
              </a:rPr>
              <a:t>evidence</a:t>
            </a:r>
          </a:p>
          <a:p>
            <a:pPr>
              <a:lnSpc>
                <a:spcPct val="90000"/>
              </a:lnSpc>
              <a:defRPr/>
            </a:pPr>
            <a:endParaRPr lang="en-US" sz="800" dirty="0">
              <a:solidFill>
                <a:srgbClr val="646569"/>
              </a:solidFill>
              <a:latin typeface="Arial" pitchFamily="34" charset="0"/>
              <a:cs typeface="Arial" pitchFamily="34" charset="0"/>
            </a:endParaRPr>
          </a:p>
          <a:p>
            <a:pPr>
              <a:lnSpc>
                <a:spcPct val="90000"/>
              </a:lnSpc>
              <a:defRPr/>
            </a:pPr>
            <a:r>
              <a:rPr lang="en-US" sz="2400" dirty="0" smtClean="0">
                <a:solidFill>
                  <a:srgbClr val="646569"/>
                </a:solidFill>
                <a:latin typeface="Arial" pitchFamily="34" charset="0"/>
                <a:cs typeface="Arial" pitchFamily="34" charset="0"/>
              </a:rPr>
              <a:t>(USDHHS</a:t>
            </a:r>
            <a:r>
              <a:rPr lang="en-US" sz="2400" dirty="0">
                <a:solidFill>
                  <a:srgbClr val="646569"/>
                </a:solidFill>
                <a:latin typeface="Arial" pitchFamily="34" charset="0"/>
                <a:cs typeface="Arial" pitchFamily="34" charset="0"/>
              </a:rPr>
              <a:t>, 1999; IOM, 2001)</a:t>
            </a:r>
          </a:p>
          <a:p>
            <a:endParaRPr lang="en-US" dirty="0"/>
          </a:p>
        </p:txBody>
      </p:sp>
      <p:sp>
        <p:nvSpPr>
          <p:cNvPr id="3" name="Text Placeholder 2"/>
          <p:cNvSpPr>
            <a:spLocks noGrp="1"/>
          </p:cNvSpPr>
          <p:nvPr>
            <p:ph type="body" sz="quarter" idx="12"/>
          </p:nvPr>
        </p:nvSpPr>
        <p:spPr>
          <a:xfrm>
            <a:off x="228600" y="514350"/>
            <a:ext cx="8001000" cy="609600"/>
          </a:xfrm>
        </p:spPr>
        <p:txBody>
          <a:bodyPr/>
          <a:lstStyle/>
          <a:p>
            <a:r>
              <a:rPr lang="en-US" dirty="0"/>
              <a:t>Needed Healthcare System Changes?</a:t>
            </a:r>
            <a:br>
              <a:rPr lang="en-US" dirty="0"/>
            </a:br>
            <a:r>
              <a:rPr lang="en-US" dirty="0"/>
              <a:t>   </a:t>
            </a:r>
          </a:p>
        </p:txBody>
      </p:sp>
    </p:spTree>
    <p:extLst>
      <p:ext uri="{BB962C8B-B14F-4D97-AF65-F5344CB8AC3E}">
        <p14:creationId xmlns:p14="http://schemas.microsoft.com/office/powerpoint/2010/main" val="4505175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885950"/>
            <a:ext cx="5029200" cy="3188813"/>
          </a:xfrm>
        </p:spPr>
        <p:txBody>
          <a:bodyPr/>
          <a:lstStyle/>
          <a:p>
            <a:pPr>
              <a:lnSpc>
                <a:spcPct val="90000"/>
              </a:lnSpc>
              <a:defRPr/>
            </a:pPr>
            <a:r>
              <a:rPr lang="en-US" sz="2000" dirty="0">
                <a:latin typeface="Arial" charset="0"/>
                <a:cs typeface="Arial" charset="0"/>
              </a:rPr>
              <a:t>The U.S. Institute of Medicine described new rules </a:t>
            </a:r>
            <a:r>
              <a:rPr lang="en-US" sz="2000" dirty="0" smtClean="0">
                <a:latin typeface="Arial" charset="0"/>
                <a:cs typeface="Arial" charset="0"/>
              </a:rPr>
              <a:t>to </a:t>
            </a:r>
            <a:r>
              <a:rPr lang="en-US" sz="2000" dirty="0">
                <a:latin typeface="Arial" charset="0"/>
                <a:cs typeface="Arial" charset="0"/>
              </a:rPr>
              <a:t>transition the redesign and improvement in health care.  </a:t>
            </a:r>
          </a:p>
          <a:p>
            <a:pPr marL="519113" lvl="1" indent="-292100">
              <a:lnSpc>
                <a:spcPct val="90000"/>
              </a:lnSpc>
              <a:defRPr/>
            </a:pPr>
            <a:r>
              <a:rPr lang="en-US" sz="2000" dirty="0">
                <a:solidFill>
                  <a:srgbClr val="646569"/>
                </a:solidFill>
                <a:latin typeface="Arial" charset="0"/>
                <a:cs typeface="Arial" charset="0"/>
              </a:rPr>
              <a:t>Continuous healing relationships</a:t>
            </a:r>
          </a:p>
          <a:p>
            <a:pPr marL="519113" lvl="1" indent="-292100">
              <a:lnSpc>
                <a:spcPct val="90000"/>
              </a:lnSpc>
              <a:defRPr/>
            </a:pPr>
            <a:r>
              <a:rPr lang="en-US" sz="2000" dirty="0">
                <a:solidFill>
                  <a:srgbClr val="646569"/>
                </a:solidFill>
                <a:latin typeface="Arial" charset="0"/>
                <a:cs typeface="Arial" charset="0"/>
              </a:rPr>
              <a:t>Customized to individual needs/values</a:t>
            </a:r>
          </a:p>
          <a:p>
            <a:pPr marL="519113" lvl="1" indent="-292100">
              <a:lnSpc>
                <a:spcPct val="90000"/>
              </a:lnSpc>
              <a:defRPr/>
            </a:pPr>
            <a:r>
              <a:rPr lang="en-US" sz="2000" dirty="0">
                <a:solidFill>
                  <a:srgbClr val="646569"/>
                </a:solidFill>
                <a:latin typeface="Arial" charset="0"/>
                <a:cs typeface="Arial" charset="0"/>
              </a:rPr>
              <a:t>Consumer is source of control</a:t>
            </a:r>
          </a:p>
          <a:p>
            <a:pPr marL="519113" lvl="1" indent="-292100">
              <a:lnSpc>
                <a:spcPct val="90000"/>
              </a:lnSpc>
              <a:defRPr/>
            </a:pPr>
            <a:r>
              <a:rPr lang="en-US" sz="2000" dirty="0">
                <a:solidFill>
                  <a:srgbClr val="646569"/>
                </a:solidFill>
                <a:latin typeface="Arial" charset="0"/>
                <a:cs typeface="Arial" charset="0"/>
              </a:rPr>
              <a:t>Free flow of information/transparency</a:t>
            </a:r>
          </a:p>
          <a:p>
            <a:pPr marL="519113" lvl="1" indent="-292100">
              <a:lnSpc>
                <a:spcPct val="90000"/>
              </a:lnSpc>
              <a:defRPr/>
            </a:pPr>
            <a:r>
              <a:rPr lang="en-US" sz="2000" dirty="0">
                <a:solidFill>
                  <a:srgbClr val="646569"/>
                </a:solidFill>
                <a:latin typeface="Arial" charset="0"/>
                <a:cs typeface="Arial" charset="0"/>
              </a:rPr>
              <a:t>Use of </a:t>
            </a:r>
            <a:r>
              <a:rPr lang="en-US" sz="2000" b="1" dirty="0" smtClean="0">
                <a:solidFill>
                  <a:srgbClr val="646569"/>
                </a:solidFill>
                <a:latin typeface="Arial" charset="0"/>
                <a:cs typeface="Arial" charset="0"/>
              </a:rPr>
              <a:t>best </a:t>
            </a:r>
            <a:r>
              <a:rPr lang="en-US" sz="2000" b="1" dirty="0">
                <a:solidFill>
                  <a:srgbClr val="646569"/>
                </a:solidFill>
                <a:latin typeface="Arial" charset="0"/>
                <a:cs typeface="Arial" charset="0"/>
              </a:rPr>
              <a:t>p</a:t>
            </a:r>
            <a:r>
              <a:rPr lang="en-US" sz="2000" b="1" dirty="0" smtClean="0">
                <a:solidFill>
                  <a:srgbClr val="646569"/>
                </a:solidFill>
                <a:latin typeface="Arial" charset="0"/>
                <a:cs typeface="Arial" charset="0"/>
              </a:rPr>
              <a:t>ractices</a:t>
            </a:r>
          </a:p>
          <a:p>
            <a:pPr marL="0" lvl="1" indent="0">
              <a:lnSpc>
                <a:spcPct val="90000"/>
              </a:lnSpc>
              <a:buNone/>
              <a:defRPr/>
            </a:pPr>
            <a:r>
              <a:rPr lang="en-US" sz="2000" dirty="0" smtClean="0">
                <a:solidFill>
                  <a:srgbClr val="646569"/>
                </a:solidFill>
                <a:latin typeface="Arial" charset="0"/>
                <a:cs typeface="Arial" charset="0"/>
              </a:rPr>
              <a:t>(IOM</a:t>
            </a:r>
            <a:r>
              <a:rPr lang="en-US" sz="2000" dirty="0">
                <a:solidFill>
                  <a:srgbClr val="646569"/>
                </a:solidFill>
                <a:latin typeface="Arial" charset="0"/>
                <a:cs typeface="Arial" charset="0"/>
              </a:rPr>
              <a:t>, 2001, 2005)</a:t>
            </a:r>
          </a:p>
          <a:p>
            <a:endParaRPr lang="en-US" dirty="0"/>
          </a:p>
        </p:txBody>
      </p:sp>
      <p:sp>
        <p:nvSpPr>
          <p:cNvPr id="3" name="Text Placeholder 2"/>
          <p:cNvSpPr>
            <a:spLocks noGrp="1"/>
          </p:cNvSpPr>
          <p:nvPr>
            <p:ph type="body" sz="quarter" idx="12"/>
          </p:nvPr>
        </p:nvSpPr>
        <p:spPr>
          <a:xfrm>
            <a:off x="228600" y="361950"/>
            <a:ext cx="5486400" cy="1524000"/>
          </a:xfrm>
        </p:spPr>
        <p:txBody>
          <a:bodyPr/>
          <a:lstStyle/>
          <a:p>
            <a:r>
              <a:rPr lang="en-US" sz="2800" dirty="0"/>
              <a:t>Facilitating Culture Change in U.S. </a:t>
            </a:r>
            <a:r>
              <a:rPr lang="en-US" sz="2800" dirty="0" smtClean="0"/>
              <a:t>Healthcare </a:t>
            </a:r>
            <a:r>
              <a:rPr lang="en-US" sz="2800" dirty="0"/>
              <a:t>Organizations:  </a:t>
            </a:r>
            <a:br>
              <a:rPr lang="en-US" sz="2800" dirty="0"/>
            </a:br>
            <a:r>
              <a:rPr lang="en-US" sz="2800" dirty="0"/>
              <a:t>The IOM Reports</a:t>
            </a:r>
          </a:p>
        </p:txBody>
      </p:sp>
      <p:pic>
        <p:nvPicPr>
          <p:cNvPr id="5" name="Picture 7" descr="4180P951MFL"/>
          <p:cNvPicPr>
            <a:picLocks noChangeAspect="1" noChangeArrowheads="1"/>
          </p:cNvPicPr>
          <p:nvPr/>
        </p:nvPicPr>
        <p:blipFill>
          <a:blip r:embed="rId2" cstate="print"/>
          <a:srcRect/>
          <a:stretch>
            <a:fillRect/>
          </a:stretch>
        </p:blipFill>
        <p:spPr bwMode="auto">
          <a:xfrm>
            <a:off x="6257089" y="353112"/>
            <a:ext cx="2882198" cy="2576657"/>
          </a:xfrm>
          <a:prstGeom prst="rect">
            <a:avLst/>
          </a:prstGeom>
          <a:noFill/>
          <a:ln w="9525">
            <a:noFill/>
            <a:miter lim="800000"/>
            <a:headEnd/>
            <a:tailEnd/>
          </a:ln>
        </p:spPr>
      </p:pic>
      <p:pic>
        <p:nvPicPr>
          <p:cNvPr id="4" name="Picture 4" descr="iom chasm"/>
          <p:cNvPicPr>
            <a:picLocks noChangeAspect="1" noChangeArrowheads="1"/>
          </p:cNvPicPr>
          <p:nvPr/>
        </p:nvPicPr>
        <p:blipFill>
          <a:blip r:embed="rId3" cstate="print"/>
          <a:srcRect/>
          <a:stretch>
            <a:fillRect/>
          </a:stretch>
        </p:blipFill>
        <p:spPr bwMode="auto">
          <a:xfrm rot="585895">
            <a:off x="5282555" y="2758321"/>
            <a:ext cx="1477680" cy="2062595"/>
          </a:xfrm>
          <a:prstGeom prst="rect">
            <a:avLst/>
          </a:prstGeom>
          <a:noFill/>
          <a:ln w="9525">
            <a:noFill/>
            <a:miter lim="800000"/>
            <a:headEnd/>
            <a:tailEnd/>
          </a:ln>
          <a:effectLst>
            <a:outerShdw dist="107763" dir="2700000" algn="ctr" rotWithShape="0">
              <a:srgbClr val="808080">
                <a:alpha val="50000"/>
              </a:srgbClr>
            </a:outerShdw>
          </a:effectLst>
        </p:spPr>
      </p:pic>
    </p:spTree>
    <p:extLst>
      <p:ext uri="{BB962C8B-B14F-4D97-AF65-F5344CB8AC3E}">
        <p14:creationId xmlns:p14="http://schemas.microsoft.com/office/powerpoint/2010/main" val="365607869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1"/>
          </p:nvPr>
        </p:nvSpPr>
        <p:spPr>
          <a:xfrm>
            <a:off x="685800" y="1200150"/>
            <a:ext cx="7467600" cy="2819400"/>
          </a:xfrm>
        </p:spPr>
        <p:txBody>
          <a:bodyPr/>
          <a:lstStyle/>
          <a:p>
            <a:pPr algn="ctr"/>
            <a:r>
              <a:rPr lang="en-US" sz="3600" b="1" dirty="0">
                <a:solidFill>
                  <a:srgbClr val="553278"/>
                </a:solidFill>
                <a:latin typeface="Arial Black" pitchFamily="34" charset="0"/>
              </a:rPr>
              <a:t>The breach between what we know and what we do [can be] lethal.”</a:t>
            </a:r>
          </a:p>
          <a:p>
            <a:pPr algn="ctr"/>
            <a:r>
              <a:rPr lang="en-US" sz="2800" dirty="0">
                <a:latin typeface="Arial Black" pitchFamily="34" charset="0"/>
              </a:rPr>
              <a:t>Kay Redfield Jamison</a:t>
            </a:r>
          </a:p>
          <a:p>
            <a:pPr algn="ctr"/>
            <a:r>
              <a:rPr lang="en-US" sz="2800" i="1" dirty="0">
                <a:latin typeface="Arial Black" pitchFamily="34" charset="0"/>
              </a:rPr>
              <a:t>Night Falls West</a:t>
            </a:r>
          </a:p>
        </p:txBody>
      </p:sp>
    </p:spTree>
    <p:extLst>
      <p:ext uri="{BB962C8B-B14F-4D97-AF65-F5344CB8AC3E}">
        <p14:creationId xmlns:p14="http://schemas.microsoft.com/office/powerpoint/2010/main" val="24163400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3400" y="895350"/>
            <a:ext cx="8077200" cy="3638550"/>
          </a:xfrm>
        </p:spPr>
        <p:txBody>
          <a:bodyPr/>
          <a:lstStyle/>
          <a:p>
            <a:pPr algn="ctr"/>
            <a:r>
              <a:rPr lang="en-US" sz="3600" b="1" dirty="0">
                <a:solidFill>
                  <a:srgbClr val="553278"/>
                </a:solidFill>
                <a:latin typeface="Arial Black" panose="020B0A04020102020204" pitchFamily="34" charset="0"/>
              </a:rPr>
              <a:t>The burden of harm conveyed by </a:t>
            </a:r>
            <a:r>
              <a:rPr lang="en-US" sz="3600" b="1" dirty="0" smtClean="0">
                <a:solidFill>
                  <a:srgbClr val="553278"/>
                </a:solidFill>
                <a:latin typeface="Arial Black" panose="020B0A04020102020204" pitchFamily="34" charset="0"/>
              </a:rPr>
              <a:t>the collective </a:t>
            </a:r>
            <a:r>
              <a:rPr lang="en-US" sz="3600" b="1" dirty="0">
                <a:solidFill>
                  <a:srgbClr val="553278"/>
                </a:solidFill>
                <a:latin typeface="Arial Black" panose="020B0A04020102020204" pitchFamily="34" charset="0"/>
              </a:rPr>
              <a:t>impact of all of our health </a:t>
            </a:r>
            <a:r>
              <a:rPr lang="en-US" sz="3600" b="1" dirty="0" smtClean="0">
                <a:solidFill>
                  <a:srgbClr val="553278"/>
                </a:solidFill>
                <a:latin typeface="Arial Black" panose="020B0A04020102020204" pitchFamily="34" charset="0"/>
              </a:rPr>
              <a:t>care quality </a:t>
            </a:r>
            <a:r>
              <a:rPr lang="en-US" sz="3600" b="1" dirty="0">
                <a:solidFill>
                  <a:srgbClr val="553278"/>
                </a:solidFill>
                <a:latin typeface="Arial Black" panose="020B0A04020102020204" pitchFamily="34" charset="0"/>
              </a:rPr>
              <a:t>problems is staggering.</a:t>
            </a:r>
          </a:p>
          <a:p>
            <a:pPr algn="ctr"/>
            <a:r>
              <a:rPr lang="en-US" sz="2800" b="1" dirty="0" err="1" smtClean="0">
                <a:latin typeface="Arial Black" panose="020B0A04020102020204" pitchFamily="34" charset="0"/>
              </a:rPr>
              <a:t>Chassin</a:t>
            </a:r>
            <a:r>
              <a:rPr lang="en-US" sz="2800" b="1" dirty="0" smtClean="0">
                <a:latin typeface="Arial Black" panose="020B0A04020102020204" pitchFamily="34" charset="0"/>
              </a:rPr>
              <a:t> </a:t>
            </a:r>
            <a:r>
              <a:rPr lang="en-US" sz="2800" b="1" dirty="0">
                <a:latin typeface="Arial Black" panose="020B0A04020102020204" pitchFamily="34" charset="0"/>
              </a:rPr>
              <a:t>et al, </a:t>
            </a:r>
            <a:r>
              <a:rPr lang="en-US" sz="2800" b="1" dirty="0" smtClean="0">
                <a:latin typeface="Arial Black" panose="020B0A04020102020204" pitchFamily="34" charset="0"/>
              </a:rPr>
              <a:t>1998</a:t>
            </a:r>
            <a:endParaRPr lang="en-US" sz="2800" b="1" i="1" dirty="0">
              <a:latin typeface="Arial Black" panose="020B0A04020102020204" pitchFamily="34" charset="0"/>
            </a:endParaRPr>
          </a:p>
          <a:p>
            <a:endParaRPr lang="en-US" dirty="0"/>
          </a:p>
        </p:txBody>
      </p:sp>
    </p:spTree>
    <p:extLst>
      <p:ext uri="{BB962C8B-B14F-4D97-AF65-F5344CB8AC3E}">
        <p14:creationId xmlns:p14="http://schemas.microsoft.com/office/powerpoint/2010/main" val="166030311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047750"/>
            <a:ext cx="7467600" cy="2590800"/>
          </a:xfrm>
        </p:spPr>
        <p:txBody>
          <a:bodyPr/>
          <a:lstStyle/>
          <a:p>
            <a:r>
              <a:rPr lang="en-US" dirty="0">
                <a:latin typeface="Arial Black" panose="020B0A04020102020204" pitchFamily="34" charset="0"/>
              </a:rPr>
              <a:t>The IOM reports </a:t>
            </a:r>
            <a:r>
              <a:rPr lang="en-US" dirty="0" smtClean="0">
                <a:latin typeface="Arial Black" panose="020B0A04020102020204" pitchFamily="34" charset="0"/>
              </a:rPr>
              <a:t>called </a:t>
            </a:r>
            <a:r>
              <a:rPr lang="en-US" dirty="0">
                <a:latin typeface="Arial Black" panose="020B0A04020102020204" pitchFamily="34" charset="0"/>
              </a:rPr>
              <a:t>for closing the research-to-practice gap in medicine</a:t>
            </a:r>
            <a:r>
              <a:rPr lang="en-US" dirty="0" smtClean="0">
                <a:latin typeface="Arial Black" panose="020B0A04020102020204" pitchFamily="34" charset="0"/>
              </a:rPr>
              <a:t>.</a:t>
            </a:r>
          </a:p>
          <a:p>
            <a:endParaRPr lang="en-US" dirty="0">
              <a:latin typeface="Arial Black" panose="020B0A04020102020204" pitchFamily="34" charset="0"/>
            </a:endParaRPr>
          </a:p>
          <a:p>
            <a:r>
              <a:rPr lang="en-US" dirty="0">
                <a:latin typeface="Arial Black" panose="020B0A04020102020204" pitchFamily="34" charset="0"/>
              </a:rPr>
              <a:t>They identified large gaps between the care people should receive and the care they do receive.</a:t>
            </a:r>
          </a:p>
          <a:p>
            <a:endParaRPr lang="en-US" dirty="0"/>
          </a:p>
        </p:txBody>
      </p:sp>
    </p:spTree>
    <p:extLst>
      <p:ext uri="{BB962C8B-B14F-4D97-AF65-F5344CB8AC3E}">
        <p14:creationId xmlns:p14="http://schemas.microsoft.com/office/powerpoint/2010/main" val="351610217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200150"/>
            <a:ext cx="6400800" cy="3638550"/>
          </a:xfrm>
        </p:spPr>
        <p:txBody>
          <a:bodyPr/>
          <a:lstStyle/>
          <a:p>
            <a:r>
              <a:rPr lang="en-US" dirty="0"/>
              <a:t>The American health care delivery system is in need of fundamental change. </a:t>
            </a:r>
          </a:p>
          <a:p>
            <a:r>
              <a:rPr lang="en-US" dirty="0"/>
              <a:t>The current care systems cannot do the job. </a:t>
            </a:r>
            <a:r>
              <a:rPr lang="en-US" dirty="0" smtClean="0"/>
              <a:t>      Trying </a:t>
            </a:r>
            <a:r>
              <a:rPr lang="en-US" dirty="0"/>
              <a:t>harder will not work. </a:t>
            </a:r>
          </a:p>
          <a:p>
            <a:r>
              <a:rPr lang="en-US" dirty="0"/>
              <a:t>Changing systems of care will. </a:t>
            </a:r>
          </a:p>
          <a:p>
            <a:endParaRPr lang="en-US" sz="1400" dirty="0"/>
          </a:p>
          <a:p>
            <a:r>
              <a:rPr lang="en-US" dirty="0"/>
              <a:t>These systems need to be … </a:t>
            </a:r>
          </a:p>
          <a:p>
            <a:r>
              <a:rPr lang="en-US" dirty="0"/>
              <a:t>Safe, Effective, Patient-Centered, </a:t>
            </a:r>
            <a:endParaRPr lang="en-US" dirty="0" smtClean="0"/>
          </a:p>
          <a:p>
            <a:r>
              <a:rPr lang="en-US" dirty="0" smtClean="0"/>
              <a:t>Timely</a:t>
            </a:r>
            <a:r>
              <a:rPr lang="en-US" dirty="0"/>
              <a:t>, Efficient, Equitable</a:t>
            </a:r>
          </a:p>
          <a:p>
            <a:endParaRPr lang="en-US" dirty="0"/>
          </a:p>
        </p:txBody>
      </p:sp>
      <p:sp>
        <p:nvSpPr>
          <p:cNvPr id="3" name="Text Placeholder 2"/>
          <p:cNvSpPr>
            <a:spLocks noGrp="1"/>
          </p:cNvSpPr>
          <p:nvPr>
            <p:ph type="body" sz="quarter" idx="12"/>
          </p:nvPr>
        </p:nvSpPr>
        <p:spPr/>
        <p:txBody>
          <a:bodyPr/>
          <a:lstStyle/>
          <a:p>
            <a:r>
              <a:rPr lang="en-US" dirty="0" smtClean="0"/>
              <a:t>Change</a:t>
            </a:r>
            <a:endParaRPr lang="en-US" dirty="0"/>
          </a:p>
        </p:txBody>
      </p:sp>
    </p:spTree>
    <p:extLst>
      <p:ext uri="{BB962C8B-B14F-4D97-AF65-F5344CB8AC3E}">
        <p14:creationId xmlns:p14="http://schemas.microsoft.com/office/powerpoint/2010/main" val="194155684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8600" y="1428750"/>
            <a:ext cx="7467600" cy="3429000"/>
          </a:xfrm>
        </p:spPr>
        <p:txBody>
          <a:bodyPr/>
          <a:lstStyle/>
          <a:p>
            <a:pPr>
              <a:lnSpc>
                <a:spcPct val="90000"/>
              </a:lnSpc>
              <a:defRPr/>
            </a:pPr>
            <a:r>
              <a:rPr lang="en-US" dirty="0"/>
              <a:t>A Call for System Transformation</a:t>
            </a:r>
          </a:p>
          <a:p>
            <a:pPr>
              <a:lnSpc>
                <a:spcPct val="90000"/>
              </a:lnSpc>
              <a:defRPr/>
            </a:pPr>
            <a:r>
              <a:rPr lang="en-US" dirty="0"/>
              <a:t>System Goal = Recovery for everyone</a:t>
            </a:r>
          </a:p>
          <a:p>
            <a:pPr>
              <a:lnSpc>
                <a:spcPct val="90000"/>
              </a:lnSpc>
              <a:defRPr/>
            </a:pPr>
            <a:r>
              <a:rPr lang="en-US" dirty="0"/>
              <a:t>Services/supports are consumer-centered</a:t>
            </a:r>
          </a:p>
          <a:p>
            <a:pPr>
              <a:lnSpc>
                <a:spcPct val="90000"/>
              </a:lnSpc>
              <a:defRPr/>
            </a:pPr>
            <a:r>
              <a:rPr lang="en-US" dirty="0"/>
              <a:t>Focus of care must increase consumers’ ability to self manage illness and build resiliency</a:t>
            </a:r>
          </a:p>
          <a:p>
            <a:pPr>
              <a:lnSpc>
                <a:spcPct val="90000"/>
              </a:lnSpc>
              <a:defRPr/>
            </a:pPr>
            <a:r>
              <a:rPr lang="en-US" dirty="0"/>
              <a:t>Individualized Plans of Care critical</a:t>
            </a:r>
          </a:p>
          <a:p>
            <a:pPr>
              <a:lnSpc>
                <a:spcPct val="90000"/>
              </a:lnSpc>
              <a:defRPr/>
            </a:pPr>
            <a:r>
              <a:rPr lang="en-US" dirty="0"/>
              <a:t>Consumers and Families are full </a:t>
            </a:r>
            <a:r>
              <a:rPr lang="en-US" dirty="0" smtClean="0"/>
              <a:t>partners</a:t>
            </a:r>
          </a:p>
          <a:p>
            <a:pPr>
              <a:lnSpc>
                <a:spcPct val="90000"/>
              </a:lnSpc>
              <a:defRPr/>
            </a:pPr>
            <a:r>
              <a:rPr lang="en-US" sz="2000" dirty="0" smtClean="0"/>
              <a:t>(New </a:t>
            </a:r>
            <a:r>
              <a:rPr lang="en-US" sz="2000" dirty="0"/>
              <a:t>Freedom Commission, </a:t>
            </a:r>
            <a:r>
              <a:rPr lang="en-US" sz="2000" dirty="0" smtClean="0"/>
              <a:t>2003 - </a:t>
            </a:r>
            <a:r>
              <a:rPr lang="en-US" sz="2000" dirty="0" smtClean="0">
                <a:cs typeface="Times New Roman" pitchFamily="18" charset="0"/>
              </a:rPr>
              <a:t>chaired </a:t>
            </a:r>
            <a:r>
              <a:rPr lang="en-US" sz="2000" dirty="0">
                <a:cs typeface="Times New Roman" pitchFamily="18" charset="0"/>
              </a:rPr>
              <a:t>by our very own former Commissioner Mike Hogan</a:t>
            </a:r>
            <a:r>
              <a:rPr lang="en-US" sz="2000" dirty="0" smtClean="0">
                <a:cs typeface="Times New Roman" pitchFamily="18" charset="0"/>
              </a:rPr>
              <a:t>.</a:t>
            </a:r>
            <a:r>
              <a:rPr lang="en-US" sz="2000" dirty="0" smtClean="0"/>
              <a:t>)</a:t>
            </a:r>
            <a:endParaRPr lang="en-US" sz="2000" dirty="0"/>
          </a:p>
          <a:p>
            <a:endParaRPr lang="en-US" dirty="0"/>
          </a:p>
        </p:txBody>
      </p:sp>
      <p:sp>
        <p:nvSpPr>
          <p:cNvPr id="3" name="Text Placeholder 2"/>
          <p:cNvSpPr>
            <a:spLocks noGrp="1"/>
          </p:cNvSpPr>
          <p:nvPr>
            <p:ph type="body" sz="quarter" idx="12"/>
          </p:nvPr>
        </p:nvSpPr>
        <p:spPr>
          <a:xfrm>
            <a:off x="228600" y="367253"/>
            <a:ext cx="8915400" cy="1219200"/>
          </a:xfrm>
        </p:spPr>
        <p:txBody>
          <a:bodyPr/>
          <a:lstStyle/>
          <a:p>
            <a:r>
              <a:rPr lang="en-US" sz="3000" dirty="0"/>
              <a:t>Facilitating Culture Change </a:t>
            </a:r>
            <a:br>
              <a:rPr lang="en-US" sz="3000" dirty="0"/>
            </a:br>
            <a:r>
              <a:rPr lang="en-US" sz="3000" dirty="0"/>
              <a:t>The U.S. MH New Freedom Commission Report</a:t>
            </a:r>
          </a:p>
        </p:txBody>
      </p:sp>
    </p:spTree>
    <p:extLst>
      <p:ext uri="{BB962C8B-B14F-4D97-AF65-F5344CB8AC3E}">
        <p14:creationId xmlns:p14="http://schemas.microsoft.com/office/powerpoint/2010/main" val="405595280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4800" y="1123950"/>
            <a:ext cx="4724400" cy="2667000"/>
          </a:xfrm>
        </p:spPr>
        <p:txBody>
          <a:bodyPr/>
          <a:lstStyle/>
          <a:p>
            <a:r>
              <a:rPr lang="en-US" dirty="0"/>
              <a:t>The time </a:t>
            </a:r>
            <a:r>
              <a:rPr lang="en-US" dirty="0" smtClean="0"/>
              <a:t>was </a:t>
            </a:r>
            <a:r>
              <a:rPr lang="en-US" dirty="0"/>
              <a:t>long </a:t>
            </a:r>
            <a:r>
              <a:rPr lang="en-US" dirty="0" smtClean="0"/>
              <a:t>past </a:t>
            </a:r>
            <a:r>
              <a:rPr lang="en-US" dirty="0"/>
              <a:t>for yet another piecemeal approach to mental health reform. </a:t>
            </a:r>
            <a:r>
              <a:rPr lang="en-US" dirty="0" smtClean="0"/>
              <a:t>Instead</a:t>
            </a:r>
            <a:r>
              <a:rPr lang="en-US" dirty="0"/>
              <a:t>, the Commission </a:t>
            </a:r>
            <a:r>
              <a:rPr lang="en-US" dirty="0" smtClean="0"/>
              <a:t>recommended </a:t>
            </a:r>
            <a:r>
              <a:rPr lang="en-US" dirty="0"/>
              <a:t>a fundamental transformation of the Nation’s approach to mental health care</a:t>
            </a:r>
            <a:r>
              <a:rPr lang="en-US" dirty="0" smtClean="0"/>
              <a:t>.</a:t>
            </a:r>
            <a:endParaRPr lang="en-US" dirty="0"/>
          </a:p>
        </p:txBody>
      </p:sp>
      <p:pic>
        <p:nvPicPr>
          <p:cNvPr id="4" name="Picture 2" descr="achieving the promise2"/>
          <p:cNvPicPr>
            <a:picLocks noChangeAspect="1" noChangeArrowheads="1"/>
          </p:cNvPicPr>
          <p:nvPr/>
        </p:nvPicPr>
        <p:blipFill>
          <a:blip r:embed="rId2" cstate="print"/>
          <a:srcRect/>
          <a:stretch>
            <a:fillRect/>
          </a:stretch>
        </p:blipFill>
        <p:spPr>
          <a:xfrm rot="21097984">
            <a:off x="5475028" y="857249"/>
            <a:ext cx="2935288" cy="3200400"/>
          </a:xfrm>
          <a:prstGeom prst="rect">
            <a:avLst/>
          </a:prstGeom>
          <a:ln w="12700">
            <a:solidFill>
              <a:srgbClr val="CC0000"/>
            </a:solidFill>
          </a:ln>
          <a:effectLst>
            <a:outerShdw dist="107763" dir="8100000" algn="ctr" rotWithShape="0">
              <a:srgbClr val="808080">
                <a:alpha val="50000"/>
              </a:srgbClr>
            </a:outerShdw>
          </a:effectLst>
        </p:spPr>
      </p:pic>
    </p:spTree>
    <p:extLst>
      <p:ext uri="{BB962C8B-B14F-4D97-AF65-F5344CB8AC3E}">
        <p14:creationId xmlns:p14="http://schemas.microsoft.com/office/powerpoint/2010/main" val="992554683"/>
      </p:ext>
    </p:extLst>
  </p:cSld>
  <p:clrMapOvr>
    <a:masterClrMapping/>
  </p:clrMapOvr>
</p:sld>
</file>

<file path=ppt/theme/theme1.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Presentation2" id="{6E7A2F95-8354-4A84-AD14-741D8C1A3256}" vid="{F07086EA-200F-4935-AEC0-5ABD67D9F088}"/>
    </a:ext>
  </a:extLst>
</a:theme>
</file>

<file path=ppt/theme/theme2.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Presentation2" id="{6E7A2F95-8354-4A84-AD14-741D8C1A3256}" vid="{2107DBF3-E76A-488E-B7CA-669DBA45C5D1}"/>
    </a:ext>
  </a:extLst>
</a:theme>
</file>

<file path=ppt/theme/theme3.xml><?xml version="1.0" encoding="utf-8"?>
<a:theme xmlns:a="http://schemas.openxmlformats.org/drawingml/2006/main" name="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Presentation2" id="{6E7A2F95-8354-4A84-AD14-741D8C1A3256}" vid="{9660336C-C921-493A-BAF4-17D916C9C70B}"/>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Presentation2" id="{6E7A2F95-8354-4A84-AD14-741D8C1A3256}" vid="{8A002C08-92B0-4141-BC28-251598DD8C8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7DE4E1FF2852C4AB94E009ECD2CE37F" ma:contentTypeVersion="1" ma:contentTypeDescription="Create a new document." ma:contentTypeScope="" ma:versionID="eb85edbaba29c6168d05838dd3bcaa64">
  <xsd:schema xmlns:xsd="http://www.w3.org/2001/XMLSchema" xmlns:xs="http://www.w3.org/2001/XMLSchema" xmlns:p="http://schemas.microsoft.com/office/2006/metadata/properties" xmlns:ns2="d7ba0638-ee3c-42f0-be76-41efb289a28a" targetNamespace="http://schemas.microsoft.com/office/2006/metadata/properties" ma:root="true" ma:fieldsID="0599839fb040190b03bf4f257d2257fd" ns2:_="">
    <xsd:import namespace="d7ba0638-ee3c-42f0-be76-41efb289a28a"/>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ba0638-ee3c-42f0-be76-41efb289a28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373712F-8FAF-4E78-8CC0-FB8B33919E50}">
  <ds:schemaRefs>
    <ds:schemaRef ds:uri="http://schemas.microsoft.com/sharepoint/v3/contenttype/forms"/>
  </ds:schemaRefs>
</ds:datastoreItem>
</file>

<file path=customXml/itemProps2.xml><?xml version="1.0" encoding="utf-8"?>
<ds:datastoreItem xmlns:ds="http://schemas.openxmlformats.org/officeDocument/2006/customXml" ds:itemID="{CD5EBFF1-1AC8-41C7-A2AD-72D9C59AE1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ba0638-ee3c-42f0-be76-41efb289a2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F86441-E60D-4495-9820-50FFC7B27329}">
  <ds:schemaRefs>
    <ds:schemaRef ds:uri="http://purl.org/dc/terms/"/>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d7ba0638-ee3c-42f0-be76-41efb289a28a"/>
    <ds:schemaRef ds:uri="http://purl.org/dc/elements/1.1/"/>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NYS PowerPoint - Health &amp; Human Services - OMH</Template>
  <TotalTime>687</TotalTime>
  <Words>7401</Words>
  <Application>Microsoft Office PowerPoint</Application>
  <PresentationFormat>On-screen Show (16:9)</PresentationFormat>
  <Paragraphs>674</Paragraphs>
  <Slides>117</Slides>
  <Notes>1</Notes>
  <HiddenSlides>0</HiddenSlides>
  <MMClips>0</MMClips>
  <ScaleCrop>false</ScaleCrop>
  <HeadingPairs>
    <vt:vector size="6" baseType="variant">
      <vt:variant>
        <vt:lpstr>Theme</vt:lpstr>
      </vt:variant>
      <vt:variant>
        <vt:i4>4</vt:i4>
      </vt:variant>
      <vt:variant>
        <vt:lpstr>Embedded OLE Servers</vt:lpstr>
      </vt:variant>
      <vt:variant>
        <vt:i4>3</vt:i4>
      </vt:variant>
      <vt:variant>
        <vt:lpstr>Slide Titles</vt:lpstr>
      </vt:variant>
      <vt:variant>
        <vt:i4>117</vt:i4>
      </vt:variant>
    </vt:vector>
  </HeadingPairs>
  <TitlesOfParts>
    <vt:vector size="124" baseType="lpstr">
      <vt:lpstr>Cover Master</vt:lpstr>
      <vt:lpstr>Section Master</vt:lpstr>
      <vt:lpstr>Content Master</vt:lpstr>
      <vt:lpstr>2_Custom Design</vt:lpstr>
      <vt:lpstr>Worksheet</vt:lpstr>
      <vt:lpstr>Photo Editor Photo</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NYS OMH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Kristen LeClaire</dc:creator>
  <cp:lastModifiedBy>1Godfrey</cp:lastModifiedBy>
  <cp:revision>168</cp:revision>
  <dcterms:created xsi:type="dcterms:W3CDTF">2015-01-30T21:44:40Z</dcterms:created>
  <dcterms:modified xsi:type="dcterms:W3CDTF">2017-09-20T04:26:15Z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0x01010007DE4E1FF2852C4AB94E009ECD2CE37F</vt:lpwstr>
  </property>
</Properties>
</file>