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27"/>
  </p:notesMasterIdLst>
  <p:handoutMasterIdLst>
    <p:handoutMasterId r:id="rId28"/>
  </p:handoutMasterIdLst>
  <p:sldIdLst>
    <p:sldId id="466" r:id="rId5"/>
    <p:sldId id="469" r:id="rId6"/>
    <p:sldId id="467" r:id="rId7"/>
    <p:sldId id="471" r:id="rId8"/>
    <p:sldId id="458" r:id="rId9"/>
    <p:sldId id="465" r:id="rId10"/>
    <p:sldId id="461" r:id="rId11"/>
    <p:sldId id="459" r:id="rId12"/>
    <p:sldId id="460" r:id="rId13"/>
    <p:sldId id="463" r:id="rId14"/>
    <p:sldId id="473" r:id="rId15"/>
    <p:sldId id="474" r:id="rId16"/>
    <p:sldId id="475" r:id="rId17"/>
    <p:sldId id="476" r:id="rId18"/>
    <p:sldId id="477" r:id="rId19"/>
    <p:sldId id="464" r:id="rId20"/>
    <p:sldId id="480" r:id="rId21"/>
    <p:sldId id="481" r:id="rId22"/>
    <p:sldId id="470" r:id="rId23"/>
    <p:sldId id="468" r:id="rId24"/>
    <p:sldId id="479" r:id="rId25"/>
    <p:sldId id="482" r:id="rId26"/>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1"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2" algn="l" defTabSz="653110" rtl="0" eaLnBrk="1" latinLnBrk="0" hangingPunct="1">
      <a:defRPr sz="2600" kern="1200">
        <a:solidFill>
          <a:schemeClr val="tx1"/>
        </a:solidFill>
        <a:latin typeface="+mn-lt"/>
        <a:ea typeface="+mn-ea"/>
        <a:cs typeface="+mn-cs"/>
      </a:defRPr>
    </a:lvl5pPr>
    <a:lvl6pPr marL="3265550"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9">
          <p15:clr>
            <a:srgbClr val="A4A3A4"/>
          </p15:clr>
        </p15:guide>
        <p15:guide id="2" orient="horz" pos="2229">
          <p15:clr>
            <a:srgbClr val="A4A3A4"/>
          </p15:clr>
        </p15:guide>
        <p15:guide id="3" pos="92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6E6"/>
    <a:srgbClr val="00CC00"/>
    <a:srgbClr val="000000"/>
    <a:srgbClr val="4EF279"/>
    <a:srgbClr val="9D9EA3"/>
    <a:srgbClr val="EBEBEB"/>
    <a:srgbClr val="12D8D1"/>
    <a:srgbClr val="12D2CB"/>
    <a:srgbClr val="16E3DC"/>
    <a:srgbClr val="8183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87" autoAdjust="0"/>
    <p:restoredTop sz="91551" autoAdjust="0"/>
  </p:normalViewPr>
  <p:slideViewPr>
    <p:cSldViewPr snapToGrid="0" snapToObjects="1">
      <p:cViewPr varScale="1">
        <p:scale>
          <a:sx n="76" d="100"/>
          <a:sy n="76" d="100"/>
        </p:scale>
        <p:origin x="156" y="366"/>
      </p:cViewPr>
      <p:guideLst>
        <p:guide orient="horz" pos="3429"/>
        <p:guide orient="horz" pos="2229"/>
        <p:guide pos="9215"/>
      </p:guideLst>
    </p:cSldViewPr>
  </p:slideViewPr>
  <p:outlineViewPr>
    <p:cViewPr>
      <p:scale>
        <a:sx n="33" d="100"/>
        <a:sy n="33" d="100"/>
      </p:scale>
      <p:origin x="43" y="720"/>
    </p:cViewPr>
  </p:outlineViewPr>
  <p:notesTextViewPr>
    <p:cViewPr>
      <p:scale>
        <a:sx n="100" d="100"/>
        <a:sy n="100" d="100"/>
      </p:scale>
      <p:origin x="0" y="0"/>
    </p:cViewPr>
  </p:notesTextViewPr>
  <p:sorterViewPr>
    <p:cViewPr>
      <p:scale>
        <a:sx n="100" d="100"/>
        <a:sy n="100" d="100"/>
      </p:scale>
      <p:origin x="0" y="-834"/>
    </p:cViewPr>
  </p:sorterViewPr>
  <p:notesViewPr>
    <p:cSldViewPr snapToGrid="0" snapToObjects="1">
      <p:cViewPr>
        <p:scale>
          <a:sx n="100" d="100"/>
          <a:sy n="100" d="100"/>
        </p:scale>
        <p:origin x="1326" y="-8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smtClean="0"/>
              <a:t>Presented By: Katina Lane-Fomby Global Diversity and Inclusion Manager 3M Corporation</a:t>
            </a:r>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EDEFBC-B7D1-4593-9B1E-07ED06D85CE9}" type="datetimeFigureOut">
              <a:rPr lang="en-US" smtClean="0"/>
              <a:t>9/19/2017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FDC2E7-43E4-4165-BBA2-00657EFC4BAB}" type="slidenum">
              <a:rPr lang="en-US" smtClean="0"/>
              <a:t>‹#›</a:t>
            </a:fld>
            <a:endParaRPr lang="en-US" dirty="0"/>
          </a:p>
        </p:txBody>
      </p:sp>
    </p:spTree>
    <p:extLst>
      <p:ext uri="{BB962C8B-B14F-4D97-AF65-F5344CB8AC3E}">
        <p14:creationId xmlns:p14="http://schemas.microsoft.com/office/powerpoint/2010/main" val="27262800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4506"/>
          </a:xfrm>
          <a:prstGeom prst="rect">
            <a:avLst/>
          </a:prstGeom>
        </p:spPr>
        <p:txBody>
          <a:bodyPr vert="horz" lIns="91440" tIns="45720" rIns="91440" bIns="45720" rtlCol="0"/>
          <a:lstStyle>
            <a:lvl1pPr algn="l">
              <a:defRPr sz="1200"/>
            </a:lvl1pPr>
          </a:lstStyle>
          <a:p>
            <a:r>
              <a:rPr lang="en-US" dirty="0" smtClean="0"/>
              <a:t>Presented By: Katina Lane-Fomby Global Diversity and Inclusion Manager 3M Corporation</a:t>
            </a:r>
            <a:endParaRPr lang="en-US" dirty="0"/>
          </a:p>
        </p:txBody>
      </p:sp>
      <p:sp>
        <p:nvSpPr>
          <p:cNvPr id="3" name="Date Placeholder 2"/>
          <p:cNvSpPr>
            <a:spLocks noGrp="1"/>
          </p:cNvSpPr>
          <p:nvPr>
            <p:ph type="dt" idx="1"/>
          </p:nvPr>
        </p:nvSpPr>
        <p:spPr>
          <a:xfrm>
            <a:off x="3970339" y="0"/>
            <a:ext cx="3038475" cy="464506"/>
          </a:xfrm>
          <a:prstGeom prst="rect">
            <a:avLst/>
          </a:prstGeom>
        </p:spPr>
        <p:txBody>
          <a:bodyPr vert="horz" lIns="91440" tIns="45720" rIns="91440" bIns="45720" rtlCol="0"/>
          <a:lstStyle>
            <a:lvl1pPr algn="r">
              <a:defRPr sz="1200"/>
            </a:lvl1pPr>
          </a:lstStyle>
          <a:p>
            <a:fld id="{78E4D7A1-47D4-43A2-B938-F72D92130FAD}" type="datetimeFigureOut">
              <a:rPr lang="en-US" smtClean="0"/>
              <a:pPr/>
              <a:t>9/19/2017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5160"/>
            <a:ext cx="5607050" cy="41836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30321"/>
            <a:ext cx="3038475" cy="464506"/>
          </a:xfrm>
          <a:prstGeom prst="rect">
            <a:avLst/>
          </a:prstGeom>
        </p:spPr>
        <p:txBody>
          <a:bodyPr vert="horz" lIns="91440" tIns="45720" rIns="91440" bIns="45720" rtlCol="0" anchor="b"/>
          <a:lstStyle>
            <a:lvl1pPr algn="r">
              <a:defRPr sz="1200"/>
            </a:lvl1pPr>
          </a:lstStyle>
          <a:p>
            <a:fld id="{DDBDB22D-2D20-463D-9201-B4CCB9CBCD3C}" type="slidenum">
              <a:rPr lang="en-US" smtClean="0"/>
              <a:pPr/>
              <a:t>‹#›</a:t>
            </a:fld>
            <a:endParaRPr lang="en-US" dirty="0"/>
          </a:p>
        </p:txBody>
      </p:sp>
    </p:spTree>
    <p:extLst>
      <p:ext uri="{BB962C8B-B14F-4D97-AF65-F5344CB8AC3E}">
        <p14:creationId xmlns:p14="http://schemas.microsoft.com/office/powerpoint/2010/main" val="1612563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776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10</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34524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3260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7440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6508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8866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5325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2107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168916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328762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Beauty of Diversity</a:t>
            </a:r>
          </a:p>
          <a:p>
            <a:r>
              <a:rPr lang="en-US" dirty="0"/>
              <a:t>The human race is extraordinarily diverse in so many ways. Gender, ethnicity, race, class, religion, nationality, sexuality, philosophy, lifestyle. The areas in which we differ are endless.</a:t>
            </a:r>
          </a:p>
          <a:p>
            <a:r>
              <a:rPr lang="en-US" dirty="0"/>
              <a:t>Yet, at a basic level, we are all of the same human species. We experience highs and lows in life and strive to be happy and fulfilled.</a:t>
            </a:r>
          </a:p>
          <a:p>
            <a:r>
              <a:rPr lang="en-US" dirty="0"/>
              <a:t>Our common pains and joys are what bring us together, but our diversity makes us unique. It is what deems you or I our own special person, one who has never existed and will never exist again.</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23830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focus on one thing, we miss everything around it!</a:t>
            </a:r>
          </a:p>
          <a:p>
            <a:r>
              <a:rPr lang="en-US" dirty="0" smtClean="0"/>
              <a:t>Did you notice:</a:t>
            </a:r>
          </a:p>
          <a:p>
            <a:pPr marL="285750" indent="-285750">
              <a:buFont typeface="Wingdings" panose="05000000000000000000" pitchFamily="2" charset="2"/>
              <a:buChar char="Ø"/>
            </a:pPr>
            <a:r>
              <a:rPr lang="en-US" dirty="0" smtClean="0"/>
              <a:t>The motor scooter changed to two bikes</a:t>
            </a:r>
          </a:p>
          <a:p>
            <a:pPr marL="285750" indent="-285750">
              <a:buFont typeface="Wingdings" panose="05000000000000000000" pitchFamily="2" charset="2"/>
              <a:buChar char="Ø"/>
            </a:pPr>
            <a:r>
              <a:rPr lang="en-US" dirty="0" smtClean="0"/>
              <a:t>Pink house now has a striped awning</a:t>
            </a:r>
          </a:p>
          <a:p>
            <a:pPr marL="285750" indent="-285750">
              <a:buFont typeface="Wingdings" panose="05000000000000000000" pitchFamily="2" charset="2"/>
              <a:buChar char="Ø"/>
            </a:pPr>
            <a:r>
              <a:rPr lang="en-US" dirty="0" smtClean="0"/>
              <a:t>The pink house changed from pink and red to beige and red</a:t>
            </a:r>
          </a:p>
          <a:p>
            <a:pPr marL="285750" indent="-285750">
              <a:buFont typeface="Wingdings" panose="05000000000000000000" pitchFamily="2" charset="2"/>
              <a:buChar char="Ø"/>
            </a:pPr>
            <a:r>
              <a:rPr lang="en-US" dirty="0" smtClean="0"/>
              <a:t>The green house changed to a blue house</a:t>
            </a:r>
          </a:p>
          <a:p>
            <a:pPr marL="285750" indent="-285750">
              <a:buFont typeface="Wingdings" panose="05000000000000000000" pitchFamily="2" charset="2"/>
              <a:buChar char="Ø"/>
            </a:pPr>
            <a:r>
              <a:rPr lang="en-US" dirty="0" smtClean="0"/>
              <a:t>Woman walking down the street</a:t>
            </a:r>
          </a:p>
          <a:p>
            <a:pPr marL="285750" indent="-285750">
              <a:buFont typeface="Wingdings" panose="05000000000000000000" pitchFamily="2" charset="2"/>
              <a:buChar char="Ø"/>
            </a:pPr>
            <a:r>
              <a:rPr lang="en-US" dirty="0" smtClean="0"/>
              <a:t>The name on the green building changed</a:t>
            </a:r>
          </a:p>
          <a:p>
            <a:pPr marL="285750" indent="-285750">
              <a:buFont typeface="Wingdings" panose="05000000000000000000" pitchFamily="2" charset="2"/>
              <a:buChar char="Ø"/>
            </a:pPr>
            <a:r>
              <a:rPr lang="en-US" dirty="0" smtClean="0"/>
              <a:t>The black smaller car changed to a van</a:t>
            </a:r>
          </a:p>
          <a:p>
            <a:pPr marL="285750" indent="-285750">
              <a:buFont typeface="Wingdings" panose="05000000000000000000" pitchFamily="2" charset="2"/>
              <a:buChar char="Ø"/>
            </a:pPr>
            <a:r>
              <a:rPr lang="en-US" dirty="0" smtClean="0"/>
              <a:t>The brick and green house has multi colored streaming on it</a:t>
            </a:r>
          </a:p>
          <a:p>
            <a:pPr marL="285750" indent="-285750">
              <a:buFont typeface="Wingdings" panose="05000000000000000000" pitchFamily="2" charset="2"/>
              <a:buChar char="Ø"/>
            </a:pPr>
            <a:r>
              <a:rPr lang="en-US" dirty="0"/>
              <a:t>The brick and green </a:t>
            </a:r>
            <a:r>
              <a:rPr lang="en-US" dirty="0" smtClean="0"/>
              <a:t>house went from no address on there, to an address on there</a:t>
            </a:r>
          </a:p>
          <a:p>
            <a:pPr marL="285750" indent="-285750">
              <a:buFont typeface="Wingdings" panose="05000000000000000000" pitchFamily="2" charset="2"/>
              <a:buChar char="Ø"/>
            </a:pPr>
            <a:r>
              <a:rPr lang="en-US" dirty="0"/>
              <a:t>The brick and green </a:t>
            </a:r>
            <a:r>
              <a:rPr lang="en-US" dirty="0" smtClean="0"/>
              <a:t>house changed to a light green and dark green house with a balcony</a:t>
            </a:r>
          </a:p>
          <a:p>
            <a:pPr marL="285750" indent="-285750">
              <a:buFont typeface="Wingdings" panose="05000000000000000000" pitchFamily="2" charset="2"/>
              <a:buChar char="Ø"/>
            </a:pPr>
            <a:r>
              <a:rPr lang="en-US" dirty="0" smtClean="0"/>
              <a:t>There’s a ladder leaning up against the </a:t>
            </a:r>
            <a:r>
              <a:rPr lang="en-US" dirty="0"/>
              <a:t>light green and dark green </a:t>
            </a:r>
            <a:r>
              <a:rPr lang="en-US" dirty="0" smtClean="0"/>
              <a:t>house</a:t>
            </a:r>
          </a:p>
          <a:p>
            <a:pPr marL="285750" indent="-285750">
              <a:buFont typeface="Wingdings" panose="05000000000000000000" pitchFamily="2" charset="2"/>
              <a:buChar char="Ø"/>
            </a:pPr>
            <a:r>
              <a:rPr lang="en-US" dirty="0" smtClean="0"/>
              <a:t>The lady holding a pig</a:t>
            </a:r>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2</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98030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20</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30098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98188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352807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means more than just acknowledging and/or tolerating difference. Diversity is a set of conscious practices that involve:</a:t>
            </a:r>
          </a:p>
          <a:p>
            <a:r>
              <a:rPr lang="en-US" dirty="0"/>
              <a:t>Understanding and appreciating interdependence of humanity, cultures, and the natural environment.</a:t>
            </a:r>
          </a:p>
          <a:p>
            <a:r>
              <a:rPr lang="en-US" dirty="0"/>
              <a:t>Practicing mutual respect for qualities and experiences that are different from our own</a:t>
            </a:r>
            <a:r>
              <a:rPr lang="en-US" dirty="0" smtClean="0"/>
              <a:t>. Understanding </a:t>
            </a:r>
            <a:r>
              <a:rPr lang="en-US" dirty="0"/>
              <a:t>that diversity includes not only ways of being but also ways of knowing</a:t>
            </a:r>
            <a:r>
              <a:rPr lang="en-US" dirty="0" smtClean="0"/>
              <a:t>; Recognizing </a:t>
            </a:r>
            <a:r>
              <a:rPr lang="en-US" dirty="0"/>
              <a:t>that personal, cultural and institutionalized discrimination creates and sustains privileges for some while creating and sustaining disadvantages for others</a:t>
            </a:r>
            <a:r>
              <a:rPr lang="en-US" dirty="0" smtClean="0"/>
              <a:t>; Building </a:t>
            </a:r>
            <a:r>
              <a:rPr lang="en-US" dirty="0"/>
              <a:t>alliances across differences so that we can work together to eradicate all forms of discrimination</a:t>
            </a:r>
            <a:r>
              <a:rPr lang="en-US" dirty="0" smtClean="0"/>
              <a:t>.</a:t>
            </a:r>
          </a:p>
          <a:p>
            <a:endParaRPr lang="en-US" dirty="0"/>
          </a:p>
          <a:p>
            <a:r>
              <a:rPr lang="en-US" dirty="0" smtClean="0"/>
              <a:t>Diversity </a:t>
            </a:r>
            <a:r>
              <a:rPr lang="en-US" dirty="0"/>
              <a:t>includes, therefore, knowing how to relate to those qualities and conditions that are different from our own and outside the groups to which we belong, yet are present in other individuals and groups. These include but are not limited to age, ethnicity, class, gender, physical abilities/qualities, race, sexual orientation, as well as religious status, gender expression, educational background, geographical location, income, marital status, parental status, and work experiences. Finally, we acknowledge that categories of difference are not always fixed but also can be fluid, we respect individual rights to self-identification, and we recognize that no one culture is intrinsically superior to another.</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4383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4</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63000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60082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5964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1564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 ways meeting and working with different people in college can help you in the future</a:t>
            </a:r>
            <a:r>
              <a:rPr lang="en-US" b="1" dirty="0" smtClean="0"/>
              <a:t>.</a:t>
            </a:r>
          </a:p>
          <a:p>
            <a:endParaRPr lang="en-US" b="1" dirty="0"/>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1. Diversity </a:t>
            </a:r>
            <a:r>
              <a:rPr lang="en-US" sz="1000" b="1" dirty="0">
                <a:solidFill>
                  <a:srgbClr val="1696E6"/>
                </a:solidFill>
                <a:latin typeface="Trebuchet MS" panose="020B0603020202020204"/>
              </a:rPr>
              <a:t>expands worldliness</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College might be the first time you have had the opportunity to have real interaction with people from diverse groups. Whether we like it or not, many times we find ourselves segregated from other groups in schools, churches, and our own neighborhoods. A college campus is like opening the door to the entire world without traveling anywhere else.</a:t>
            </a:r>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2. Diversity </a:t>
            </a:r>
            <a:r>
              <a:rPr lang="en-US" sz="1000" b="1" dirty="0">
                <a:solidFill>
                  <a:srgbClr val="1696E6"/>
                </a:solidFill>
                <a:latin typeface="Trebuchet MS" panose="020B0603020202020204"/>
              </a:rPr>
              <a:t>enhances social development</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Interacting with people from a variety of groups widens your social circle by expanding the pool of people with whom you can associate and develop relationships. Consider how boring your conversations would be if you only had friends who had everything in common with you</a:t>
            </a:r>
            <a:r>
              <a:rPr lang="en-US" sz="1000" dirty="0" smtClean="0">
                <a:solidFill>
                  <a:prstClr val="black">
                    <a:lumMod val="75000"/>
                    <a:lumOff val="25000"/>
                  </a:prstClr>
                </a:solidFill>
                <a:latin typeface="Trebuchet MS" panose="020B0603020202020204"/>
              </a:rPr>
              <a:t>.</a:t>
            </a:r>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3. Diversity </a:t>
            </a:r>
            <a:r>
              <a:rPr lang="en-US" sz="1000" b="1" dirty="0">
                <a:solidFill>
                  <a:srgbClr val="1696E6"/>
                </a:solidFill>
                <a:latin typeface="Trebuchet MS" panose="020B0603020202020204"/>
              </a:rPr>
              <a:t>prepares students for future career success</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Successful performance in today's diverse workforce requires sensitivity to human differences and the ability to relate to people from different cultural backgrounds. America's workforce is more diverse than at any time in the nation's history, and the percentage of America's working-age population comprised of members of minority groups is expected to increase from 34 percent to 55 percent by 2050</a:t>
            </a:r>
            <a:r>
              <a:rPr lang="en-US" sz="1000" dirty="0" smtClean="0">
                <a:solidFill>
                  <a:prstClr val="black">
                    <a:lumMod val="75000"/>
                    <a:lumOff val="25000"/>
                  </a:prstClr>
                </a:solidFill>
                <a:latin typeface="Trebuchet MS" panose="020B0603020202020204"/>
              </a:rPr>
              <a:t>.</a:t>
            </a:r>
            <a:endParaRPr lang="en-US" sz="1000" dirty="0">
              <a:solidFill>
                <a:prstClr val="black">
                  <a:lumMod val="75000"/>
                  <a:lumOff val="25000"/>
                </a:prstClr>
              </a:solidFill>
              <a:latin typeface="Trebuchet MS" panose="020B0603020202020204"/>
            </a:endParaRPr>
          </a:p>
          <a:p>
            <a:pPr marL="411480" indent="-411480" defTabSz="548640">
              <a:spcBef>
                <a:spcPts val="1200"/>
              </a:spcBef>
              <a:buClr>
                <a:srgbClr val="5FCBEF"/>
              </a:buClr>
              <a:buSzPct val="80000"/>
              <a:buFont typeface="Wingdings 3" charset="2"/>
              <a:buChar char=""/>
            </a:pPr>
            <a:r>
              <a:rPr lang="en-US" sz="1000" dirty="0" smtClean="0">
                <a:latin typeface="Trebuchet MS" panose="020B0603020202020204" pitchFamily="34" charset="0"/>
              </a:rPr>
              <a:t>4. Diversity </a:t>
            </a:r>
            <a:r>
              <a:rPr lang="en-US" sz="1000" b="1" dirty="0">
                <a:solidFill>
                  <a:srgbClr val="1696E6"/>
                </a:solidFill>
                <a:latin typeface="Trebuchet MS" panose="020B0603020202020204" pitchFamily="34" charset="0"/>
              </a:rPr>
              <a:t>prepares students for work</a:t>
            </a:r>
            <a:r>
              <a:rPr lang="en-US" sz="1000" dirty="0">
                <a:solidFill>
                  <a:srgbClr val="1696E6"/>
                </a:solidFill>
                <a:latin typeface="Trebuchet MS" panose="020B0603020202020204" pitchFamily="34" charset="0"/>
              </a:rPr>
              <a:t> </a:t>
            </a:r>
            <a:r>
              <a:rPr lang="en-US" sz="1000" b="1" dirty="0">
                <a:solidFill>
                  <a:srgbClr val="1696E6"/>
                </a:solidFill>
                <a:latin typeface="Trebuchet MS" panose="020B0603020202020204" pitchFamily="34" charset="0"/>
              </a:rPr>
              <a:t>in a global society</a:t>
            </a:r>
            <a:r>
              <a:rPr lang="en-US" sz="1000" dirty="0">
                <a:solidFill>
                  <a:srgbClr val="1696E6"/>
                </a:solidFill>
                <a:latin typeface="Trebuchet MS" panose="020B0603020202020204" pitchFamily="34" charset="0"/>
              </a:rPr>
              <a:t>. </a:t>
            </a:r>
            <a:r>
              <a:rPr lang="en-US" sz="1000" dirty="0">
                <a:latin typeface="Trebuchet MS" panose="020B0603020202020204" pitchFamily="34" charset="0"/>
              </a:rPr>
              <a:t>No matter what profession you enter, you'll find yourself working with employers, employees, coworkers, customers and clients from diverse backgrounds—worldwide. By experiencing diversity in college, you are laying the groundwork to be comfortable working and interacting with a variety of individuals of all nationalities.</a:t>
            </a:r>
          </a:p>
          <a:p>
            <a:pPr marL="411480" lvl="0" indent="-411480" defTabSz="548640">
              <a:spcBef>
                <a:spcPts val="1200"/>
              </a:spcBef>
              <a:buClr>
                <a:srgbClr val="5FCBEF"/>
              </a:buClr>
              <a:buSzPct val="80000"/>
              <a:buFont typeface="Wingdings 3" charset="2"/>
              <a:buChar char=""/>
            </a:pPr>
            <a:endParaRPr lang="en-US" sz="1000" dirty="0">
              <a:solidFill>
                <a:prstClr val="black">
                  <a:lumMod val="75000"/>
                  <a:lumOff val="25000"/>
                </a:prstClr>
              </a:solidFill>
              <a:latin typeface="Trebuchet MS" panose="020B0603020202020204"/>
            </a:endParaRP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832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5FCBEF"/>
              </a:buClr>
            </a:pPr>
            <a:r>
              <a:rPr lang="en-US" sz="1200" dirty="0">
                <a:solidFill>
                  <a:prstClr val="black">
                    <a:lumMod val="75000"/>
                    <a:lumOff val="25000"/>
                  </a:prstClr>
                </a:solidFill>
              </a:rPr>
              <a:t>5. Interactions with people different from ourselves </a:t>
            </a:r>
            <a:r>
              <a:rPr lang="en-US" sz="1200" b="1" dirty="0">
                <a:solidFill>
                  <a:srgbClr val="1696E6"/>
                </a:solidFill>
              </a:rPr>
              <a:t>increase our knowledge</a:t>
            </a:r>
            <a:r>
              <a:rPr lang="en-US" sz="1200" dirty="0">
                <a:solidFill>
                  <a:srgbClr val="1696E6"/>
                </a:solidFill>
              </a:rPr>
              <a:t> </a:t>
            </a:r>
            <a:r>
              <a:rPr lang="en-US" sz="1200" b="1" dirty="0">
                <a:solidFill>
                  <a:srgbClr val="1696E6"/>
                </a:solidFill>
              </a:rPr>
              <a:t>base</a:t>
            </a:r>
            <a:r>
              <a:rPr lang="en-US" sz="1200" dirty="0">
                <a:solidFill>
                  <a:srgbClr val="1696E6"/>
                </a:solidFill>
              </a:rPr>
              <a:t>. </a:t>
            </a:r>
            <a:r>
              <a:rPr lang="en-US" sz="1200" dirty="0">
                <a:solidFill>
                  <a:prstClr val="black">
                    <a:lumMod val="75000"/>
                    <a:lumOff val="25000"/>
                  </a:prstClr>
                </a:solidFill>
              </a:rPr>
              <a:t>Research consistently shows that we learn more from people who are different from us than we do from people who are similar to us. Just as you "think harder" when you encounter new material in a college course, you will do the same when you interact with a diverse group of people.</a:t>
            </a:r>
          </a:p>
          <a:p>
            <a:pPr lvl="0">
              <a:buClr>
                <a:srgbClr val="5FCBEF"/>
              </a:buClr>
            </a:pPr>
            <a:r>
              <a:rPr lang="en-US" sz="1200" dirty="0">
                <a:solidFill>
                  <a:prstClr val="black">
                    <a:lumMod val="75000"/>
                    <a:lumOff val="25000"/>
                  </a:prstClr>
                </a:solidFill>
              </a:rPr>
              <a:t>6. Diversity</a:t>
            </a:r>
            <a:r>
              <a:rPr lang="en-US" sz="1200" b="1" dirty="0">
                <a:solidFill>
                  <a:prstClr val="black">
                    <a:lumMod val="75000"/>
                    <a:lumOff val="25000"/>
                  </a:prstClr>
                </a:solidFill>
              </a:rPr>
              <a:t> </a:t>
            </a:r>
            <a:r>
              <a:rPr lang="en-US" sz="1200" b="1" dirty="0">
                <a:solidFill>
                  <a:srgbClr val="1696E6"/>
                </a:solidFill>
              </a:rPr>
              <a:t>promotes creative thinking</a:t>
            </a:r>
            <a:r>
              <a:rPr lang="en-US" sz="1200" dirty="0">
                <a:solidFill>
                  <a:srgbClr val="1696E6"/>
                </a:solidFill>
              </a:rPr>
              <a:t>. </a:t>
            </a:r>
            <a:r>
              <a:rPr lang="en-US" sz="1200" dirty="0">
                <a:solidFill>
                  <a:prstClr val="black">
                    <a:lumMod val="75000"/>
                    <a:lumOff val="25000"/>
                  </a:prstClr>
                </a:solidFill>
              </a:rPr>
              <a:t>Diversity expands your capacity for viewing issues or problems from multiple perspectives, angles, and vantage points. These diverse vantage points work to your advantage when you encounter new problems in different contexts and situations. Rather than viewing the world through a single-focus lens, you are able to expand your views and consider multiple options when making decisions and weighing issues of, for example, morality and ethics.</a:t>
            </a:r>
          </a:p>
          <a:p>
            <a:pPr lvl="0">
              <a:buClr>
                <a:srgbClr val="5FCBEF"/>
              </a:buClr>
            </a:pPr>
            <a:r>
              <a:rPr lang="en-US" sz="1200" dirty="0">
                <a:solidFill>
                  <a:prstClr val="black">
                    <a:lumMod val="75000"/>
                    <a:lumOff val="25000"/>
                  </a:prstClr>
                </a:solidFill>
              </a:rPr>
              <a:t>7. Diversity </a:t>
            </a:r>
            <a:r>
              <a:rPr lang="en-US" sz="1200" b="1" dirty="0">
                <a:solidFill>
                  <a:srgbClr val="1696E6"/>
                </a:solidFill>
              </a:rPr>
              <a:t>enhances self-awareness</a:t>
            </a:r>
            <a:r>
              <a:rPr lang="en-US" sz="1200" dirty="0">
                <a:solidFill>
                  <a:srgbClr val="1696E6"/>
                </a:solidFill>
              </a:rPr>
              <a:t>. </a:t>
            </a:r>
            <a:r>
              <a:rPr lang="en-US" sz="1200" dirty="0">
                <a:solidFill>
                  <a:prstClr val="black">
                    <a:lumMod val="75000"/>
                    <a:lumOff val="25000"/>
                  </a:prstClr>
                </a:solidFill>
              </a:rPr>
              <a:t>Learning from people whose backgrounds and experiences differ from your own sharpens your self-knowledge and self-insight by allowing you to compare and contrast your life experiences with others whose life experiences differ sharply from your own. By being more self-aware, you are more capable of making informed decisions about your academic and professional future.</a:t>
            </a:r>
          </a:p>
          <a:p>
            <a:pPr lvl="0">
              <a:buClr>
                <a:srgbClr val="5FCBEF"/>
              </a:buClr>
            </a:pPr>
            <a:r>
              <a:rPr lang="en-US" sz="1200" dirty="0">
                <a:solidFill>
                  <a:prstClr val="black">
                    <a:lumMod val="75000"/>
                    <a:lumOff val="25000"/>
                  </a:prstClr>
                </a:solidFill>
              </a:rPr>
              <a:t>8. Diversity </a:t>
            </a:r>
            <a:r>
              <a:rPr lang="en-US" sz="1200" b="1" dirty="0">
                <a:solidFill>
                  <a:srgbClr val="1696E6"/>
                </a:solidFill>
              </a:rPr>
              <a:t>enriches the multiple perspectives</a:t>
            </a:r>
            <a:r>
              <a:rPr lang="en-US" sz="1200" dirty="0">
                <a:solidFill>
                  <a:srgbClr val="1696E6"/>
                </a:solidFill>
              </a:rPr>
              <a:t> </a:t>
            </a:r>
            <a:r>
              <a:rPr lang="en-US" sz="1200" dirty="0">
                <a:solidFill>
                  <a:prstClr val="black">
                    <a:lumMod val="75000"/>
                    <a:lumOff val="25000"/>
                  </a:prstClr>
                </a:solidFill>
              </a:rPr>
              <a:t>developed by a liberal arts education. Diversity magnifies the power of a general education by helping to liberate you from the tunnel vision of an ethnocentric and egocentric viewpoint. By moving beyond yourself, you gain a panoramic perspective of the world around you and a more complete view of your place in it.</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51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0160"/>
            <a:ext cx="14630400" cy="823976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772D01-5CE8-497E-A049-82626756FE2A}"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94044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279229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6639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5422608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12876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4178185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39527-FE96-4894-B06F-2A15DB563C4B}"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67329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21132-838B-4507-8C81-82A6112E720E}"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39719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BF7961-54CC-43FD-A9CC-595090A79055}"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41765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68109-64B4-4D5C-AD56-DA820FC46135}" type="datetime1">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70360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65FC9-07D3-40E2-AB9F-A6F118D1CDA8}" type="datetime1">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047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6A17F0-B3B4-4B5E-88F2-9279E517A143}" type="datetime1">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69514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E43D09-CF4B-4A68-99F7-156002ED7061}" type="datetime1">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64031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E4D3E-2C65-4034-B78E-385586336D69}" type="datetime1">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21687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CD0C4-9B2F-46B9-B6C0-C9E64E393C9D}" type="datetime1">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22997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dirty="0" smtClean="0"/>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
        <p:nvSpPr>
          <p:cNvPr id="5" name="Date Placeholder 4"/>
          <p:cNvSpPr>
            <a:spLocks noGrp="1"/>
          </p:cNvSpPr>
          <p:nvPr>
            <p:ph type="dt" sz="half" idx="10"/>
          </p:nvPr>
        </p:nvSpPr>
        <p:spPr/>
        <p:txBody>
          <a:bodyPr/>
          <a:lstStyle/>
          <a:p>
            <a:fld id="{DE4FEE21-B4C4-42B1-B779-6B9509BC6FC5}" type="datetime1">
              <a:rPr lang="en-US" smtClean="0"/>
              <a:t>9/19/2017</a:t>
            </a:fld>
            <a:endParaRPr lang="en-US" dirty="0"/>
          </a:p>
        </p:txBody>
      </p:sp>
    </p:spTree>
    <p:extLst>
      <p:ext uri="{BB962C8B-B14F-4D97-AF65-F5344CB8AC3E}">
        <p14:creationId xmlns:p14="http://schemas.microsoft.com/office/powerpoint/2010/main" val="21430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654915EF-AFCD-4132-82EF-870B5A12F344}" type="datetime1">
              <a:rPr lang="en-US" smtClean="0"/>
              <a:t>9/19/2017</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2947044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ftr="0" dt="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ncaa.org/about/resources/inclus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3.amazonaws.com/ncaa/web_video/inclusion/InclusionForum.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pPYdMs97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G0OUHnCud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3.amazonaws.com/ncaa/web_video/diversity_inclusion/diversityInAthletic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endallhunt.com/index.cfm?PID=219&amp;PRD=2126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7" name="Picture 6"/>
          <p:cNvPicPr>
            <a:picLocks noChangeAspect="1"/>
          </p:cNvPicPr>
          <p:nvPr/>
        </p:nvPicPr>
        <p:blipFill>
          <a:blip r:embed="rId3"/>
          <a:stretch>
            <a:fillRect/>
          </a:stretch>
        </p:blipFill>
        <p:spPr>
          <a:xfrm>
            <a:off x="3004417" y="2784334"/>
            <a:ext cx="6517189" cy="2017951"/>
          </a:xfrm>
          <a:prstGeom prst="rect">
            <a:avLst/>
          </a:prstGeom>
        </p:spPr>
      </p:pic>
      <p:pic>
        <p:nvPicPr>
          <p:cNvPr id="8" name="Picture 7"/>
          <p:cNvPicPr>
            <a:picLocks noChangeAspect="1"/>
          </p:cNvPicPr>
          <p:nvPr/>
        </p:nvPicPr>
        <p:blipFill>
          <a:blip r:embed="rId4"/>
          <a:stretch>
            <a:fillRect/>
          </a:stretch>
        </p:blipFill>
        <p:spPr>
          <a:xfrm>
            <a:off x="4696810" y="4668143"/>
            <a:ext cx="3471480" cy="2200847"/>
          </a:xfrm>
          <a:prstGeom prst="rect">
            <a:avLst/>
          </a:prstGeom>
        </p:spPr>
      </p:pic>
      <p:sp>
        <p:nvSpPr>
          <p:cNvPr id="4" name="TextBox 3"/>
          <p:cNvSpPr txBox="1"/>
          <p:nvPr/>
        </p:nvSpPr>
        <p:spPr>
          <a:xfrm>
            <a:off x="2806700" y="1409700"/>
            <a:ext cx="7251700" cy="523220"/>
          </a:xfrm>
          <a:prstGeom prst="rect">
            <a:avLst/>
          </a:prstGeom>
          <a:noFill/>
        </p:spPr>
        <p:txBody>
          <a:bodyPr wrap="square" rtlCol="0">
            <a:spAutoFit/>
          </a:bodyPr>
          <a:lstStyle/>
          <a:p>
            <a:pPr algn="ctr"/>
            <a:r>
              <a:rPr lang="en-US" sz="2800" b="1" dirty="0" smtClean="0"/>
              <a:t>Fountain of Hope Family Services</a:t>
            </a:r>
            <a:endParaRPr lang="en-US" sz="2800" b="1" dirty="0"/>
          </a:p>
        </p:txBody>
      </p:sp>
      <p:sp>
        <p:nvSpPr>
          <p:cNvPr id="9" name="TextBox 8"/>
          <p:cNvSpPr txBox="1"/>
          <p:nvPr/>
        </p:nvSpPr>
        <p:spPr>
          <a:xfrm>
            <a:off x="4051300" y="2291556"/>
            <a:ext cx="4432300" cy="492443"/>
          </a:xfrm>
          <a:prstGeom prst="rect">
            <a:avLst/>
          </a:prstGeom>
          <a:noFill/>
        </p:spPr>
        <p:txBody>
          <a:bodyPr wrap="square" rtlCol="0">
            <a:spAutoFit/>
          </a:bodyPr>
          <a:lstStyle/>
          <a:p>
            <a:pPr algn="ctr"/>
            <a:r>
              <a:rPr lang="en-US" dirty="0" smtClean="0"/>
              <a:t>Employee Training</a:t>
            </a:r>
            <a:endParaRPr lang="en-US" dirty="0"/>
          </a:p>
        </p:txBody>
      </p:sp>
    </p:spTree>
    <p:extLst>
      <p:ext uri="{BB962C8B-B14F-4D97-AF65-F5344CB8AC3E}">
        <p14:creationId xmlns:p14="http://schemas.microsoft.com/office/powerpoint/2010/main" val="118754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College Diversity Snapshot</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731520" y="1106123"/>
            <a:ext cx="13167360" cy="5431157"/>
          </a:xfrm>
        </p:spPr>
        <p:txBody>
          <a:bodyPr>
            <a:normAutofit/>
          </a:bodyPr>
          <a:lstStyle/>
          <a:p>
            <a:r>
              <a:rPr lang="en-US" dirty="0" smtClean="0"/>
              <a:t>Top five diverse colleges-US (National)</a:t>
            </a:r>
          </a:p>
          <a:p>
            <a:r>
              <a:rPr lang="en-US" dirty="0"/>
              <a:t>U</a:t>
            </a:r>
            <a:r>
              <a:rPr lang="en-US" dirty="0" smtClean="0"/>
              <a:t>niversities and Colleges, and </a:t>
            </a:r>
            <a:r>
              <a:rPr lang="en-US" dirty="0"/>
              <a:t>diversity</a:t>
            </a:r>
          </a:p>
          <a:p>
            <a:r>
              <a:rPr lang="en-US" dirty="0"/>
              <a:t>Diversity in college </a:t>
            </a:r>
            <a:r>
              <a:rPr lang="en-US" dirty="0" smtClean="0"/>
              <a:t>athletics</a:t>
            </a:r>
            <a:endParaRPr lang="en-US" dirty="0"/>
          </a:p>
          <a:p>
            <a:endParaRPr lang="en-US" dirty="0"/>
          </a:p>
          <a:p>
            <a:pPr marL="653110" lvl="1" indent="0">
              <a:buNone/>
            </a:pPr>
            <a:endParaRPr lang="en-US" dirty="0" smtClean="0"/>
          </a:p>
        </p:txBody>
      </p:sp>
      <p:pic>
        <p:nvPicPr>
          <p:cNvPr id="5" name="Picture 4"/>
          <p:cNvPicPr>
            <a:picLocks noChangeAspect="1"/>
          </p:cNvPicPr>
          <p:nvPr/>
        </p:nvPicPr>
        <p:blipFill>
          <a:blip r:embed="rId3"/>
          <a:stretch>
            <a:fillRect/>
          </a:stretch>
        </p:blipFill>
        <p:spPr>
          <a:xfrm>
            <a:off x="8311485" y="284746"/>
            <a:ext cx="2896640" cy="2726249"/>
          </a:xfrm>
          <a:prstGeom prst="rect">
            <a:avLst/>
          </a:prstGeom>
        </p:spPr>
      </p:pic>
      <p:pic>
        <p:nvPicPr>
          <p:cNvPr id="7" name="Picture 6"/>
          <p:cNvPicPr>
            <a:picLocks noChangeAspect="1"/>
          </p:cNvPicPr>
          <p:nvPr/>
        </p:nvPicPr>
        <p:blipFill>
          <a:blip r:embed="rId4"/>
          <a:stretch>
            <a:fillRect/>
          </a:stretch>
        </p:blipFill>
        <p:spPr>
          <a:xfrm>
            <a:off x="1741743" y="3010995"/>
            <a:ext cx="6933063" cy="4617528"/>
          </a:xfrm>
          <a:prstGeom prst="rect">
            <a:avLst/>
          </a:prstGeom>
        </p:spPr>
      </p:pic>
    </p:spTree>
    <p:extLst>
      <p:ext uri="{BB962C8B-B14F-4D97-AF65-F5344CB8AC3E}">
        <p14:creationId xmlns:p14="http://schemas.microsoft.com/office/powerpoint/2010/main" val="148148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189" y="109175"/>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8" name="Picture 7"/>
          <p:cNvPicPr>
            <a:picLocks noChangeAspect="1"/>
          </p:cNvPicPr>
          <p:nvPr/>
        </p:nvPicPr>
        <p:blipFill>
          <a:blip r:embed="rId3"/>
          <a:stretch>
            <a:fillRect/>
          </a:stretch>
        </p:blipFill>
        <p:spPr>
          <a:xfrm>
            <a:off x="9935570" y="3233401"/>
            <a:ext cx="1837899" cy="1837899"/>
          </a:xfrm>
          <a:prstGeom prst="rect">
            <a:avLst/>
          </a:prstGeom>
        </p:spPr>
      </p:pic>
      <p:pic>
        <p:nvPicPr>
          <p:cNvPr id="9" name="Picture 8"/>
          <p:cNvPicPr>
            <a:picLocks noChangeAspect="1"/>
          </p:cNvPicPr>
          <p:nvPr/>
        </p:nvPicPr>
        <p:blipFill rotWithShape="1">
          <a:blip r:embed="rId4"/>
          <a:srcRect l="15871" t="6776" r="33993" b="55133"/>
          <a:stretch/>
        </p:blipFill>
        <p:spPr>
          <a:xfrm>
            <a:off x="502238" y="1097240"/>
            <a:ext cx="9105786" cy="5328611"/>
          </a:xfrm>
          <a:prstGeom prst="rect">
            <a:avLst/>
          </a:prstGeom>
        </p:spPr>
      </p:pic>
      <p:pic>
        <p:nvPicPr>
          <p:cNvPr id="10" name="Picture 9"/>
          <p:cNvPicPr>
            <a:picLocks noChangeAspect="1"/>
          </p:cNvPicPr>
          <p:nvPr/>
        </p:nvPicPr>
        <p:blipFill>
          <a:blip r:embed="rId5"/>
          <a:stretch>
            <a:fillRect/>
          </a:stretch>
        </p:blipFill>
        <p:spPr>
          <a:xfrm>
            <a:off x="918586" y="7737115"/>
            <a:ext cx="7334124" cy="377985"/>
          </a:xfrm>
          <a:prstGeom prst="rect">
            <a:avLst/>
          </a:prstGeom>
        </p:spPr>
      </p:pic>
    </p:spTree>
    <p:extLst>
      <p:ext uri="{BB962C8B-B14F-4D97-AF65-F5344CB8AC3E}">
        <p14:creationId xmlns:p14="http://schemas.microsoft.com/office/powerpoint/2010/main" val="127033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189" y="203203"/>
            <a:ext cx="13228662" cy="707886"/>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2016 Top Five Diverse Colleges –US (Nationally)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8" name="Rectangle 7"/>
          <p:cNvSpPr/>
          <p:nvPr/>
        </p:nvSpPr>
        <p:spPr>
          <a:xfrm>
            <a:off x="1105469" y="7769730"/>
            <a:ext cx="7315200" cy="307777"/>
          </a:xfrm>
          <a:prstGeom prst="rect">
            <a:avLst/>
          </a:prstGeom>
        </p:spPr>
        <p:txBody>
          <a:bodyPr>
            <a:spAutoFit/>
          </a:bodyPr>
          <a:lstStyle/>
          <a:p>
            <a:r>
              <a:rPr lang="en-US" sz="1400" dirty="0" smtClean="0"/>
              <a:t>Source: https</a:t>
            </a:r>
            <a:r>
              <a:rPr lang="en-US" sz="1400" dirty="0"/>
              <a:t>://colleges.niche.com/rankings/most-diverse-colleges/</a:t>
            </a:r>
          </a:p>
        </p:txBody>
      </p:sp>
      <p:pic>
        <p:nvPicPr>
          <p:cNvPr id="9" name="Picture 8"/>
          <p:cNvPicPr>
            <a:picLocks noChangeAspect="1"/>
          </p:cNvPicPr>
          <p:nvPr/>
        </p:nvPicPr>
        <p:blipFill rotWithShape="1">
          <a:blip r:embed="rId3"/>
          <a:srcRect l="15373" t="31930" r="31493" b="30246"/>
          <a:stretch/>
        </p:blipFill>
        <p:spPr>
          <a:xfrm>
            <a:off x="382136" y="1206247"/>
            <a:ext cx="10191330" cy="5194553"/>
          </a:xfrm>
          <a:prstGeom prst="rect">
            <a:avLst/>
          </a:prstGeom>
        </p:spPr>
      </p:pic>
      <p:pic>
        <p:nvPicPr>
          <p:cNvPr id="10" name="Picture 9"/>
          <p:cNvPicPr>
            <a:picLocks noChangeAspect="1"/>
          </p:cNvPicPr>
          <p:nvPr/>
        </p:nvPicPr>
        <p:blipFill>
          <a:blip r:embed="rId4"/>
          <a:stretch>
            <a:fillRect/>
          </a:stretch>
        </p:blipFill>
        <p:spPr>
          <a:xfrm>
            <a:off x="10333630" y="3503173"/>
            <a:ext cx="1524000" cy="1524000"/>
          </a:xfrm>
          <a:prstGeom prst="rect">
            <a:avLst/>
          </a:prstGeom>
        </p:spPr>
      </p:pic>
    </p:spTree>
    <p:extLst>
      <p:ext uri="{BB962C8B-B14F-4D97-AF65-F5344CB8AC3E}">
        <p14:creationId xmlns:p14="http://schemas.microsoft.com/office/powerpoint/2010/main" val="194185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98" y="199816"/>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 </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8" name="Picture 7"/>
          <p:cNvPicPr>
            <a:picLocks noChangeAspect="1"/>
          </p:cNvPicPr>
          <p:nvPr/>
        </p:nvPicPr>
        <p:blipFill>
          <a:blip r:embed="rId3"/>
          <a:stretch>
            <a:fillRect/>
          </a:stretch>
        </p:blipFill>
        <p:spPr>
          <a:xfrm>
            <a:off x="9555707" y="3216322"/>
            <a:ext cx="2085833" cy="2085833"/>
          </a:xfrm>
          <a:prstGeom prst="rect">
            <a:avLst/>
          </a:prstGeom>
        </p:spPr>
      </p:pic>
      <p:pic>
        <p:nvPicPr>
          <p:cNvPr id="9" name="Picture 8"/>
          <p:cNvPicPr>
            <a:picLocks noChangeAspect="1"/>
          </p:cNvPicPr>
          <p:nvPr/>
        </p:nvPicPr>
        <p:blipFill rotWithShape="1">
          <a:blip r:embed="rId4"/>
          <a:srcRect l="16169" t="29337" r="33681" b="32854"/>
          <a:stretch/>
        </p:blipFill>
        <p:spPr>
          <a:xfrm>
            <a:off x="582535" y="1373604"/>
            <a:ext cx="8863929" cy="5218263"/>
          </a:xfrm>
          <a:prstGeom prst="rect">
            <a:avLst/>
          </a:prstGeom>
        </p:spPr>
      </p:pic>
      <p:pic>
        <p:nvPicPr>
          <p:cNvPr id="10" name="Picture 9"/>
          <p:cNvPicPr>
            <a:picLocks noChangeAspect="1"/>
          </p:cNvPicPr>
          <p:nvPr/>
        </p:nvPicPr>
        <p:blipFill>
          <a:blip r:embed="rId5"/>
          <a:stretch>
            <a:fillRect/>
          </a:stretch>
        </p:blipFill>
        <p:spPr>
          <a:xfrm>
            <a:off x="1136950" y="7773310"/>
            <a:ext cx="7334124" cy="377985"/>
          </a:xfrm>
          <a:prstGeom prst="rect">
            <a:avLst/>
          </a:prstGeom>
        </p:spPr>
      </p:pic>
    </p:spTree>
    <p:extLst>
      <p:ext uri="{BB962C8B-B14F-4D97-AF65-F5344CB8AC3E}">
        <p14:creationId xmlns:p14="http://schemas.microsoft.com/office/powerpoint/2010/main" val="305808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956" y="204876"/>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 </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9" name="Picture 8"/>
          <p:cNvPicPr>
            <a:picLocks noChangeAspect="1"/>
          </p:cNvPicPr>
          <p:nvPr/>
        </p:nvPicPr>
        <p:blipFill rotWithShape="1">
          <a:blip r:embed="rId3"/>
          <a:srcRect l="15672" t="27951" r="33682" b="34297"/>
          <a:stretch/>
        </p:blipFill>
        <p:spPr>
          <a:xfrm>
            <a:off x="272956" y="1192351"/>
            <a:ext cx="9498841" cy="5659386"/>
          </a:xfrm>
          <a:prstGeom prst="rect">
            <a:avLst/>
          </a:prstGeom>
        </p:spPr>
      </p:pic>
      <p:pic>
        <p:nvPicPr>
          <p:cNvPr id="10" name="Picture 9"/>
          <p:cNvPicPr>
            <a:picLocks noChangeAspect="1"/>
          </p:cNvPicPr>
          <p:nvPr/>
        </p:nvPicPr>
        <p:blipFill>
          <a:blip r:embed="rId4"/>
          <a:stretch>
            <a:fillRect/>
          </a:stretch>
        </p:blipFill>
        <p:spPr>
          <a:xfrm>
            <a:off x="9935570" y="3117376"/>
            <a:ext cx="1771934" cy="1890662"/>
          </a:xfrm>
          <a:prstGeom prst="rect">
            <a:avLst/>
          </a:prstGeom>
        </p:spPr>
      </p:pic>
      <p:pic>
        <p:nvPicPr>
          <p:cNvPr id="11" name="Picture 10"/>
          <p:cNvPicPr>
            <a:picLocks noChangeAspect="1"/>
          </p:cNvPicPr>
          <p:nvPr/>
        </p:nvPicPr>
        <p:blipFill>
          <a:blip r:embed="rId5"/>
          <a:stretch>
            <a:fillRect/>
          </a:stretch>
        </p:blipFill>
        <p:spPr>
          <a:xfrm>
            <a:off x="809404" y="7846867"/>
            <a:ext cx="7334124" cy="377985"/>
          </a:xfrm>
          <a:prstGeom prst="rect">
            <a:avLst/>
          </a:prstGeom>
        </p:spPr>
      </p:pic>
    </p:spTree>
    <p:extLst>
      <p:ext uri="{BB962C8B-B14F-4D97-AF65-F5344CB8AC3E}">
        <p14:creationId xmlns:p14="http://schemas.microsoft.com/office/powerpoint/2010/main" val="1866498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950" y="284746"/>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11605" y="6196084"/>
            <a:ext cx="1556484" cy="1965277"/>
          </a:xfrm>
          <a:prstGeom prst="rect">
            <a:avLst/>
          </a:prstGeom>
        </p:spPr>
      </p:pic>
      <p:pic>
        <p:nvPicPr>
          <p:cNvPr id="9" name="Picture 8"/>
          <p:cNvPicPr>
            <a:picLocks noChangeAspect="1"/>
          </p:cNvPicPr>
          <p:nvPr/>
        </p:nvPicPr>
        <p:blipFill>
          <a:blip r:embed="rId4"/>
          <a:stretch>
            <a:fillRect/>
          </a:stretch>
        </p:blipFill>
        <p:spPr>
          <a:xfrm>
            <a:off x="582535" y="7833219"/>
            <a:ext cx="7334124" cy="377985"/>
          </a:xfrm>
          <a:prstGeom prst="rect">
            <a:avLst/>
          </a:prstGeom>
        </p:spPr>
      </p:pic>
      <p:pic>
        <p:nvPicPr>
          <p:cNvPr id="10" name="Picture 9"/>
          <p:cNvPicPr>
            <a:picLocks noChangeAspect="1"/>
          </p:cNvPicPr>
          <p:nvPr/>
        </p:nvPicPr>
        <p:blipFill rotWithShape="1">
          <a:blip r:embed="rId5"/>
          <a:srcRect l="15572" t="26199" r="33283" b="36856"/>
          <a:stretch/>
        </p:blipFill>
        <p:spPr>
          <a:xfrm>
            <a:off x="260263" y="992633"/>
            <a:ext cx="9953287" cy="5095016"/>
          </a:xfrm>
          <a:prstGeom prst="rect">
            <a:avLst/>
          </a:prstGeom>
        </p:spPr>
      </p:pic>
      <p:pic>
        <p:nvPicPr>
          <p:cNvPr id="11" name="Picture 10"/>
          <p:cNvPicPr>
            <a:picLocks noChangeAspect="1"/>
          </p:cNvPicPr>
          <p:nvPr/>
        </p:nvPicPr>
        <p:blipFill>
          <a:blip r:embed="rId6"/>
          <a:stretch>
            <a:fillRect/>
          </a:stretch>
        </p:blipFill>
        <p:spPr>
          <a:xfrm>
            <a:off x="9867988" y="2561677"/>
            <a:ext cx="2046507" cy="2065361"/>
          </a:xfrm>
          <a:prstGeom prst="rect">
            <a:avLst/>
          </a:prstGeom>
        </p:spPr>
      </p:pic>
    </p:spTree>
    <p:extLst>
      <p:ext uri="{BB962C8B-B14F-4D97-AF65-F5344CB8AC3E}">
        <p14:creationId xmlns:p14="http://schemas.microsoft.com/office/powerpoint/2010/main" val="171132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7"/>
                                        </p:tgtEl>
                                        <p:attrNameLst>
                                          <p:attrName>style.color</p:attrName>
                                        </p:attrNameLst>
                                      </p:cBhvr>
                                      <p:to>
                                        <a:schemeClr val="bg1"/>
                                      </p:to>
                                    </p:animClr>
                                    <p:animClr clrSpc="rgb" dir="cw">
                                      <p:cBhvr>
                                        <p:cTn id="14" dur="250" autoRev="1" fill="remove"/>
                                        <p:tgtEl>
                                          <p:spTgt spid="7"/>
                                        </p:tgtEl>
                                        <p:attrNameLst>
                                          <p:attrName>fillcolor</p:attrName>
                                        </p:attrNameLst>
                                      </p:cBhvr>
                                      <p:to>
                                        <a:schemeClr val="bg1"/>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5" name="Title 4"/>
          <p:cNvSpPr>
            <a:spLocks noGrp="1"/>
          </p:cNvSpPr>
          <p:nvPr>
            <p:ph type="title"/>
          </p:nvPr>
        </p:nvSpPr>
        <p:spPr/>
        <p:txBody>
          <a:bodyPr/>
          <a:lstStyle/>
          <a:p>
            <a:r>
              <a:rPr lang="en-US" dirty="0" smtClean="0"/>
              <a:t>Diversity and Inclusion in College</a:t>
            </a:r>
            <a:endParaRPr lang="en-US" dirty="0"/>
          </a:p>
        </p:txBody>
      </p:sp>
      <p:sp>
        <p:nvSpPr>
          <p:cNvPr id="3" name="Content Placeholder 2"/>
          <p:cNvSpPr>
            <a:spLocks noGrp="1"/>
          </p:cNvSpPr>
          <p:nvPr>
            <p:ph idx="4294967295"/>
          </p:nvPr>
        </p:nvSpPr>
        <p:spPr>
          <a:xfrm>
            <a:off x="2144144" y="3408507"/>
            <a:ext cx="10315575" cy="4656138"/>
          </a:xfrm>
        </p:spPr>
        <p:txBody>
          <a:bodyPr/>
          <a:lstStyle/>
          <a:p>
            <a:pPr marL="0" indent="0">
              <a:buNone/>
            </a:pPr>
            <a:r>
              <a:rPr lang="en-US" dirty="0" smtClean="0">
                <a:hlinkClick r:id="rId3"/>
              </a:rPr>
              <a:t>http://www.ncaa.org/about/resources/inclusion</a:t>
            </a:r>
            <a:endParaRPr lang="en-US" dirty="0"/>
          </a:p>
        </p:txBody>
      </p:sp>
    </p:spTree>
    <p:extLst>
      <p:ext uri="{BB962C8B-B14F-4D97-AF65-F5344CB8AC3E}">
        <p14:creationId xmlns:p14="http://schemas.microsoft.com/office/powerpoint/2010/main" val="197892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NCAA Inclusion Forum - Video</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377700" y="1160711"/>
            <a:ext cx="13167360" cy="5431157"/>
          </a:xfrm>
        </p:spPr>
        <p:txBody>
          <a:bodyPr>
            <a:normAutofit/>
          </a:bodyPr>
          <a:lstStyle/>
          <a:p>
            <a:pPr marL="653110" lvl="1" indent="0">
              <a:buNone/>
            </a:pPr>
            <a:r>
              <a:rPr lang="en-US" sz="2800" dirty="0" smtClean="0">
                <a:solidFill>
                  <a:srgbClr val="1696E6"/>
                </a:solidFill>
                <a:hlinkClick r:id="rId3"/>
              </a:rPr>
              <a:t>NCAA Inclusion Forum</a:t>
            </a:r>
            <a:endParaRPr lang="en-US" sz="2800" dirty="0" smtClean="0">
              <a:solidFill>
                <a:srgbClr val="1696E6"/>
              </a:solidFill>
            </a:endParaRPr>
          </a:p>
        </p:txBody>
      </p:sp>
    </p:spTree>
    <p:extLst>
      <p:ext uri="{BB962C8B-B14F-4D97-AF65-F5344CB8AC3E}">
        <p14:creationId xmlns:p14="http://schemas.microsoft.com/office/powerpoint/2010/main" val="1921067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1323439"/>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How Can</a:t>
            </a:r>
            <a:r>
              <a:rPr lang="en-US" sz="4000" dirty="0" smtClean="0">
                <a:solidFill>
                  <a:srgbClr val="1696E6"/>
                </a:solidFill>
                <a:latin typeface="Broadway" panose="04040905080B02020502" pitchFamily="82" charset="0"/>
                <a:cs typeface="Circular Std Bold"/>
              </a:rPr>
              <a:t> </a:t>
            </a:r>
            <a:r>
              <a:rPr lang="en-US" sz="4000" i="1" u="sng" dirty="0" smtClean="0">
                <a:solidFill>
                  <a:srgbClr val="1696E6"/>
                </a:solidFill>
                <a:latin typeface="Broadway" panose="04040905080B02020502" pitchFamily="82" charset="0"/>
                <a:cs typeface="Circular Std Bold"/>
              </a:rPr>
              <a:t>You</a:t>
            </a:r>
            <a:r>
              <a:rPr lang="en-US" sz="4000" dirty="0" smtClean="0">
                <a:solidFill>
                  <a:srgbClr val="1696E6"/>
                </a:solidFill>
                <a:latin typeface="Broadway" panose="04040905080B02020502" pitchFamily="82" charset="0"/>
                <a:cs typeface="Circular Std Bold"/>
              </a:rPr>
              <a:t> </a:t>
            </a:r>
            <a:r>
              <a:rPr lang="en-US" sz="4000" dirty="0" smtClean="0">
                <a:solidFill>
                  <a:srgbClr val="1696E6"/>
                </a:solidFill>
                <a:latin typeface="Circular Std Bold"/>
                <a:cs typeface="Circular Std Bold"/>
              </a:rPr>
              <a:t>Embrace </a:t>
            </a:r>
            <a:r>
              <a:rPr lang="en-US" sz="4000" i="1" u="sng" dirty="0" smtClean="0">
                <a:solidFill>
                  <a:srgbClr val="1696E6"/>
                </a:solidFill>
                <a:latin typeface="Broadway" panose="04040905080B02020502" pitchFamily="82" charset="0"/>
                <a:cs typeface="Circular Std Bold"/>
              </a:rPr>
              <a:t>Your </a:t>
            </a:r>
            <a:r>
              <a:rPr lang="en-US" sz="4000" dirty="0" smtClean="0">
                <a:solidFill>
                  <a:srgbClr val="1696E6"/>
                </a:solidFill>
                <a:latin typeface="Circular Std Bold"/>
                <a:cs typeface="Circular Std Bold"/>
              </a:rPr>
              <a:t>Diversity as a </a:t>
            </a:r>
            <a:br>
              <a:rPr lang="en-US" sz="4000" dirty="0" smtClean="0">
                <a:solidFill>
                  <a:srgbClr val="1696E6"/>
                </a:solidFill>
                <a:latin typeface="Circular Std Bold"/>
                <a:cs typeface="Circular Std Bold"/>
              </a:rPr>
            </a:br>
            <a:r>
              <a:rPr lang="en-US" sz="4000" dirty="0" smtClean="0">
                <a:solidFill>
                  <a:srgbClr val="1696E6"/>
                </a:solidFill>
                <a:latin typeface="Circular Std Bold"/>
                <a:cs typeface="Circular Std Bold"/>
              </a:rPr>
              <a:t>College Student?</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400222" y="1636944"/>
            <a:ext cx="13167360" cy="5431157"/>
          </a:xfrm>
        </p:spPr>
        <p:txBody>
          <a:bodyPr>
            <a:normAutofit/>
          </a:bodyPr>
          <a:lstStyle/>
          <a:p>
            <a:pPr marL="0" indent="0" algn="ctr">
              <a:buNone/>
            </a:pPr>
            <a:endParaRPr lang="en-US" sz="3200" dirty="0" smtClean="0"/>
          </a:p>
          <a:p>
            <a:pPr marL="0" indent="0" algn="ctr">
              <a:buNone/>
            </a:pPr>
            <a:endParaRPr lang="en-US" sz="3200" dirty="0"/>
          </a:p>
          <a:p>
            <a:pPr marL="0" indent="0" algn="ctr">
              <a:buNone/>
            </a:pPr>
            <a:r>
              <a:rPr lang="en-US" sz="5400" dirty="0" smtClean="0">
                <a:latin typeface="Algerian" panose="04020705040A02060702" pitchFamily="82" charset="0"/>
              </a:rPr>
              <a:t>5 Minute Group Discussion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589" y="4127593"/>
            <a:ext cx="2257425" cy="2464275"/>
          </a:xfrm>
          <a:prstGeom prst="rect">
            <a:avLst/>
          </a:prstGeom>
        </p:spPr>
      </p:pic>
    </p:spTree>
    <p:extLst>
      <p:ext uri="{BB962C8B-B14F-4D97-AF65-F5344CB8AC3E}">
        <p14:creationId xmlns:p14="http://schemas.microsoft.com/office/powerpoint/2010/main" val="217605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a:solidFill>
                  <a:srgbClr val="1696E6"/>
                </a:solidFill>
                <a:latin typeface="Circular Std Bold"/>
                <a:cs typeface="Circular Std Bold"/>
              </a:rPr>
              <a:t>How To Embrace Your Diversity?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731520" y="992632"/>
            <a:ext cx="9354589" cy="6195222"/>
          </a:xfrm>
        </p:spPr>
        <p:txBody>
          <a:bodyPr>
            <a:normAutofit fontScale="92500"/>
          </a:bodyPr>
          <a:lstStyle/>
          <a:p>
            <a:endParaRPr lang="en-US" dirty="0"/>
          </a:p>
          <a:p>
            <a:r>
              <a:rPr lang="en-US" b="1" dirty="0"/>
              <a:t>1. </a:t>
            </a:r>
            <a:r>
              <a:rPr lang="en-US" b="1" dirty="0">
                <a:solidFill>
                  <a:schemeClr val="accent2">
                    <a:lumMod val="75000"/>
                  </a:schemeClr>
                </a:solidFill>
              </a:rPr>
              <a:t>Everyone’s Narrative </a:t>
            </a:r>
            <a:r>
              <a:rPr lang="en-US" b="1" dirty="0"/>
              <a:t>-</a:t>
            </a:r>
            <a:r>
              <a:rPr lang="en-US" dirty="0"/>
              <a:t> Consider your own life, and everything that has shaped your beliefs. Realize that each of the 7 billion people on this planet has their own narrative. Not one is the same.</a:t>
            </a:r>
          </a:p>
          <a:p>
            <a:r>
              <a:rPr lang="en-US" b="1" dirty="0"/>
              <a:t>2.</a:t>
            </a:r>
            <a:r>
              <a:rPr lang="en-US" dirty="0"/>
              <a:t> </a:t>
            </a:r>
            <a:r>
              <a:rPr lang="en-US" b="1" dirty="0">
                <a:solidFill>
                  <a:schemeClr val="accent2">
                    <a:lumMod val="75000"/>
                  </a:schemeClr>
                </a:solidFill>
              </a:rPr>
              <a:t>Where are you coming from? </a:t>
            </a:r>
            <a:r>
              <a:rPr lang="en-US" b="1" dirty="0"/>
              <a:t>-</a:t>
            </a:r>
            <a:r>
              <a:rPr lang="en-US" dirty="0"/>
              <a:t> When you find yourself thinking poorly of someone, stop and consider what influences have created your negative views of that individual.</a:t>
            </a:r>
          </a:p>
          <a:p>
            <a:r>
              <a:rPr lang="en-US" b="1" dirty="0"/>
              <a:t>3.</a:t>
            </a:r>
            <a:r>
              <a:rPr lang="en-US" dirty="0"/>
              <a:t> </a:t>
            </a:r>
            <a:r>
              <a:rPr lang="en-US" b="1" dirty="0">
                <a:solidFill>
                  <a:schemeClr val="accent2">
                    <a:lumMod val="75000"/>
                  </a:schemeClr>
                </a:solidFill>
              </a:rPr>
              <a:t>Befriend all people</a:t>
            </a:r>
            <a:r>
              <a:rPr lang="en-US" dirty="0">
                <a:solidFill>
                  <a:schemeClr val="accent2">
                    <a:lumMod val="75000"/>
                  </a:schemeClr>
                </a:solidFill>
              </a:rPr>
              <a:t> </a:t>
            </a:r>
            <a:r>
              <a:rPr lang="en-US" dirty="0"/>
              <a:t>– If you know that you tend to avoid befriending certain types of people, go out of your way to find friends of all kinds.</a:t>
            </a:r>
          </a:p>
          <a:p>
            <a:r>
              <a:rPr lang="en-US" b="1" dirty="0"/>
              <a:t>4.</a:t>
            </a:r>
            <a:r>
              <a:rPr lang="en-US" dirty="0"/>
              <a:t> </a:t>
            </a:r>
            <a:r>
              <a:rPr lang="en-US" b="1" dirty="0">
                <a:solidFill>
                  <a:schemeClr val="accent2">
                    <a:lumMod val="75000"/>
                  </a:schemeClr>
                </a:solidFill>
              </a:rPr>
              <a:t>Empathy</a:t>
            </a:r>
            <a:r>
              <a:rPr lang="en-US" dirty="0"/>
              <a:t> – When you encounter anyone, try to imagine, understand, and sympathize with that person’s story, with everything that has made them who they are.</a:t>
            </a:r>
          </a:p>
          <a:p>
            <a:r>
              <a:rPr lang="en-US" b="1" dirty="0"/>
              <a:t>5.</a:t>
            </a:r>
            <a:r>
              <a:rPr lang="en-US" dirty="0"/>
              <a:t> </a:t>
            </a:r>
            <a:r>
              <a:rPr lang="en-US" b="1" dirty="0">
                <a:solidFill>
                  <a:schemeClr val="accent2">
                    <a:lumMod val="75000"/>
                  </a:schemeClr>
                </a:solidFill>
              </a:rPr>
              <a:t>Actively accept</a:t>
            </a:r>
            <a:r>
              <a:rPr lang="en-US" dirty="0">
                <a:solidFill>
                  <a:schemeClr val="accent2">
                    <a:lumMod val="75000"/>
                  </a:schemeClr>
                </a:solidFill>
              </a:rPr>
              <a:t> </a:t>
            </a:r>
            <a:r>
              <a:rPr lang="en-US" dirty="0"/>
              <a:t>– meditate upon embracing other people, with all of the diversity that comes with them. Don’t allow yourself to define a person based upon </a:t>
            </a:r>
            <a:r>
              <a:rPr lang="en-US" i="1" dirty="0"/>
              <a:t>one </a:t>
            </a:r>
            <a:r>
              <a:rPr lang="en-US" dirty="0"/>
              <a:t>stereotype about </a:t>
            </a:r>
            <a:r>
              <a:rPr lang="en-US" i="1" dirty="0"/>
              <a:t>one </a:t>
            </a:r>
            <a:r>
              <a:rPr lang="en-US" dirty="0"/>
              <a:t>aspect of their complex identity.</a:t>
            </a:r>
          </a:p>
          <a:p>
            <a:r>
              <a:rPr lang="en-US" b="1" dirty="0"/>
              <a:t>6. </a:t>
            </a:r>
            <a:r>
              <a:rPr lang="en-US" b="1" dirty="0">
                <a:solidFill>
                  <a:schemeClr val="accent2">
                    <a:lumMod val="75000"/>
                  </a:schemeClr>
                </a:solidFill>
              </a:rPr>
              <a:t>Show compassion </a:t>
            </a:r>
            <a:r>
              <a:rPr lang="en-US" b="1" dirty="0"/>
              <a:t>-</a:t>
            </a:r>
            <a:r>
              <a:rPr lang="en-US" dirty="0"/>
              <a:t> Perform random acts of kindness for all types of people. It can be as simple as a friendly smile or holding open a door.</a:t>
            </a:r>
          </a:p>
          <a:p>
            <a:pPr marL="996010" lvl="1">
              <a:buFont typeface="Wingdings" panose="05000000000000000000" pitchFamily="2" charset="2"/>
              <a:buChar char="Ø"/>
            </a:pPr>
            <a:endParaRPr lang="en-US" dirty="0" smtClean="0"/>
          </a:p>
        </p:txBody>
      </p:sp>
      <p:sp>
        <p:nvSpPr>
          <p:cNvPr id="3" name="Rectangle 2"/>
          <p:cNvSpPr/>
          <p:nvPr/>
        </p:nvSpPr>
        <p:spPr>
          <a:xfrm>
            <a:off x="731520" y="7748039"/>
            <a:ext cx="9648968" cy="307777"/>
          </a:xfrm>
          <a:prstGeom prst="rect">
            <a:avLst/>
          </a:prstGeom>
        </p:spPr>
        <p:txBody>
          <a:bodyPr wrap="square">
            <a:spAutoFit/>
          </a:bodyPr>
          <a:lstStyle/>
          <a:p>
            <a:r>
              <a:rPr lang="en-US" sz="1400" dirty="0" smtClean="0"/>
              <a:t>Source: http</a:t>
            </a:r>
            <a:r>
              <a:rPr lang="en-US" sz="1400" dirty="0"/>
              <a:t>://www.refinethemind.com/embracing-diversity/</a:t>
            </a:r>
          </a:p>
        </p:txBody>
      </p:sp>
    </p:spTree>
    <p:extLst>
      <p:ext uri="{BB962C8B-B14F-4D97-AF65-F5344CB8AC3E}">
        <p14:creationId xmlns:p14="http://schemas.microsoft.com/office/powerpoint/2010/main" val="124933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VIDEO…….</a:t>
            </a:r>
            <a:r>
              <a:rPr lang="en-US" b="1" dirty="0">
                <a:solidFill>
                  <a:schemeClr val="tx1"/>
                </a:solidFill>
              </a:rPr>
              <a:t> The new ŠKODA Fabia Attention Test </a:t>
            </a:r>
            <a:endParaRPr lang="en-US" dirty="0">
              <a:solidFill>
                <a:schemeClr val="tx1"/>
              </a:solidFill>
            </a:endParaRPr>
          </a:p>
        </p:txBody>
      </p:sp>
      <p:sp>
        <p:nvSpPr>
          <p:cNvPr id="3" name="Content Placeholder 2"/>
          <p:cNvSpPr>
            <a:spLocks noGrp="1"/>
          </p:cNvSpPr>
          <p:nvPr>
            <p:ph idx="1"/>
          </p:nvPr>
        </p:nvSpPr>
        <p:spPr>
          <a:xfrm>
            <a:off x="487124" y="3294164"/>
            <a:ext cx="10316002" cy="4656928"/>
          </a:xfrm>
        </p:spPr>
        <p:txBody>
          <a:bodyPr/>
          <a:lstStyle/>
          <a:p>
            <a:pPr marL="0" indent="0" algn="ctr">
              <a:buNone/>
            </a:pPr>
            <a:r>
              <a:rPr lang="en-US" dirty="0" smtClean="0">
                <a:hlinkClick r:id="rId3"/>
              </a:rPr>
              <a:t>https://www.youtube.com/watch?v=qpPYdMs97eE</a:t>
            </a:r>
            <a:endParaRPr lang="en-US" dirty="0"/>
          </a:p>
        </p:txBody>
      </p:sp>
    </p:spTree>
    <p:extLst>
      <p:ext uri="{BB962C8B-B14F-4D97-AF65-F5344CB8AC3E}">
        <p14:creationId xmlns:p14="http://schemas.microsoft.com/office/powerpoint/2010/main" val="107890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VIDEO</a:t>
            </a:r>
            <a:r>
              <a:rPr lang="en-US" dirty="0" smtClean="0"/>
              <a:t>……….</a:t>
            </a:r>
            <a:r>
              <a:rPr lang="en-US" b="1" dirty="0"/>
              <a:t> </a:t>
            </a:r>
            <a:r>
              <a:rPr lang="en-US" b="1" dirty="0" smtClean="0"/>
              <a:t/>
            </a:r>
            <a:br>
              <a:rPr lang="en-US" b="1" dirty="0" smtClean="0"/>
            </a:br>
            <a:r>
              <a:rPr lang="en-US" b="1" dirty="0" smtClean="0"/>
              <a:t>Respect </a:t>
            </a:r>
            <a:r>
              <a:rPr lang="en-US" b="1" dirty="0"/>
              <a:t>&amp; inclusion at Deloitte </a:t>
            </a:r>
            <a:endParaRPr lang="en-US" dirty="0"/>
          </a:p>
        </p:txBody>
      </p:sp>
      <p:sp>
        <p:nvSpPr>
          <p:cNvPr id="3" name="Content Placeholder 2"/>
          <p:cNvSpPr>
            <a:spLocks noGrp="1"/>
          </p:cNvSpPr>
          <p:nvPr>
            <p:ph idx="1"/>
          </p:nvPr>
        </p:nvSpPr>
        <p:spPr>
          <a:xfrm>
            <a:off x="637437" y="3193956"/>
            <a:ext cx="10316002" cy="2179709"/>
          </a:xfrm>
        </p:spPr>
        <p:txBody>
          <a:bodyPr/>
          <a:lstStyle/>
          <a:p>
            <a:pPr marL="0" indent="0" algn="ctr">
              <a:buNone/>
            </a:pPr>
            <a:r>
              <a:rPr lang="en-US" dirty="0" smtClean="0">
                <a:hlinkClick r:id="rId3"/>
              </a:rPr>
              <a:t>https://www.youtube.com/watch?v=7G0OUHnCudw</a:t>
            </a:r>
            <a:endParaRPr lang="en-US" dirty="0"/>
          </a:p>
        </p:txBody>
      </p:sp>
    </p:spTree>
    <p:extLst>
      <p:ext uri="{BB962C8B-B14F-4D97-AF65-F5344CB8AC3E}">
        <p14:creationId xmlns:p14="http://schemas.microsoft.com/office/powerpoint/2010/main" val="17255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586" y="437146"/>
            <a:ext cx="13228662" cy="1015663"/>
          </a:xfrm>
          <a:prstGeom prst="rect">
            <a:avLst/>
          </a:prstGeom>
          <a:noFill/>
        </p:spPr>
        <p:txBody>
          <a:bodyPr wrap="square" lIns="91440" tIns="45720" rIns="91440" bIns="45720" rtlCol="0">
            <a:spAutoFit/>
          </a:bodyPr>
          <a:lstStyle/>
          <a:p>
            <a:pPr algn="ctr"/>
            <a:r>
              <a:rPr lang="en-US" sz="6000" dirty="0" smtClean="0">
                <a:solidFill>
                  <a:srgbClr val="1696E6"/>
                </a:solidFill>
                <a:latin typeface="Circular Std Bold"/>
                <a:cs typeface="Circular Std Bold"/>
              </a:rPr>
              <a:t>Questions</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002" y="2305618"/>
            <a:ext cx="4286250" cy="4286250"/>
          </a:xfrm>
          <a:prstGeom prst="rect">
            <a:avLst/>
          </a:prstGeom>
        </p:spPr>
      </p:pic>
    </p:spTree>
    <p:extLst>
      <p:ext uri="{BB962C8B-B14F-4D97-AF65-F5344CB8AC3E}">
        <p14:creationId xmlns:p14="http://schemas.microsoft.com/office/powerpoint/2010/main" val="220699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363" y="415636"/>
            <a:ext cx="6553201" cy="6553201"/>
          </a:xfrm>
          <a:prstGeom prst="rect">
            <a:avLst/>
          </a:prstGeom>
        </p:spPr>
      </p:pic>
    </p:spTree>
    <p:extLst>
      <p:ext uri="{BB962C8B-B14F-4D97-AF65-F5344CB8AC3E}">
        <p14:creationId xmlns:p14="http://schemas.microsoft.com/office/powerpoint/2010/main" val="414084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8867"/>
            <a:ext cx="13228662" cy="707886"/>
          </a:xfrm>
          <a:prstGeom prst="rect">
            <a:avLst/>
          </a:prstGeom>
          <a:noFill/>
        </p:spPr>
        <p:txBody>
          <a:bodyPr wrap="square" lIns="91440" tIns="45720" rIns="91440" bIns="45720" rtlCol="0">
            <a:spAutoFit/>
          </a:bodyPr>
          <a:lstStyle/>
          <a:p>
            <a:pPr algn="ctr"/>
            <a:r>
              <a:rPr lang="en-US" sz="4000" dirty="0" smtClean="0">
                <a:latin typeface="Circular Std Bold"/>
                <a:cs typeface="Circular Std Bold"/>
              </a:rPr>
              <a:t>What Is </a:t>
            </a:r>
            <a:r>
              <a:rPr lang="en-US" sz="4000" dirty="0">
                <a:latin typeface="Circular Std Bold"/>
                <a:cs typeface="Circular Std Bold"/>
              </a:rPr>
              <a:t>D</a:t>
            </a:r>
            <a:r>
              <a:rPr lang="en-US" sz="4000" dirty="0" smtClean="0">
                <a:latin typeface="Circular Std Bold"/>
                <a:cs typeface="Circular Std Bold"/>
              </a:rPr>
              <a:t>iversity?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1954061" y="1321385"/>
            <a:ext cx="8617907" cy="5431157"/>
          </a:xfrm>
        </p:spPr>
        <p:txBody>
          <a:bodyPr>
            <a:normAutofit/>
          </a:bodyPr>
          <a:lstStyle/>
          <a:p>
            <a:pPr marL="996010" lvl="1">
              <a:buFont typeface="Wingdings" panose="05000000000000000000" pitchFamily="2" charset="2"/>
              <a:buChar char="Ø"/>
            </a:pPr>
            <a:r>
              <a:rPr lang="en-US" sz="2800" b="1" i="1" dirty="0">
                <a:solidFill>
                  <a:srgbClr val="1696E6"/>
                </a:solidFill>
              </a:rPr>
              <a:t>Diversity</a:t>
            </a:r>
            <a:r>
              <a:rPr lang="en-US" sz="2800" dirty="0">
                <a:solidFill>
                  <a:srgbClr val="545454"/>
                </a:solidFill>
              </a:rPr>
              <a:t> is differences in racial and ethnic, socioeconomic, geographic, and academic/professional backgrounds. People with different opinions, backgrounds (degrees and social experience), religious beliefs, political beliefs, sexual orientations, heritage, and life experience.</a:t>
            </a:r>
            <a:endParaRPr lang="en-US" sz="2800" dirty="0" smtClean="0"/>
          </a:p>
        </p:txBody>
      </p:sp>
      <p:pic>
        <p:nvPicPr>
          <p:cNvPr id="3" name="Picture 2"/>
          <p:cNvPicPr>
            <a:picLocks noChangeAspect="1"/>
          </p:cNvPicPr>
          <p:nvPr/>
        </p:nvPicPr>
        <p:blipFill>
          <a:blip r:embed="rId3"/>
          <a:stretch>
            <a:fillRect/>
          </a:stretch>
        </p:blipFill>
        <p:spPr>
          <a:xfrm>
            <a:off x="3769213" y="4421874"/>
            <a:ext cx="5302985" cy="3523539"/>
          </a:xfrm>
          <a:prstGeom prst="rect">
            <a:avLst/>
          </a:prstGeom>
        </p:spPr>
      </p:pic>
      <p:sp>
        <p:nvSpPr>
          <p:cNvPr id="5" name="Right Arrow 4"/>
          <p:cNvSpPr/>
          <p:nvPr/>
        </p:nvSpPr>
        <p:spPr>
          <a:xfrm>
            <a:off x="1503123" y="5674290"/>
            <a:ext cx="2167003" cy="91757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81462" y="5907739"/>
            <a:ext cx="1139868" cy="400110"/>
          </a:xfrm>
          <a:prstGeom prst="rect">
            <a:avLst/>
          </a:prstGeom>
          <a:noFill/>
        </p:spPr>
        <p:txBody>
          <a:bodyPr wrap="square" rtlCol="0">
            <a:spAutoFit/>
          </a:bodyPr>
          <a:lstStyle/>
          <a:p>
            <a:r>
              <a:rPr lang="en-US" sz="2000" dirty="0" smtClean="0"/>
              <a:t>The Mix</a:t>
            </a:r>
            <a:endParaRPr lang="en-US" sz="2000" dirty="0"/>
          </a:p>
        </p:txBody>
      </p:sp>
    </p:spTree>
    <p:extLst>
      <p:ext uri="{BB962C8B-B14F-4D97-AF65-F5344CB8AC3E}">
        <p14:creationId xmlns:p14="http://schemas.microsoft.com/office/powerpoint/2010/main" val="207749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818" y="1136833"/>
            <a:ext cx="6239359" cy="69058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665"/>
            <a:ext cx="3022248" cy="30222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615" y="244739"/>
            <a:ext cx="4505325" cy="1543050"/>
          </a:xfrm>
          <a:prstGeom prst="rect">
            <a:avLst/>
          </a:prstGeom>
        </p:spPr>
      </p:pic>
      <p:pic>
        <p:nvPicPr>
          <p:cNvPr id="6" name="Picture 5"/>
          <p:cNvPicPr>
            <a:picLocks noChangeAspect="1"/>
          </p:cNvPicPr>
          <p:nvPr/>
        </p:nvPicPr>
        <p:blipFill>
          <a:blip r:embed="rId6"/>
          <a:stretch>
            <a:fillRect/>
          </a:stretch>
        </p:blipFill>
        <p:spPr>
          <a:xfrm>
            <a:off x="10530747" y="5018817"/>
            <a:ext cx="3023878" cy="3023878"/>
          </a:xfrm>
          <a:prstGeom prst="rect">
            <a:avLst/>
          </a:prstGeom>
        </p:spPr>
      </p:pic>
    </p:spTree>
    <p:extLst>
      <p:ext uri="{BB962C8B-B14F-4D97-AF65-F5344CB8AC3E}">
        <p14:creationId xmlns:p14="http://schemas.microsoft.com/office/powerpoint/2010/main" val="971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13" y="284746"/>
            <a:ext cx="13228662" cy="707886"/>
          </a:xfrm>
          <a:prstGeom prst="rect">
            <a:avLst/>
          </a:prstGeom>
          <a:noFill/>
        </p:spPr>
        <p:txBody>
          <a:bodyPr wrap="square" lIns="91440" tIns="45720" rIns="91440" bIns="45720" rtlCol="0">
            <a:spAutoFit/>
          </a:bodyPr>
          <a:lstStyle/>
          <a:p>
            <a:pPr algn="ctr"/>
            <a:r>
              <a:rPr lang="en-US" sz="4000" dirty="0" smtClean="0">
                <a:latin typeface="Circular Std Bold"/>
                <a:cs typeface="Circular Std Bold"/>
              </a:rPr>
              <a:t>What Is Inclusion?</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2127711" y="1069969"/>
            <a:ext cx="9115683" cy="5431157"/>
          </a:xfrm>
        </p:spPr>
        <p:txBody>
          <a:bodyPr>
            <a:normAutofit/>
          </a:bodyPr>
          <a:lstStyle/>
          <a:p>
            <a:r>
              <a:rPr lang="en-US" sz="2800" b="1" i="1" dirty="0">
                <a:solidFill>
                  <a:srgbClr val="1696E6"/>
                </a:solidFill>
              </a:rPr>
              <a:t>Inclusion</a:t>
            </a:r>
            <a:r>
              <a:rPr lang="en-US" sz="2800" dirty="0"/>
              <a:t> involves bringing together and harnessing </a:t>
            </a:r>
            <a:r>
              <a:rPr lang="en-US" sz="2800" dirty="0" smtClean="0"/>
              <a:t>diverse </a:t>
            </a:r>
            <a:r>
              <a:rPr lang="en-US" sz="2800" dirty="0"/>
              <a:t>forces and </a:t>
            </a:r>
            <a:r>
              <a:rPr lang="en-US" sz="2800" dirty="0" smtClean="0"/>
              <a:t>resources in </a:t>
            </a:r>
            <a:r>
              <a:rPr lang="en-US" sz="2800" dirty="0"/>
              <a:t>a way that is beneficial. Inclusion puts the concept and practice of diversity into action by creating an environment of involvement, respect, and connection—where the richness of ideas, backgrounds, and perspectives are harnessed to create business </a:t>
            </a:r>
            <a:r>
              <a:rPr lang="en-US" sz="2800" dirty="0" smtClean="0"/>
              <a:t>value and overall success. </a:t>
            </a:r>
          </a:p>
        </p:txBody>
      </p:sp>
      <p:sp>
        <p:nvSpPr>
          <p:cNvPr id="6" name="Rectangle 5"/>
          <p:cNvSpPr/>
          <p:nvPr/>
        </p:nvSpPr>
        <p:spPr>
          <a:xfrm>
            <a:off x="545910" y="7808288"/>
            <a:ext cx="7315200" cy="307777"/>
          </a:xfrm>
          <a:prstGeom prst="rect">
            <a:avLst/>
          </a:prstGeom>
        </p:spPr>
        <p:txBody>
          <a:bodyPr>
            <a:spAutoFit/>
          </a:bodyPr>
          <a:lstStyle/>
          <a:p>
            <a:r>
              <a:rPr lang="en-US" sz="1400" dirty="0" smtClean="0"/>
              <a:t>Source: http</a:t>
            </a:r>
            <a:r>
              <a:rPr lang="en-US" sz="1400" dirty="0"/>
              <a:t>://www.diversityjournal.com/1471-moving-from-diversity-to-inclusion/</a:t>
            </a:r>
          </a:p>
        </p:txBody>
      </p:sp>
      <p:pic>
        <p:nvPicPr>
          <p:cNvPr id="5" name="Picture 4"/>
          <p:cNvPicPr>
            <a:picLocks noChangeAspect="1"/>
          </p:cNvPicPr>
          <p:nvPr/>
        </p:nvPicPr>
        <p:blipFill>
          <a:blip r:embed="rId3"/>
          <a:stretch>
            <a:fillRect/>
          </a:stretch>
        </p:blipFill>
        <p:spPr>
          <a:xfrm>
            <a:off x="1498560" y="5346192"/>
            <a:ext cx="2188654" cy="969348"/>
          </a:xfrm>
          <a:prstGeom prst="rect">
            <a:avLst/>
          </a:prstGeom>
        </p:spPr>
      </p:pic>
      <p:sp>
        <p:nvSpPr>
          <p:cNvPr id="7" name="TextBox 6"/>
          <p:cNvSpPr txBox="1"/>
          <p:nvPr/>
        </p:nvSpPr>
        <p:spPr>
          <a:xfrm>
            <a:off x="1678488" y="5585047"/>
            <a:ext cx="1515649" cy="1569660"/>
          </a:xfrm>
          <a:prstGeom prst="rect">
            <a:avLst/>
          </a:prstGeom>
          <a:noFill/>
        </p:spPr>
        <p:txBody>
          <a:bodyPr wrap="square" rtlCol="0">
            <a:spAutoFit/>
          </a:bodyPr>
          <a:lstStyle/>
          <a:p>
            <a:pPr algn="ctr"/>
            <a:r>
              <a:rPr lang="en-US" sz="2400" dirty="0" smtClean="0"/>
              <a:t>Inclusion: “Making the Mix Work”</a:t>
            </a:r>
            <a:endParaRPr lang="en-US" sz="2400"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699" t="2003" r="6453" b="3968"/>
          <a:stretch/>
        </p:blipFill>
        <p:spPr>
          <a:xfrm>
            <a:off x="4316365" y="4456917"/>
            <a:ext cx="4150110" cy="2872180"/>
          </a:xfrm>
          <a:prstGeom prst="rect">
            <a:avLst/>
          </a:prstGeom>
        </p:spPr>
      </p:pic>
    </p:spTree>
    <p:extLst>
      <p:ext uri="{BB962C8B-B14F-4D97-AF65-F5344CB8AC3E}">
        <p14:creationId xmlns:p14="http://schemas.microsoft.com/office/powerpoint/2010/main" val="141662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44" y="481692"/>
            <a:ext cx="13228662" cy="707886"/>
          </a:xfrm>
          <a:prstGeom prst="rect">
            <a:avLst/>
          </a:prstGeom>
          <a:noFill/>
        </p:spPr>
        <p:txBody>
          <a:bodyPr wrap="square" lIns="91440" tIns="45720" rIns="91440" bIns="45720" rtlCol="0">
            <a:spAutoFit/>
          </a:bodyPr>
          <a:lstStyle/>
          <a:p>
            <a:pPr algn="ctr"/>
            <a:r>
              <a:rPr lang="en-US" sz="4000" dirty="0" smtClean="0">
                <a:solidFill>
                  <a:srgbClr val="1696E6"/>
                </a:solidFill>
                <a:latin typeface="Circular Std Bold"/>
                <a:cs typeface="Circular Std Bold"/>
              </a:rPr>
              <a:t>Diversity in College Athletics</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890319" y="2643803"/>
            <a:ext cx="10705936" cy="5431157"/>
          </a:xfrm>
        </p:spPr>
        <p:txBody>
          <a:bodyPr>
            <a:normAutofit/>
          </a:bodyPr>
          <a:lstStyle/>
          <a:p>
            <a:pPr marL="653110" lvl="1" indent="0">
              <a:buNone/>
            </a:pPr>
            <a:r>
              <a:rPr lang="en-US" sz="3200" dirty="0" smtClean="0">
                <a:hlinkClick r:id="rId3"/>
              </a:rPr>
              <a:t>http://s3.amazonaws.com/ncaa/web_video/diversity_inclusion/diversityInAthletics.html</a:t>
            </a:r>
            <a:endParaRPr lang="en-US" sz="3200" dirty="0" smtClean="0"/>
          </a:p>
        </p:txBody>
      </p:sp>
    </p:spTree>
    <p:extLst>
      <p:ext uri="{BB962C8B-B14F-4D97-AF65-F5344CB8AC3E}">
        <p14:creationId xmlns:p14="http://schemas.microsoft.com/office/powerpoint/2010/main" val="236705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923" y="293919"/>
            <a:ext cx="13228662" cy="1323439"/>
          </a:xfrm>
          <a:prstGeom prst="rect">
            <a:avLst/>
          </a:prstGeom>
          <a:noFill/>
        </p:spPr>
        <p:txBody>
          <a:bodyPr wrap="square" lIns="91440" tIns="45720" rIns="91440" bIns="45720" rtlCol="0">
            <a:spAutoFit/>
          </a:bodyPr>
          <a:lstStyle/>
          <a:p>
            <a:pPr algn="ctr"/>
            <a:r>
              <a:rPr lang="en-US" sz="4000" dirty="0" smtClean="0">
                <a:latin typeface="Trebuchet MS" panose="020B0603020202020204" pitchFamily="34" charset="0"/>
                <a:cs typeface="Circular Std Bold"/>
              </a:rPr>
              <a:t>What is the difference between diversity </a:t>
            </a:r>
          </a:p>
          <a:p>
            <a:pPr algn="ctr"/>
            <a:r>
              <a:rPr lang="en-US" sz="4000" dirty="0" smtClean="0">
                <a:latin typeface="Trebuchet MS" panose="020B0603020202020204" pitchFamily="34" charset="0"/>
                <a:cs typeface="Circular Std Bold"/>
              </a:rPr>
              <a:t>and inclusion?</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377700" y="1617358"/>
            <a:ext cx="13167360" cy="5948363"/>
          </a:xfrm>
        </p:spPr>
        <p:txBody>
          <a:bodyPr>
            <a:normAutofit lnSpcReduction="10000"/>
          </a:bodyPr>
          <a:lstStyle/>
          <a:p>
            <a:pPr marL="996010" lvl="1">
              <a:buFont typeface="Wingdings" panose="05000000000000000000" pitchFamily="2" charset="2"/>
              <a:buChar char="Ø"/>
            </a:pPr>
            <a:r>
              <a:rPr lang="en-US" dirty="0"/>
              <a:t>Diversity is simply a </a:t>
            </a:r>
            <a:r>
              <a:rPr lang="en-US" dirty="0">
                <a:solidFill>
                  <a:srgbClr val="1696E6"/>
                </a:solidFill>
              </a:rPr>
              <a:t>representation of many different types of </a:t>
            </a:r>
            <a:r>
              <a:rPr lang="en-US" dirty="0" smtClean="0">
                <a:solidFill>
                  <a:srgbClr val="1696E6"/>
                </a:solidFill>
              </a:rPr>
              <a:t>people</a:t>
            </a:r>
            <a:br>
              <a:rPr lang="en-US" dirty="0" smtClean="0">
                <a:solidFill>
                  <a:srgbClr val="1696E6"/>
                </a:solidFill>
              </a:rPr>
            </a:br>
            <a:r>
              <a:rPr lang="en-US" dirty="0" smtClean="0"/>
              <a:t>(</a:t>
            </a:r>
            <a:r>
              <a:rPr lang="en-US" dirty="0"/>
              <a:t>gender, race, ability, religion, </a:t>
            </a:r>
            <a:r>
              <a:rPr lang="en-US" dirty="0" smtClean="0"/>
              <a:t>etc.)</a:t>
            </a:r>
          </a:p>
          <a:p>
            <a:pPr marL="653110" lvl="1" indent="0">
              <a:buNone/>
            </a:pPr>
            <a:endParaRPr lang="en-US" dirty="0" smtClean="0"/>
          </a:p>
          <a:p>
            <a:pPr marL="996010" lvl="1">
              <a:buFont typeface="Wingdings" panose="05000000000000000000" pitchFamily="2" charset="2"/>
              <a:buChar char="Ø"/>
            </a:pPr>
            <a:r>
              <a:rPr lang="en-US" dirty="0" smtClean="0"/>
              <a:t>Diversity </a:t>
            </a:r>
            <a:r>
              <a:rPr lang="en-US" dirty="0"/>
              <a:t>often </a:t>
            </a:r>
            <a:r>
              <a:rPr lang="en-US" dirty="0">
                <a:solidFill>
                  <a:srgbClr val="1696E6"/>
                </a:solidFill>
              </a:rPr>
              <a:t>focuses on the differences</a:t>
            </a:r>
            <a:r>
              <a:rPr lang="en-US" dirty="0"/>
              <a:t>, and is </a:t>
            </a:r>
            <a:r>
              <a:rPr lang="en-US" dirty="0">
                <a:solidFill>
                  <a:srgbClr val="1696E6"/>
                </a:solidFill>
              </a:rPr>
              <a:t>referred to as "the mix</a:t>
            </a:r>
            <a:r>
              <a:rPr lang="en-US" dirty="0" smtClean="0">
                <a:solidFill>
                  <a:srgbClr val="1696E6"/>
                </a:solidFill>
              </a:rPr>
              <a:t>.“</a:t>
            </a:r>
          </a:p>
          <a:p>
            <a:pPr marL="996010" lvl="1">
              <a:buFont typeface="Wingdings" panose="05000000000000000000" pitchFamily="2" charset="2"/>
              <a:buChar char="Ø"/>
            </a:pPr>
            <a:endParaRPr lang="en-US" dirty="0">
              <a:solidFill>
                <a:srgbClr val="1696E6"/>
              </a:solidFill>
            </a:endParaRPr>
          </a:p>
          <a:p>
            <a:pPr marL="996010" lvl="1">
              <a:buFont typeface="Wingdings" panose="05000000000000000000" pitchFamily="2" charset="2"/>
              <a:buChar char="Ø"/>
            </a:pPr>
            <a:r>
              <a:rPr lang="en-US" dirty="0" smtClean="0"/>
              <a:t>Inclusion </a:t>
            </a:r>
            <a:r>
              <a:rPr lang="en-US" dirty="0"/>
              <a:t>is the </a:t>
            </a:r>
            <a:r>
              <a:rPr lang="en-US" dirty="0">
                <a:solidFill>
                  <a:srgbClr val="1696E6"/>
                </a:solidFill>
              </a:rPr>
              <a:t>deliberate act of welcoming diversity and creating an environment </a:t>
            </a:r>
            <a:r>
              <a:rPr lang="en-US" dirty="0" smtClean="0">
                <a:solidFill>
                  <a:srgbClr val="1696E6"/>
                </a:solidFill>
              </a:rPr>
              <a:t/>
            </a:r>
            <a:br>
              <a:rPr lang="en-US" dirty="0" smtClean="0">
                <a:solidFill>
                  <a:srgbClr val="1696E6"/>
                </a:solidFill>
              </a:rPr>
            </a:br>
            <a:r>
              <a:rPr lang="en-US" dirty="0" smtClean="0"/>
              <a:t>where </a:t>
            </a:r>
            <a:r>
              <a:rPr lang="en-US" dirty="0"/>
              <a:t>all different kinds of people can thrive and succeed. </a:t>
            </a:r>
            <a:endParaRPr lang="en-US" dirty="0" smtClean="0"/>
          </a:p>
          <a:p>
            <a:pPr marL="653110" lvl="1" indent="0">
              <a:buNone/>
            </a:pPr>
            <a:endParaRPr lang="en-US" dirty="0" smtClean="0"/>
          </a:p>
          <a:p>
            <a:pPr marL="996010" lvl="1">
              <a:buFont typeface="Wingdings" panose="05000000000000000000" pitchFamily="2" charset="2"/>
              <a:buChar char="Ø"/>
            </a:pPr>
            <a:r>
              <a:rPr lang="en-US" dirty="0" smtClean="0"/>
              <a:t>Inclusion is </a:t>
            </a:r>
            <a:r>
              <a:rPr lang="en-US" dirty="0"/>
              <a:t>the act of </a:t>
            </a:r>
            <a:r>
              <a:rPr lang="en-US" dirty="0">
                <a:solidFill>
                  <a:srgbClr val="1696E6"/>
                </a:solidFill>
              </a:rPr>
              <a:t>"making the mix work." </a:t>
            </a:r>
            <a:endParaRPr lang="en-US" dirty="0" smtClean="0">
              <a:solidFill>
                <a:srgbClr val="1696E6"/>
              </a:solidFill>
            </a:endParaRPr>
          </a:p>
          <a:p>
            <a:pPr marL="996010" lvl="1">
              <a:buFont typeface="Wingdings" panose="05000000000000000000" pitchFamily="2" charset="2"/>
              <a:buChar char="Ø"/>
            </a:pPr>
            <a:endParaRPr lang="en-US" dirty="0">
              <a:solidFill>
                <a:srgbClr val="1696E6"/>
              </a:solidFill>
            </a:endParaRPr>
          </a:p>
          <a:p>
            <a:pPr marL="996010" lvl="1">
              <a:buFont typeface="Wingdings" panose="05000000000000000000" pitchFamily="2" charset="2"/>
              <a:buChar char="Ø"/>
            </a:pPr>
            <a:r>
              <a:rPr lang="en-US" dirty="0" smtClean="0"/>
              <a:t>Diversity </a:t>
            </a:r>
            <a:r>
              <a:rPr lang="en-US" dirty="0"/>
              <a:t>is </a:t>
            </a:r>
            <a:r>
              <a:rPr lang="en-US" dirty="0">
                <a:solidFill>
                  <a:srgbClr val="1696E6"/>
                </a:solidFill>
              </a:rPr>
              <a:t>what you have</a:t>
            </a:r>
            <a:r>
              <a:rPr lang="en-US" dirty="0"/>
              <a:t>. </a:t>
            </a:r>
            <a:r>
              <a:rPr lang="en-US" dirty="0">
                <a:solidFill>
                  <a:schemeClr val="tx1"/>
                </a:solidFill>
              </a:rPr>
              <a:t>Inclusion is </a:t>
            </a:r>
            <a:r>
              <a:rPr lang="en-US" dirty="0">
                <a:solidFill>
                  <a:srgbClr val="1696E6"/>
                </a:solidFill>
              </a:rPr>
              <a:t>what you do</a:t>
            </a:r>
            <a:r>
              <a:rPr lang="en-US" dirty="0"/>
              <a:t>. </a:t>
            </a:r>
            <a:endParaRPr lang="en-US" dirty="0" smtClean="0"/>
          </a:p>
          <a:p>
            <a:pPr marL="1476070" lvl="2">
              <a:buFont typeface="Wingdings" panose="05000000000000000000" pitchFamily="2" charset="2"/>
              <a:buChar char="Ø"/>
            </a:pPr>
            <a:r>
              <a:rPr lang="en-US" dirty="0" smtClean="0"/>
              <a:t>Simply </a:t>
            </a:r>
            <a:r>
              <a:rPr lang="en-US" dirty="0"/>
              <a:t>having a diverse group, team, workforce, classroom, etc., is not enough. </a:t>
            </a:r>
            <a:endParaRPr lang="en-US" dirty="0" smtClean="0"/>
          </a:p>
          <a:p>
            <a:pPr marL="1476070" lvl="2">
              <a:buFont typeface="Wingdings" panose="05000000000000000000" pitchFamily="2" charset="2"/>
              <a:buChar char="Ø"/>
            </a:pPr>
            <a:r>
              <a:rPr lang="en-US" dirty="0"/>
              <a:t>*</a:t>
            </a:r>
            <a:r>
              <a:rPr lang="en-US" dirty="0" smtClean="0"/>
              <a:t>Everyone </a:t>
            </a:r>
            <a:r>
              <a:rPr lang="en-US" dirty="0"/>
              <a:t>should feel safe and encouraged to fully participate and share and be on equal footing </a:t>
            </a:r>
            <a:r>
              <a:rPr lang="en-US" dirty="0" smtClean="0"/>
              <a:t/>
            </a:r>
            <a:br>
              <a:rPr lang="en-US" dirty="0" smtClean="0"/>
            </a:br>
            <a:r>
              <a:rPr lang="en-US" dirty="0" smtClean="0"/>
              <a:t>as </a:t>
            </a:r>
            <a:r>
              <a:rPr lang="en-US" dirty="0"/>
              <a:t>everyone else. </a:t>
            </a:r>
            <a:br>
              <a:rPr lang="en-US" dirty="0"/>
            </a:br>
            <a:r>
              <a:rPr lang="en-US" dirty="0"/>
              <a:t/>
            </a:r>
            <a:br>
              <a:rPr lang="en-US" dirty="0"/>
            </a:br>
            <a:endParaRPr lang="en-US" dirty="0" smtClean="0"/>
          </a:p>
        </p:txBody>
      </p:sp>
      <p:sp>
        <p:nvSpPr>
          <p:cNvPr id="3" name="TextBox 2"/>
          <p:cNvSpPr txBox="1"/>
          <p:nvPr/>
        </p:nvSpPr>
        <p:spPr>
          <a:xfrm>
            <a:off x="1415441" y="7565721"/>
            <a:ext cx="2592888" cy="523220"/>
          </a:xfrm>
          <a:prstGeom prst="rect">
            <a:avLst/>
          </a:prstGeom>
          <a:noFill/>
        </p:spPr>
        <p:txBody>
          <a:bodyPr wrap="square" rtlCol="0">
            <a:spAutoFit/>
          </a:bodyPr>
          <a:lstStyle/>
          <a:p>
            <a:r>
              <a:rPr lang="en-US" sz="1400" dirty="0" smtClean="0"/>
              <a:t>Source: </a:t>
            </a:r>
            <a:r>
              <a:rPr lang="en-US" sz="1400" b="1" dirty="0" smtClean="0"/>
              <a:t>Tiffany </a:t>
            </a:r>
            <a:r>
              <a:rPr lang="en-US" sz="1400" b="1" dirty="0"/>
              <a:t>Jana</a:t>
            </a:r>
          </a:p>
          <a:p>
            <a:r>
              <a:rPr lang="en-US" sz="1400" dirty="0"/>
              <a:t>CEO at TMI Consulting </a:t>
            </a:r>
            <a:r>
              <a:rPr lang="en-US" sz="1400" dirty="0" smtClean="0"/>
              <a:t>Inc. </a:t>
            </a:r>
            <a:endParaRPr lang="en-US" sz="1400" dirty="0"/>
          </a:p>
        </p:txBody>
      </p:sp>
    </p:spTree>
    <p:extLst>
      <p:ext uri="{BB962C8B-B14F-4D97-AF65-F5344CB8AC3E}">
        <p14:creationId xmlns:p14="http://schemas.microsoft.com/office/powerpoint/2010/main" val="2062160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98" y="200061"/>
            <a:ext cx="13228662" cy="707886"/>
          </a:xfrm>
          <a:prstGeom prst="rect">
            <a:avLst/>
          </a:prstGeom>
          <a:noFill/>
        </p:spPr>
        <p:txBody>
          <a:bodyPr wrap="square" lIns="91440" tIns="45720" rIns="91440" bIns="45720" rtlCol="0">
            <a:spAutoFit/>
          </a:bodyPr>
          <a:lstStyle/>
          <a:p>
            <a:r>
              <a:rPr lang="en-US" sz="4000" dirty="0"/>
              <a:t>Why Does Diversity Matter at College Anyway?</a:t>
            </a:r>
            <a:endParaRPr lang="en-US" sz="4000" dirty="0" smtClean="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631311" y="1040426"/>
            <a:ext cx="11168207" cy="5431157"/>
          </a:xfrm>
        </p:spPr>
        <p:txBody>
          <a:bodyPr>
            <a:noAutofit/>
          </a:bodyPr>
          <a:lstStyle/>
          <a:p>
            <a:r>
              <a:rPr lang="en-US" sz="2600" dirty="0"/>
              <a:t>1. Diversity </a:t>
            </a:r>
            <a:r>
              <a:rPr lang="en-US" sz="2600" b="1" dirty="0">
                <a:solidFill>
                  <a:srgbClr val="1696E6"/>
                </a:solidFill>
              </a:rPr>
              <a:t>expands worldliness</a:t>
            </a:r>
            <a:r>
              <a:rPr lang="en-US" sz="2600" dirty="0">
                <a:solidFill>
                  <a:srgbClr val="1696E6"/>
                </a:solidFill>
              </a:rPr>
              <a:t>. </a:t>
            </a:r>
            <a:r>
              <a:rPr lang="en-US" sz="2600" dirty="0"/>
              <a:t>College might be the first time you have had the opportunity to have real interaction with people from diverse groups. </a:t>
            </a:r>
          </a:p>
          <a:p>
            <a:r>
              <a:rPr lang="en-US" sz="2600" dirty="0" smtClean="0"/>
              <a:t>2</a:t>
            </a:r>
            <a:r>
              <a:rPr lang="en-US" sz="2600" dirty="0"/>
              <a:t>. Diversity </a:t>
            </a:r>
            <a:r>
              <a:rPr lang="en-US" sz="2600" b="1" dirty="0">
                <a:solidFill>
                  <a:srgbClr val="1696E6"/>
                </a:solidFill>
              </a:rPr>
              <a:t>enhances social development</a:t>
            </a:r>
            <a:r>
              <a:rPr lang="en-US" sz="2600" dirty="0">
                <a:solidFill>
                  <a:srgbClr val="1696E6"/>
                </a:solidFill>
              </a:rPr>
              <a:t>. </a:t>
            </a:r>
            <a:r>
              <a:rPr lang="en-US" sz="2600" dirty="0"/>
              <a:t>Interacting with people from a variety of groups widens your social circle by expanding the pool of people with whom you can associate and develop relationships. </a:t>
            </a:r>
          </a:p>
          <a:p>
            <a:r>
              <a:rPr lang="en-US" sz="2600" dirty="0" smtClean="0"/>
              <a:t>3</a:t>
            </a:r>
            <a:r>
              <a:rPr lang="en-US" sz="2600" dirty="0"/>
              <a:t>. Diversity </a:t>
            </a:r>
            <a:r>
              <a:rPr lang="en-US" sz="2600" b="1" dirty="0">
                <a:solidFill>
                  <a:srgbClr val="1696E6"/>
                </a:solidFill>
              </a:rPr>
              <a:t>prepares students for future career success</a:t>
            </a:r>
            <a:r>
              <a:rPr lang="en-US" sz="2600" dirty="0">
                <a:solidFill>
                  <a:srgbClr val="1696E6"/>
                </a:solidFill>
              </a:rPr>
              <a:t>. </a:t>
            </a:r>
            <a:r>
              <a:rPr lang="en-US" sz="2600" dirty="0"/>
              <a:t>Successful performance in today's diverse workforce requires sensitivity to human differences and the ability to relate to people from different cultural backgrounds. </a:t>
            </a:r>
            <a:endParaRPr lang="en-US" sz="2600" dirty="0" smtClean="0"/>
          </a:p>
          <a:p>
            <a:r>
              <a:rPr lang="en-US" sz="2600" dirty="0" smtClean="0"/>
              <a:t>4</a:t>
            </a:r>
            <a:r>
              <a:rPr lang="en-US" sz="2600" dirty="0"/>
              <a:t>. Diversity </a:t>
            </a:r>
            <a:r>
              <a:rPr lang="en-US" sz="2600" b="1" dirty="0">
                <a:solidFill>
                  <a:srgbClr val="1696E6"/>
                </a:solidFill>
              </a:rPr>
              <a:t>prepares students for work</a:t>
            </a:r>
            <a:r>
              <a:rPr lang="en-US" sz="2600" dirty="0">
                <a:solidFill>
                  <a:srgbClr val="1696E6"/>
                </a:solidFill>
              </a:rPr>
              <a:t> </a:t>
            </a:r>
            <a:r>
              <a:rPr lang="en-US" sz="2600" b="1" dirty="0">
                <a:solidFill>
                  <a:srgbClr val="1696E6"/>
                </a:solidFill>
              </a:rPr>
              <a:t>in a global society</a:t>
            </a:r>
            <a:r>
              <a:rPr lang="en-US" sz="2600" dirty="0">
                <a:solidFill>
                  <a:srgbClr val="1696E6"/>
                </a:solidFill>
              </a:rPr>
              <a:t>. </a:t>
            </a:r>
            <a:r>
              <a:rPr lang="en-US" sz="2600" dirty="0"/>
              <a:t>No matter what profession you enter, you'll find yourself working with employers, employees, coworkers, customers and clients from diverse backgrounds—worldwide. </a:t>
            </a:r>
            <a:endParaRPr lang="en-US" sz="2600" dirty="0" smtClean="0"/>
          </a:p>
        </p:txBody>
      </p:sp>
      <p:sp>
        <p:nvSpPr>
          <p:cNvPr id="3" name="TextBox 2"/>
          <p:cNvSpPr txBox="1"/>
          <p:nvPr/>
        </p:nvSpPr>
        <p:spPr>
          <a:xfrm>
            <a:off x="1089764" y="7706380"/>
            <a:ext cx="9745250" cy="523220"/>
          </a:xfrm>
          <a:prstGeom prst="rect">
            <a:avLst/>
          </a:prstGeom>
          <a:noFill/>
        </p:spPr>
        <p:txBody>
          <a:bodyPr wrap="square" rtlCol="0">
            <a:spAutoFit/>
          </a:bodyPr>
          <a:lstStyle/>
          <a:p>
            <a:r>
              <a:rPr lang="en-US" sz="1400" dirty="0" smtClean="0"/>
              <a:t>Source: </a:t>
            </a:r>
            <a:r>
              <a:rPr lang="en-US" sz="1400" b="1" dirty="0" smtClean="0"/>
              <a:t>Aaron </a:t>
            </a:r>
            <a:r>
              <a:rPr lang="en-US" sz="1400" b="1" dirty="0"/>
              <a:t>Thompson,</a:t>
            </a:r>
            <a:r>
              <a:rPr lang="en-US" sz="1400" dirty="0"/>
              <a:t> professor of sociology at Eastern Kentucky University and coauthor (with Joe Cuseo) </a:t>
            </a:r>
            <a:r>
              <a:rPr lang="en-US" sz="1400" dirty="0" smtClean="0">
                <a:hlinkClick r:id="rId3"/>
              </a:rPr>
              <a:t>Diversity </a:t>
            </a:r>
            <a:r>
              <a:rPr lang="en-US" sz="1400" dirty="0">
                <a:hlinkClick r:id="rId3"/>
              </a:rPr>
              <a:t>and the College Experience</a:t>
            </a:r>
            <a:endParaRPr lang="en-US" sz="1400" dirty="0"/>
          </a:p>
        </p:txBody>
      </p:sp>
    </p:spTree>
    <p:extLst>
      <p:ext uri="{BB962C8B-B14F-4D97-AF65-F5344CB8AC3E}">
        <p14:creationId xmlns:p14="http://schemas.microsoft.com/office/powerpoint/2010/main" val="129148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544" y="284746"/>
            <a:ext cx="13228662" cy="707886"/>
          </a:xfrm>
          <a:prstGeom prst="rect">
            <a:avLst/>
          </a:prstGeom>
          <a:noFill/>
        </p:spPr>
        <p:txBody>
          <a:bodyPr wrap="square" lIns="91440" tIns="45720" rIns="91440" bIns="45720" rtlCol="0">
            <a:spAutoFit/>
          </a:bodyPr>
          <a:lstStyle/>
          <a:p>
            <a:pPr lvl="0"/>
            <a:r>
              <a:rPr lang="en-US" sz="4000" dirty="0">
                <a:solidFill>
                  <a:prstClr val="black"/>
                </a:solidFill>
              </a:rPr>
              <a:t>Why Does Diversity Matter at College Anyway?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514544" y="1179107"/>
            <a:ext cx="10746355" cy="6255572"/>
          </a:xfrm>
        </p:spPr>
        <p:txBody>
          <a:bodyPr>
            <a:normAutofit/>
          </a:bodyPr>
          <a:lstStyle/>
          <a:p>
            <a:pPr lvl="0">
              <a:buClr>
                <a:srgbClr val="5FCBEF"/>
              </a:buClr>
            </a:pPr>
            <a:r>
              <a:rPr lang="en-US" sz="2600" dirty="0">
                <a:solidFill>
                  <a:prstClr val="black">
                    <a:lumMod val="75000"/>
                    <a:lumOff val="25000"/>
                  </a:prstClr>
                </a:solidFill>
              </a:rPr>
              <a:t>5. Interactions with people different from ourselves </a:t>
            </a:r>
            <a:r>
              <a:rPr lang="en-US" sz="2600" b="1" dirty="0">
                <a:solidFill>
                  <a:srgbClr val="1696E6"/>
                </a:solidFill>
              </a:rPr>
              <a:t>increase our knowledge</a:t>
            </a:r>
            <a:r>
              <a:rPr lang="en-US" sz="2600" dirty="0">
                <a:solidFill>
                  <a:srgbClr val="1696E6"/>
                </a:solidFill>
              </a:rPr>
              <a:t> </a:t>
            </a:r>
            <a:r>
              <a:rPr lang="en-US" sz="2600" b="1" dirty="0">
                <a:solidFill>
                  <a:srgbClr val="1696E6"/>
                </a:solidFill>
              </a:rPr>
              <a:t>base</a:t>
            </a:r>
            <a:r>
              <a:rPr lang="en-US" sz="2600" dirty="0">
                <a:solidFill>
                  <a:srgbClr val="1696E6"/>
                </a:solidFill>
              </a:rPr>
              <a:t>. </a:t>
            </a:r>
            <a:r>
              <a:rPr lang="en-US" sz="2600" dirty="0">
                <a:solidFill>
                  <a:prstClr val="black">
                    <a:lumMod val="75000"/>
                    <a:lumOff val="25000"/>
                  </a:prstClr>
                </a:solidFill>
              </a:rPr>
              <a:t>Research consistently shows that we learn more from people who are different from us than we do from people who are similar to us. </a:t>
            </a:r>
            <a:endParaRPr lang="en-US" sz="2600" dirty="0" smtClean="0">
              <a:solidFill>
                <a:prstClr val="black">
                  <a:lumMod val="75000"/>
                  <a:lumOff val="25000"/>
                </a:prstClr>
              </a:solidFill>
            </a:endParaRPr>
          </a:p>
          <a:p>
            <a:pPr lvl="0">
              <a:buClr>
                <a:srgbClr val="5FCBEF"/>
              </a:buClr>
            </a:pPr>
            <a:r>
              <a:rPr lang="en-US" sz="2600" dirty="0" smtClean="0">
                <a:solidFill>
                  <a:prstClr val="black">
                    <a:lumMod val="75000"/>
                    <a:lumOff val="25000"/>
                  </a:prstClr>
                </a:solidFill>
              </a:rPr>
              <a:t>6</a:t>
            </a:r>
            <a:r>
              <a:rPr lang="en-US" sz="2600" dirty="0">
                <a:solidFill>
                  <a:prstClr val="black">
                    <a:lumMod val="75000"/>
                    <a:lumOff val="25000"/>
                  </a:prstClr>
                </a:solidFill>
              </a:rPr>
              <a:t>. Diversity</a:t>
            </a:r>
            <a:r>
              <a:rPr lang="en-US" sz="2600" b="1" dirty="0">
                <a:solidFill>
                  <a:prstClr val="black">
                    <a:lumMod val="75000"/>
                    <a:lumOff val="25000"/>
                  </a:prstClr>
                </a:solidFill>
              </a:rPr>
              <a:t> </a:t>
            </a:r>
            <a:r>
              <a:rPr lang="en-US" sz="2600" b="1" dirty="0">
                <a:solidFill>
                  <a:srgbClr val="1696E6"/>
                </a:solidFill>
              </a:rPr>
              <a:t>promotes creative thinking</a:t>
            </a:r>
            <a:r>
              <a:rPr lang="en-US" sz="2600" dirty="0">
                <a:solidFill>
                  <a:srgbClr val="1696E6"/>
                </a:solidFill>
              </a:rPr>
              <a:t>. </a:t>
            </a:r>
            <a:r>
              <a:rPr lang="en-US" sz="2600" dirty="0">
                <a:solidFill>
                  <a:prstClr val="black">
                    <a:lumMod val="75000"/>
                    <a:lumOff val="25000"/>
                  </a:prstClr>
                </a:solidFill>
              </a:rPr>
              <a:t>Diversity expands your capacity for viewing issues or problems from multiple perspectives, angles, and vantage points. </a:t>
            </a:r>
            <a:endParaRPr lang="en-US" sz="2600" dirty="0" smtClean="0">
              <a:solidFill>
                <a:prstClr val="black">
                  <a:lumMod val="75000"/>
                  <a:lumOff val="25000"/>
                </a:prstClr>
              </a:solidFill>
            </a:endParaRPr>
          </a:p>
          <a:p>
            <a:pPr lvl="0">
              <a:buClr>
                <a:srgbClr val="5FCBEF"/>
              </a:buClr>
            </a:pPr>
            <a:r>
              <a:rPr lang="en-US" sz="2600" dirty="0" smtClean="0">
                <a:solidFill>
                  <a:prstClr val="black">
                    <a:lumMod val="75000"/>
                    <a:lumOff val="25000"/>
                  </a:prstClr>
                </a:solidFill>
              </a:rPr>
              <a:t>7</a:t>
            </a:r>
            <a:r>
              <a:rPr lang="en-US" sz="2600" dirty="0">
                <a:solidFill>
                  <a:prstClr val="black">
                    <a:lumMod val="75000"/>
                    <a:lumOff val="25000"/>
                  </a:prstClr>
                </a:solidFill>
              </a:rPr>
              <a:t>. Diversity </a:t>
            </a:r>
            <a:r>
              <a:rPr lang="en-US" sz="2600" b="1" dirty="0">
                <a:solidFill>
                  <a:srgbClr val="1696E6"/>
                </a:solidFill>
              </a:rPr>
              <a:t>enhances self-awareness</a:t>
            </a:r>
            <a:r>
              <a:rPr lang="en-US" sz="2600" dirty="0">
                <a:solidFill>
                  <a:srgbClr val="1696E6"/>
                </a:solidFill>
              </a:rPr>
              <a:t>. </a:t>
            </a:r>
            <a:r>
              <a:rPr lang="en-US" sz="2600" dirty="0">
                <a:solidFill>
                  <a:prstClr val="black">
                    <a:lumMod val="75000"/>
                    <a:lumOff val="25000"/>
                  </a:prstClr>
                </a:solidFill>
              </a:rPr>
              <a:t>Learning from people whose backgrounds and experiences differ from your own sharpens your self-knowledge and self-insight by allowing you to compare and contrast your life experiences with others whose life experiences differ sharply from your own. </a:t>
            </a:r>
            <a:endParaRPr lang="en-US" sz="2600" dirty="0" smtClean="0">
              <a:solidFill>
                <a:prstClr val="black">
                  <a:lumMod val="75000"/>
                  <a:lumOff val="25000"/>
                </a:prstClr>
              </a:solidFill>
            </a:endParaRPr>
          </a:p>
          <a:p>
            <a:pPr lvl="0">
              <a:buClr>
                <a:srgbClr val="5FCBEF"/>
              </a:buClr>
            </a:pPr>
            <a:r>
              <a:rPr lang="en-US" sz="2600" dirty="0" smtClean="0">
                <a:solidFill>
                  <a:prstClr val="black">
                    <a:lumMod val="75000"/>
                    <a:lumOff val="25000"/>
                  </a:prstClr>
                </a:solidFill>
              </a:rPr>
              <a:t>8</a:t>
            </a:r>
            <a:r>
              <a:rPr lang="en-US" sz="2600" dirty="0">
                <a:solidFill>
                  <a:prstClr val="black">
                    <a:lumMod val="75000"/>
                    <a:lumOff val="25000"/>
                  </a:prstClr>
                </a:solidFill>
              </a:rPr>
              <a:t>. Diversity </a:t>
            </a:r>
            <a:r>
              <a:rPr lang="en-US" sz="2600" b="1" dirty="0">
                <a:solidFill>
                  <a:srgbClr val="1696E6"/>
                </a:solidFill>
              </a:rPr>
              <a:t>enriches the multiple perspectives</a:t>
            </a:r>
            <a:r>
              <a:rPr lang="en-US" sz="2600" dirty="0">
                <a:solidFill>
                  <a:srgbClr val="1696E6"/>
                </a:solidFill>
              </a:rPr>
              <a:t> </a:t>
            </a:r>
            <a:r>
              <a:rPr lang="en-US" sz="2600" dirty="0">
                <a:solidFill>
                  <a:prstClr val="black">
                    <a:lumMod val="75000"/>
                    <a:lumOff val="25000"/>
                  </a:prstClr>
                </a:solidFill>
              </a:rPr>
              <a:t>developed by a liberal arts education. </a:t>
            </a:r>
            <a:endParaRPr lang="en-US" sz="2600" dirty="0" smtClean="0"/>
          </a:p>
        </p:txBody>
      </p:sp>
      <p:pic>
        <p:nvPicPr>
          <p:cNvPr id="3" name="Picture 2"/>
          <p:cNvPicPr>
            <a:picLocks noChangeAspect="1"/>
          </p:cNvPicPr>
          <p:nvPr/>
        </p:nvPicPr>
        <p:blipFill>
          <a:blip r:embed="rId3"/>
          <a:stretch>
            <a:fillRect/>
          </a:stretch>
        </p:blipFill>
        <p:spPr>
          <a:xfrm>
            <a:off x="831597" y="7625166"/>
            <a:ext cx="9760542" cy="597460"/>
          </a:xfrm>
          <a:prstGeom prst="rect">
            <a:avLst/>
          </a:prstGeom>
        </p:spPr>
      </p:pic>
    </p:spTree>
    <p:extLst>
      <p:ext uri="{BB962C8B-B14F-4D97-AF65-F5344CB8AC3E}">
        <p14:creationId xmlns:p14="http://schemas.microsoft.com/office/powerpoint/2010/main" val="22150222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UNID xmlns="$ListId:PresentationAttachment;" xsi:nil="true"/>
    <NotesTimeStamp xmlns="$ListId:PresentationAttachment;" xsi:nil="true"/>
    <NotesPart xmlns="$ListId:PresentationAttachment;"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2AF297DE50D43A289FA7820D8FB64" ma:contentTypeVersion="" ma:contentTypeDescription="Create a new document." ma:contentTypeScope="" ma:versionID="424e148391d3a006c436fcc0a4f420f3">
  <xsd:schema xmlns:xsd="http://www.w3.org/2001/XMLSchema" xmlns:xs="http://www.w3.org/2001/XMLSchema" xmlns:p="http://schemas.microsoft.com/office/2006/metadata/properties" xmlns:ns2="$ListId:PresentationAttachment;" targetNamespace="http://schemas.microsoft.com/office/2006/metadata/properties" ma:root="true" ma:fieldsID="57572f3c92c80d268bd9eacc699a1a7b" ns2:_="">
    <xsd:import namespace="$ListId:PresentationAttachment;"/>
    <xsd:element name="properties">
      <xsd:complexType>
        <xsd:sequence>
          <xsd:element name="documentManagement">
            <xsd:complexType>
              <xsd:all>
                <xsd:element ref="ns2:NotesUNID" minOccurs="0"/>
                <xsd:element ref="ns2:NotesTimeStamp" minOccurs="0"/>
                <xsd:element ref="ns2:NotesPa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PresentationAttachment;" elementFormDefault="qualified">
    <xsd:import namespace="http://schemas.microsoft.com/office/2006/documentManagement/types"/>
    <xsd:import namespace="http://schemas.microsoft.com/office/infopath/2007/PartnerControls"/>
    <xsd:element name="NotesUNID" ma:index="8" nillable="true" ma:displayName="NotesUNID" ma:hidden="true" ma:internalName="NotesUNID">
      <xsd:simpleType>
        <xsd:restriction base="dms:Text"/>
      </xsd:simpleType>
    </xsd:element>
    <xsd:element name="NotesTimeStamp" ma:index="9" nillable="true" ma:displayName="NotesTimeStamp" ma:hidden="true" ma:internalName="NotesTimeStamp">
      <xsd:simpleType>
        <xsd:restriction base="dms:DateTime"/>
      </xsd:simpleType>
    </xsd:element>
    <xsd:element name="NotesPart" ma:index="10" nillable="true" ma:displayName="NotesPart" ma:hidden="true" ma:internalName="NotesPar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39F51-13F0-4D3E-BD7B-93D4950E0923}">
  <ds:schemaRefs>
    <ds:schemaRef ds:uri="$ListId:PresentationAttachment;"/>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374EB7B-8AE2-4D5F-97F7-18364915B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esentationAttachment;"/>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F870D5-62DB-4995-9312-7C4787AA7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29887</TotalTime>
  <Words>1911</Words>
  <Application>Microsoft Office PowerPoint</Application>
  <PresentationFormat>Custom</PresentationFormat>
  <Paragraphs>146</Paragraphs>
  <Slides>22</Slides>
  <Notes>22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Algerian</vt:lpstr>
      <vt:lpstr>Arial</vt:lpstr>
      <vt:lpstr>Broadway</vt:lpstr>
      <vt:lpstr>Calibri</vt:lpstr>
      <vt:lpstr>Circular Std Bold</vt:lpstr>
      <vt:lpstr>Trebuchet MS</vt:lpstr>
      <vt:lpstr>Wingdings</vt:lpstr>
      <vt:lpstr>Wingdings 3</vt:lpstr>
      <vt:lpstr>Facet</vt:lpstr>
      <vt:lpstr>PowerPoint Presentation</vt:lpstr>
      <vt:lpstr>VIDEO……. The new ŠKODA Fabia Attention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and Inclusion in College</vt:lpstr>
      <vt:lpstr>PowerPoint Presentation</vt:lpstr>
      <vt:lpstr>PowerPoint Presentation</vt:lpstr>
      <vt:lpstr>PowerPoint Presentation</vt:lpstr>
      <vt:lpstr>VIDEO……….  Respect &amp; inclusion at Deloitte </vt:lpstr>
      <vt:lpstr>PowerPoint Presentation</vt:lpstr>
      <vt:lpstr>PowerPoint Presentation</vt:lpstr>
    </vt:vector>
  </TitlesOfParts>
  <Company>BBDO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Hanna</dc:creator>
  <cp:lastModifiedBy>MPM</cp:lastModifiedBy>
  <cp:revision>634</cp:revision>
  <cp:lastPrinted>2016-03-09T22:16:45Z</cp:lastPrinted>
  <dcterms:created xsi:type="dcterms:W3CDTF">2014-07-01T18:14:50Z</dcterms:created>
  <dcterms:modified xsi:type="dcterms:W3CDTF">2017-09-19T17:19:12Z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0x0101006BB2AF297DE50D43A289FA7820D8FB64</vt:lpwstr>
  </property>
</Properties>
</file>