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6" r:id="rId5"/>
    <p:sldMasterId id="2147483877" r:id="rId6"/>
  </p:sldMasterIdLst>
  <p:notesMasterIdLst>
    <p:notesMasterId r:id="rId43"/>
  </p:notesMasterIdLst>
  <p:sldIdLst>
    <p:sldId id="256" r:id="rId7"/>
    <p:sldId id="259" r:id="rId8"/>
    <p:sldId id="260" r:id="rId9"/>
    <p:sldId id="281" r:id="rId10"/>
    <p:sldId id="282" r:id="rId11"/>
    <p:sldId id="261" r:id="rId12"/>
    <p:sldId id="262" r:id="rId13"/>
    <p:sldId id="280" r:id="rId14"/>
    <p:sldId id="264" r:id="rId15"/>
    <p:sldId id="265" r:id="rId16"/>
    <p:sldId id="266" r:id="rId17"/>
    <p:sldId id="267" r:id="rId18"/>
    <p:sldId id="268" r:id="rId19"/>
    <p:sldId id="269" r:id="rId20"/>
    <p:sldId id="270" r:id="rId21"/>
    <p:sldId id="273" r:id="rId22"/>
    <p:sldId id="272" r:id="rId23"/>
    <p:sldId id="271" r:id="rId24"/>
    <p:sldId id="274" r:id="rId25"/>
    <p:sldId id="275" r:id="rId26"/>
    <p:sldId id="277"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os="575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BD30"/>
    <a:srgbClr val="00A0D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005" autoAdjust="0"/>
    <p:restoredTop sz="94463" autoAdjust="0"/>
  </p:normalViewPr>
  <p:slideViewPr>
    <p:cSldViewPr snapToGrid="0" snapToObjects="1">
      <p:cViewPr varScale="1">
        <p:scale>
          <a:sx n="97" d="100"/>
          <a:sy n="97" d="100"/>
        </p:scale>
        <p:origin x="750" y="84"/>
      </p:cViewPr>
      <p:guideLst>
        <p:guide orient="horz"/>
        <p:guide pos="5759"/>
      </p:guideLst>
    </p:cSldViewPr>
  </p:slideViewPr>
  <p:outlineViewPr>
    <p:cViewPr>
      <p:scale>
        <a:sx n="33" d="100"/>
        <a:sy n="33" d="100"/>
      </p:scale>
      <p:origin x="0" y="245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5_4">
  <dgm:title val=""/>
  <dgm:desc val=""/>
  <dgm:catLst>
    <dgm:cat type="accent5" pri="11400"/>
  </dgm:catLst>
  <dgm:styleLbl name="node0">
    <dgm:fillClrLst meth="cycle">
      <a:schemeClr val="accent5">
        <a:shade val="60000"/>
      </a:schemeClr>
    </dgm:fillClrLst>
    <dgm:linClrLst meth="repeat">
      <a:schemeClr val="lt1"/>
    </dgm:linClrLst>
    <dgm:effectClrLst/>
    <dgm:txLinClrLst/>
    <dgm:txFillClrLst/>
    <dgm:txEffectClrLst/>
  </dgm:styleLbl>
  <dgm:styleLbl name="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alignNode1">
    <dgm:fillClrLst meth="cycle">
      <a:schemeClr val="accent5">
        <a:shade val="50000"/>
      </a:schemeClr>
      <a:schemeClr val="accent5">
        <a:tint val="55000"/>
      </a:schemeClr>
    </dgm:fillClrLst>
    <dgm:linClrLst meth="cycle">
      <a:schemeClr val="accent5">
        <a:shade val="50000"/>
      </a:schemeClr>
      <a:schemeClr val="accent5">
        <a:tint val="55000"/>
      </a:schemeClr>
    </dgm:linClrLst>
    <dgm:effectClrLst/>
    <dgm:txLinClrLst/>
    <dgm:txFillClrLst/>
    <dgm:txEffectClrLst/>
  </dgm:styleLbl>
  <dgm:styleLbl name="lnNode1">
    <dgm:fillClrLst meth="cycle">
      <a:schemeClr val="accent5">
        <a:shade val="50000"/>
      </a:schemeClr>
      <a:schemeClr val="accent5">
        <a:tint val="55000"/>
      </a:schemeClr>
    </dgm:fillClrLst>
    <dgm:linClrLst meth="repeat">
      <a:schemeClr val="lt1"/>
    </dgm:linClrLst>
    <dgm:effectClrLst/>
    <dgm:txLinClrLst/>
    <dgm:txFillClrLst/>
    <dgm:txEffectClrLst/>
  </dgm:styleLbl>
  <dgm:styleLbl name="vennNode1">
    <dgm:fillClrLst meth="cycle">
      <a:schemeClr val="accent5">
        <a:shade val="80000"/>
        <a:alpha val="50000"/>
      </a:schemeClr>
      <a:schemeClr val="accent5">
        <a:tint val="50000"/>
        <a:alpha val="50000"/>
      </a:schemeClr>
    </dgm:fillClrLst>
    <dgm:linClrLst meth="repeat">
      <a:schemeClr val="lt1"/>
    </dgm:linClrLst>
    <dgm:effectClrLst/>
    <dgm:txLinClrLst/>
    <dgm:txFillClrLst/>
    <dgm:txEffectClrLst/>
  </dgm:styleLbl>
  <dgm:styleLbl name="node2">
    <dgm:fillClrLst>
      <a:schemeClr val="accent5">
        <a:shade val="80000"/>
      </a:schemeClr>
    </dgm:fillClrLst>
    <dgm:linClrLst meth="repeat">
      <a:schemeClr val="lt1"/>
    </dgm:linClrLst>
    <dgm:effectClrLst/>
    <dgm:txLinClrLst/>
    <dgm:txFillClrLst/>
    <dgm:txEffectClrLst/>
  </dgm:styleLbl>
  <dgm:styleLbl name="node3">
    <dgm:fillClrLst>
      <a:schemeClr val="accent5">
        <a:tint val="99000"/>
      </a:schemeClr>
    </dgm:fillClrLst>
    <dgm:linClrLst meth="repeat">
      <a:schemeClr val="lt1"/>
    </dgm:linClrLst>
    <dgm:effectClrLst/>
    <dgm:txLinClrLst/>
    <dgm:txFillClrLst/>
    <dgm:txEffectClrLst/>
  </dgm:styleLbl>
  <dgm:styleLbl name="node4">
    <dgm:fillClrLst>
      <a:schemeClr val="accent5">
        <a:tint val="70000"/>
      </a:schemeClr>
    </dgm:fillClrLst>
    <dgm:linClrLst meth="repeat">
      <a:schemeClr val="lt1"/>
    </dgm:linClrLst>
    <dgm:effectClrLst/>
    <dgm:txLinClrLst/>
    <dgm:txFillClrLst/>
    <dgm:txEffectClrLst/>
  </dgm:styleLbl>
  <dgm:styleLbl name="f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5">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b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fgSibTrans2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dgm:txEffectClrLst/>
  </dgm:styleLbl>
  <dgm:styleLbl name="sibTrans1D1">
    <dgm:fillClrLst meth="cycle">
      <a:schemeClr val="accent5">
        <a:shade val="90000"/>
      </a:schemeClr>
      <a:schemeClr val="accent5">
        <a:tint val="50000"/>
      </a:schemeClr>
    </dgm:fillClrLst>
    <dgm:linClrLst meth="cycle">
      <a:schemeClr val="accent5">
        <a:shade val="90000"/>
      </a:schemeClr>
      <a:schemeClr val="accent5">
        <a:tint val="50000"/>
      </a:schemeClr>
    </dgm:linClrLst>
    <dgm:effectClrLst/>
    <dgm:txLinClrLst/>
    <dgm:txFillClrLst meth="repeat">
      <a:schemeClr val="tx1"/>
    </dgm:txFillClrLst>
    <dgm:txEffectClrLst/>
  </dgm:styleLbl>
  <dgm:styleLbl name="callout">
    <dgm:fillClrLst meth="repeat">
      <a:schemeClr val="accent5"/>
    </dgm:fillClrLst>
    <dgm:linClrLst meth="repeat">
      <a:schemeClr val="accent5"/>
    </dgm:linClrLst>
    <dgm:effectClrLst/>
    <dgm:txLinClrLst/>
    <dgm:txFillClrLst meth="repeat">
      <a:schemeClr val="tx1"/>
    </dgm:txFillClrLst>
    <dgm:txEffectClrLst/>
  </dgm:styleLbl>
  <dgm:styleLbl name="asst0">
    <dgm:fillClrLst meth="repeat">
      <a:schemeClr val="accent5">
        <a:shade val="80000"/>
      </a:schemeClr>
    </dgm:fillClrLst>
    <dgm:linClrLst meth="repeat">
      <a:schemeClr val="lt1"/>
    </dgm:linClrLst>
    <dgm:effectClrLst/>
    <dgm:txLinClrLst/>
    <dgm:txFillClrLst/>
    <dgm:txEffectClrLst/>
  </dgm:styleLbl>
  <dgm:styleLbl name="asst1">
    <dgm:fillClrLst meth="repeat">
      <a:schemeClr val="accent5">
        <a:shade val="80000"/>
      </a:schemeClr>
    </dgm:fillClrLst>
    <dgm:linClrLst meth="repeat">
      <a:schemeClr val="lt1"/>
    </dgm:linClrLst>
    <dgm:effectClrLst/>
    <dgm:txLinClrLst/>
    <dgm:txFillClrLst/>
    <dgm:txEffectClrLst/>
  </dgm:styleLbl>
  <dgm:styleLbl name="asst2">
    <dgm:fillClrLst>
      <a:schemeClr val="accent5">
        <a:tint val="90000"/>
      </a:schemeClr>
    </dgm:fillClrLst>
    <dgm:linClrLst meth="repeat">
      <a:schemeClr val="lt1"/>
    </dgm:linClrLst>
    <dgm:effectClrLst/>
    <dgm:txLinClrLst/>
    <dgm:txFillClrLst/>
    <dgm:txEffectClrLst/>
  </dgm:styleLbl>
  <dgm:styleLbl name="asst3">
    <dgm:fillClrLst>
      <a:schemeClr val="accent5">
        <a:tint val="70000"/>
      </a:schemeClr>
    </dgm:fillClrLst>
    <dgm:linClrLst meth="repeat">
      <a:schemeClr val="lt1"/>
    </dgm:linClrLst>
    <dgm:effectClrLst/>
    <dgm:txLinClrLst/>
    <dgm:txFillClrLst/>
    <dgm:txEffectClrLst/>
  </dgm:styleLbl>
  <dgm:styleLbl name="asst4">
    <dgm:fillClrLst>
      <a:schemeClr val="accent5">
        <a:tint val="50000"/>
      </a:schemeClr>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shade val="80000"/>
      </a:schemeClr>
    </dgm:linClrLst>
    <dgm:effectClrLst/>
    <dgm:txLinClrLst/>
    <dgm:txFillClrLst/>
    <dgm:txEffectClrLst/>
  </dgm:styleLbl>
  <dgm:styleLbl name="parChTrans2D2">
    <dgm:fillClrLst meth="repeat">
      <a:schemeClr val="accent5">
        <a:tint val="90000"/>
      </a:schemeClr>
    </dgm:fillClrLst>
    <dgm:linClrLst meth="repeat">
      <a:schemeClr val="accent5">
        <a:tint val="90000"/>
      </a:schemeClr>
    </dgm:linClrLst>
    <dgm:effectClrLst/>
    <dgm:txLinClrLst/>
    <dgm:txFillClrLst/>
    <dgm:txEffectClrLst/>
  </dgm:styleLbl>
  <dgm:styleLbl name="parChTrans2D3">
    <dgm:fillClrLst meth="repeat">
      <a:schemeClr val="accent5">
        <a:tint val="70000"/>
      </a:schemeClr>
    </dgm:fillClrLst>
    <dgm:linClrLst meth="repeat">
      <a:schemeClr val="accent5">
        <a:tint val="70000"/>
      </a:schemeClr>
    </dgm:linClrLst>
    <dgm:effectClrLst/>
    <dgm:txLinClrLst/>
    <dgm:txFillClrLst/>
    <dgm:txEffectClrLst/>
  </dgm:styleLbl>
  <dgm:styleLbl name="parChTrans2D4">
    <dgm:fillClrLst meth="repeat">
      <a:schemeClr val="accent5">
        <a:tint val="50000"/>
      </a:schemeClr>
    </dgm:fillClrLst>
    <dgm:linClrLst meth="repeat">
      <a:schemeClr val="accent5">
        <a:tint val="50000"/>
      </a:schemeClr>
    </dgm:linClrLst>
    <dgm:effectClrLst/>
    <dgm:txLinClrLst/>
    <dgm:txFillClrLst meth="repeat">
      <a:schemeClr val="dk1"/>
    </dgm:txFillClrLst>
    <dgm:txEffectClrLst/>
  </dgm:styleLbl>
  <dgm:styleLbl name="parChTrans1D1">
    <dgm:fillClrLst meth="repeat">
      <a:schemeClr val="accent5">
        <a:shade val="80000"/>
      </a:schemeClr>
    </dgm:fillClrLst>
    <dgm:linClrLst meth="repeat">
      <a:schemeClr val="accent5">
        <a:shade val="80000"/>
      </a:schemeClr>
    </dgm:linClrLst>
    <dgm:effectClrLst/>
    <dgm:txLinClrLst/>
    <dgm:txFillClrLst meth="repeat">
      <a:schemeClr val="tx1"/>
    </dgm:txFillClrLst>
    <dgm:txEffectClrLst/>
  </dgm:styleLbl>
  <dgm:styleLbl name="parChTrans1D2">
    <dgm:fillClrLst meth="repeat">
      <a:schemeClr val="accent5">
        <a:tint val="90000"/>
      </a:schemeClr>
    </dgm:fillClrLst>
    <dgm:linClrLst meth="repeat">
      <a:schemeClr val="accent5">
        <a:tint val="90000"/>
      </a:schemeClr>
    </dgm:linClrLst>
    <dgm:effectClrLst/>
    <dgm:txLinClrLst/>
    <dgm:txFillClrLst meth="repeat">
      <a:schemeClr val="tx1"/>
    </dgm:txFillClrLst>
    <dgm:txEffectClrLst/>
  </dgm:styleLbl>
  <dgm:styleLbl name="parChTrans1D3">
    <dgm:fillClrLst meth="repeat">
      <a:schemeClr val="accent5">
        <a:tint val="70000"/>
      </a:schemeClr>
    </dgm:fillClrLst>
    <dgm:linClrLst meth="repeat">
      <a:schemeClr val="accent5">
        <a:tint val="70000"/>
      </a:schemeClr>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5">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5">
        <a:shade val="50000"/>
      </a:schemeClr>
      <a:schemeClr val="accent5">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alignAccFollowNode1">
    <dgm:fillClrLst meth="repeat">
      <a:schemeClr val="accent5">
        <a:alpha val="90000"/>
        <a:tint val="55000"/>
      </a:schemeClr>
    </dgm:fillClrLst>
    <dgm:linClrLst meth="repeat">
      <a:schemeClr val="accent5">
        <a:alpha val="90000"/>
        <a:tint val="55000"/>
      </a:schemeClr>
    </dgm:linClrLst>
    <dgm:effectClrLst/>
    <dgm:txLinClrLst/>
    <dgm:txFillClrLst meth="repeat">
      <a:schemeClr val="dk1"/>
    </dgm:txFillClrLst>
    <dgm:txEffectClrLst/>
  </dgm:styleLbl>
  <dgm:styleLbl name="bgAccFollowNode1">
    <dgm:fillClrLst meth="repeat">
      <a:schemeClr val="accent5">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a:tint val="50000"/>
      </a:schemeClr>
    </dgm:linClrLst>
    <dgm:effectClrLst/>
    <dgm:txLinClrLst/>
    <dgm:txFillClrLst meth="repeat">
      <a:schemeClr val="dk1"/>
    </dgm:txFillClrLst>
    <dgm:txEffectClrLst/>
  </dgm:styleLbl>
  <dgm:styleLbl name="bgShp">
    <dgm:fillClrLst meth="repeat">
      <a:schemeClr val="accent5">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55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C3F4B2-2B78-4301-9655-AA1979443972}"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88759528-441D-4D18-B57A-F6530EF618D6}">
      <dgm:prSet/>
      <dgm:spPr>
        <a:solidFill>
          <a:schemeClr val="tx2"/>
        </a:solidFill>
      </dgm:spPr>
      <dgm:t>
        <a:bodyPr/>
        <a:lstStyle/>
        <a:p>
          <a:pPr rtl="0"/>
          <a:r>
            <a:rPr lang="en-US" dirty="0" smtClean="0"/>
            <a:t>To understand VSP’s commitment to ethical business behavior</a:t>
          </a:r>
          <a:endParaRPr lang="en-US" dirty="0"/>
        </a:p>
      </dgm:t>
    </dgm:pt>
    <dgm:pt modelId="{08E5D3EB-F686-42B1-8C1A-2EC1183DCBC8}" type="parTrans" cxnId="{403E3EDB-D730-4010-9862-EB7FB206318D}">
      <dgm:prSet/>
      <dgm:spPr/>
      <dgm:t>
        <a:bodyPr/>
        <a:lstStyle/>
        <a:p>
          <a:endParaRPr lang="en-US"/>
        </a:p>
      </dgm:t>
    </dgm:pt>
    <dgm:pt modelId="{816BD3DB-91E3-44CD-A4DE-A3FBC5F973B1}" type="sibTrans" cxnId="{403E3EDB-D730-4010-9862-EB7FB206318D}">
      <dgm:prSet/>
      <dgm:spPr/>
      <dgm:t>
        <a:bodyPr/>
        <a:lstStyle/>
        <a:p>
          <a:endParaRPr lang="en-US"/>
        </a:p>
      </dgm:t>
    </dgm:pt>
    <dgm:pt modelId="{64D520D5-17A9-46F5-A391-EF942017BA3A}">
      <dgm:prSet/>
      <dgm:spPr>
        <a:solidFill>
          <a:srgbClr val="DCDEE0"/>
        </a:solidFill>
      </dgm:spPr>
      <dgm:t>
        <a:bodyPr/>
        <a:lstStyle/>
        <a:p>
          <a:pPr rtl="0"/>
          <a:r>
            <a:rPr lang="en-US" dirty="0" smtClean="0"/>
            <a:t>To understand how a compliance program operates</a:t>
          </a:r>
          <a:endParaRPr lang="en-US" dirty="0"/>
        </a:p>
      </dgm:t>
    </dgm:pt>
    <dgm:pt modelId="{244284A2-B6B2-4A69-9509-F384559111C2}" type="parTrans" cxnId="{97CDDFBC-A574-4495-A553-E5BAE310A2A9}">
      <dgm:prSet/>
      <dgm:spPr/>
      <dgm:t>
        <a:bodyPr/>
        <a:lstStyle/>
        <a:p>
          <a:endParaRPr lang="en-US"/>
        </a:p>
      </dgm:t>
    </dgm:pt>
    <dgm:pt modelId="{E123B0DA-AA19-4B5E-A3E3-F1B01C7C8BD6}" type="sibTrans" cxnId="{97CDDFBC-A574-4495-A553-E5BAE310A2A9}">
      <dgm:prSet/>
      <dgm:spPr/>
      <dgm:t>
        <a:bodyPr/>
        <a:lstStyle/>
        <a:p>
          <a:endParaRPr lang="en-US"/>
        </a:p>
      </dgm:t>
    </dgm:pt>
    <dgm:pt modelId="{13AFB9B9-5818-449E-B06B-EFCFEBBDD9A4}">
      <dgm:prSet/>
      <dgm:spPr>
        <a:solidFill>
          <a:srgbClr val="DCDEE0">
            <a:alpha val="90000"/>
          </a:srgbClr>
        </a:solidFill>
      </dgm:spPr>
      <dgm:t>
        <a:bodyPr/>
        <a:lstStyle/>
        <a:p>
          <a:pPr rtl="0"/>
          <a:r>
            <a:rPr lang="en-US" dirty="0" smtClean="0"/>
            <a:t>To gain awareness of how compliance violations should be reported.</a:t>
          </a:r>
          <a:endParaRPr lang="en-US" dirty="0"/>
        </a:p>
      </dgm:t>
    </dgm:pt>
    <dgm:pt modelId="{5E8A436C-4D2C-42C7-909D-11F7FDAF240D}" type="parTrans" cxnId="{C5BAD151-1A5F-4E2D-8C6C-4C9D3C335A8D}">
      <dgm:prSet/>
      <dgm:spPr/>
      <dgm:t>
        <a:bodyPr/>
        <a:lstStyle/>
        <a:p>
          <a:endParaRPr lang="en-US"/>
        </a:p>
      </dgm:t>
    </dgm:pt>
    <dgm:pt modelId="{3ACE45B5-3E06-4EE1-9E4D-C3E069340FE3}" type="sibTrans" cxnId="{C5BAD151-1A5F-4E2D-8C6C-4C9D3C335A8D}">
      <dgm:prSet/>
      <dgm:spPr/>
      <dgm:t>
        <a:bodyPr/>
        <a:lstStyle/>
        <a:p>
          <a:endParaRPr lang="en-US"/>
        </a:p>
      </dgm:t>
    </dgm:pt>
    <dgm:pt modelId="{CC774824-1031-490B-B912-8EAE4FD4BE18}" type="pres">
      <dgm:prSet presAssocID="{31C3F4B2-2B78-4301-9655-AA1979443972}" presName="Name0" presStyleCnt="0">
        <dgm:presLayoutVars>
          <dgm:chMax val="7"/>
          <dgm:dir/>
          <dgm:animLvl val="lvl"/>
          <dgm:resizeHandles val="exact"/>
        </dgm:presLayoutVars>
      </dgm:prSet>
      <dgm:spPr/>
      <dgm:t>
        <a:bodyPr/>
        <a:lstStyle/>
        <a:p>
          <a:endParaRPr lang="en-US"/>
        </a:p>
      </dgm:t>
    </dgm:pt>
    <dgm:pt modelId="{95C26BCA-4EEB-49EC-8518-6A85E12206F6}" type="pres">
      <dgm:prSet presAssocID="{88759528-441D-4D18-B57A-F6530EF618D6}" presName="circle1" presStyleLbl="node1" presStyleIdx="0" presStyleCnt="3"/>
      <dgm:spPr/>
      <dgm:t>
        <a:bodyPr/>
        <a:lstStyle/>
        <a:p>
          <a:endParaRPr lang="en-US"/>
        </a:p>
      </dgm:t>
    </dgm:pt>
    <dgm:pt modelId="{BFC8972D-4B4C-4999-B78E-0579E936FAD1}" type="pres">
      <dgm:prSet presAssocID="{88759528-441D-4D18-B57A-F6530EF618D6}" presName="space" presStyleCnt="0"/>
      <dgm:spPr/>
      <dgm:t>
        <a:bodyPr/>
        <a:lstStyle/>
        <a:p>
          <a:endParaRPr lang="en-US"/>
        </a:p>
      </dgm:t>
    </dgm:pt>
    <dgm:pt modelId="{6E3B3DB3-3E38-46C6-8134-B678618B85B2}" type="pres">
      <dgm:prSet presAssocID="{88759528-441D-4D18-B57A-F6530EF618D6}" presName="rect1" presStyleLbl="alignAcc1" presStyleIdx="0" presStyleCnt="3" custScaleX="100000" custLinFactNeighborX="-1393" custLinFactNeighborY="-50000"/>
      <dgm:spPr/>
      <dgm:t>
        <a:bodyPr/>
        <a:lstStyle/>
        <a:p>
          <a:endParaRPr lang="en-US"/>
        </a:p>
      </dgm:t>
    </dgm:pt>
    <dgm:pt modelId="{972B8976-66DE-42A5-B68C-6CEB7B1F3650}" type="pres">
      <dgm:prSet presAssocID="{64D520D5-17A9-46F5-A391-EF942017BA3A}" presName="vertSpace2" presStyleLbl="node1" presStyleIdx="0" presStyleCnt="3"/>
      <dgm:spPr/>
      <dgm:t>
        <a:bodyPr/>
        <a:lstStyle/>
        <a:p>
          <a:endParaRPr lang="en-US"/>
        </a:p>
      </dgm:t>
    </dgm:pt>
    <dgm:pt modelId="{2C1B2732-4D36-443B-9E9F-FC7029DB3E10}" type="pres">
      <dgm:prSet presAssocID="{64D520D5-17A9-46F5-A391-EF942017BA3A}" presName="circle2" presStyleLbl="node1" presStyleIdx="1" presStyleCnt="3"/>
      <dgm:spPr/>
      <dgm:t>
        <a:bodyPr/>
        <a:lstStyle/>
        <a:p>
          <a:endParaRPr lang="en-US"/>
        </a:p>
      </dgm:t>
    </dgm:pt>
    <dgm:pt modelId="{080AC808-749E-4056-9B46-FC5AE71A479D}" type="pres">
      <dgm:prSet presAssocID="{64D520D5-17A9-46F5-A391-EF942017BA3A}" presName="rect2" presStyleLbl="alignAcc1" presStyleIdx="1" presStyleCnt="3" custScaleX="100000" custLinFactNeighborX="-1365"/>
      <dgm:spPr/>
      <dgm:t>
        <a:bodyPr/>
        <a:lstStyle/>
        <a:p>
          <a:endParaRPr lang="en-US"/>
        </a:p>
      </dgm:t>
    </dgm:pt>
    <dgm:pt modelId="{20B18DDA-2376-48E3-87A2-84532B2252AD}" type="pres">
      <dgm:prSet presAssocID="{13AFB9B9-5818-449E-B06B-EFCFEBBDD9A4}" presName="vertSpace3" presStyleLbl="node1" presStyleIdx="1" presStyleCnt="3"/>
      <dgm:spPr/>
      <dgm:t>
        <a:bodyPr/>
        <a:lstStyle/>
        <a:p>
          <a:endParaRPr lang="en-US"/>
        </a:p>
      </dgm:t>
    </dgm:pt>
    <dgm:pt modelId="{83A958CE-71A6-454A-8163-F89F2B8E6191}" type="pres">
      <dgm:prSet presAssocID="{13AFB9B9-5818-449E-B06B-EFCFEBBDD9A4}" presName="circle3" presStyleLbl="node1" presStyleIdx="2" presStyleCnt="3"/>
      <dgm:spPr/>
      <dgm:t>
        <a:bodyPr/>
        <a:lstStyle/>
        <a:p>
          <a:endParaRPr lang="en-US"/>
        </a:p>
      </dgm:t>
    </dgm:pt>
    <dgm:pt modelId="{99F43BA9-92DC-4D7E-AF58-11BD20F56716}" type="pres">
      <dgm:prSet presAssocID="{13AFB9B9-5818-449E-B06B-EFCFEBBDD9A4}" presName="rect3" presStyleLbl="alignAcc1" presStyleIdx="2" presStyleCnt="3" custScaleX="100000" custLinFactNeighborX="-1414"/>
      <dgm:spPr/>
      <dgm:t>
        <a:bodyPr/>
        <a:lstStyle/>
        <a:p>
          <a:endParaRPr lang="en-US"/>
        </a:p>
      </dgm:t>
    </dgm:pt>
    <dgm:pt modelId="{20734DF9-8734-4E81-AF0B-61930C2F8EDB}" type="pres">
      <dgm:prSet presAssocID="{88759528-441D-4D18-B57A-F6530EF618D6}" presName="rect1ParTxNoCh" presStyleLbl="alignAcc1" presStyleIdx="2" presStyleCnt="3">
        <dgm:presLayoutVars>
          <dgm:chMax val="1"/>
          <dgm:bulletEnabled val="1"/>
        </dgm:presLayoutVars>
      </dgm:prSet>
      <dgm:spPr/>
      <dgm:t>
        <a:bodyPr/>
        <a:lstStyle/>
        <a:p>
          <a:endParaRPr lang="en-US"/>
        </a:p>
      </dgm:t>
    </dgm:pt>
    <dgm:pt modelId="{B79A95C2-A1DC-4C36-9F6A-CE7949F0E7C6}" type="pres">
      <dgm:prSet presAssocID="{64D520D5-17A9-46F5-A391-EF942017BA3A}" presName="rect2ParTxNoCh" presStyleLbl="alignAcc1" presStyleIdx="2" presStyleCnt="3">
        <dgm:presLayoutVars>
          <dgm:chMax val="1"/>
          <dgm:bulletEnabled val="1"/>
        </dgm:presLayoutVars>
      </dgm:prSet>
      <dgm:spPr/>
      <dgm:t>
        <a:bodyPr/>
        <a:lstStyle/>
        <a:p>
          <a:endParaRPr lang="en-US"/>
        </a:p>
      </dgm:t>
    </dgm:pt>
    <dgm:pt modelId="{970AF967-1FBF-463C-842D-84CE1214F6B5}" type="pres">
      <dgm:prSet presAssocID="{13AFB9B9-5818-449E-B06B-EFCFEBBDD9A4}" presName="rect3ParTxNoCh" presStyleLbl="alignAcc1" presStyleIdx="2" presStyleCnt="3">
        <dgm:presLayoutVars>
          <dgm:chMax val="1"/>
          <dgm:bulletEnabled val="1"/>
        </dgm:presLayoutVars>
      </dgm:prSet>
      <dgm:spPr/>
      <dgm:t>
        <a:bodyPr/>
        <a:lstStyle/>
        <a:p>
          <a:endParaRPr lang="en-US"/>
        </a:p>
      </dgm:t>
    </dgm:pt>
  </dgm:ptLst>
  <dgm:cxnLst>
    <dgm:cxn modelId="{7ABCF8A1-D449-4802-8928-2A3D543466D4}" type="presOf" srcId="{13AFB9B9-5818-449E-B06B-EFCFEBBDD9A4}" destId="{970AF967-1FBF-463C-842D-84CE1214F6B5}" srcOrd="1" destOrd="0" presId="urn:microsoft.com/office/officeart/2005/8/layout/target3"/>
    <dgm:cxn modelId="{DC705369-48B8-4B25-B9F5-CBCEB48CD4A7}" type="presOf" srcId="{64D520D5-17A9-46F5-A391-EF942017BA3A}" destId="{B79A95C2-A1DC-4C36-9F6A-CE7949F0E7C6}" srcOrd="1" destOrd="0" presId="urn:microsoft.com/office/officeart/2005/8/layout/target3"/>
    <dgm:cxn modelId="{403E3EDB-D730-4010-9862-EB7FB206318D}" srcId="{31C3F4B2-2B78-4301-9655-AA1979443972}" destId="{88759528-441D-4D18-B57A-F6530EF618D6}" srcOrd="0" destOrd="0" parTransId="{08E5D3EB-F686-42B1-8C1A-2EC1183DCBC8}" sibTransId="{816BD3DB-91E3-44CD-A4DE-A3FBC5F973B1}"/>
    <dgm:cxn modelId="{F75BADD1-8023-4C3F-AC24-AF90E9E1F72F}" type="presOf" srcId="{88759528-441D-4D18-B57A-F6530EF618D6}" destId="{20734DF9-8734-4E81-AF0B-61930C2F8EDB}" srcOrd="1" destOrd="0" presId="urn:microsoft.com/office/officeart/2005/8/layout/target3"/>
    <dgm:cxn modelId="{FCA9F70A-F5E4-4254-8A0B-FEE1EBE27E79}" type="presOf" srcId="{64D520D5-17A9-46F5-A391-EF942017BA3A}" destId="{080AC808-749E-4056-9B46-FC5AE71A479D}" srcOrd="0" destOrd="0" presId="urn:microsoft.com/office/officeart/2005/8/layout/target3"/>
    <dgm:cxn modelId="{98A1BDCE-6373-42F2-AD62-F222410A3B07}" type="presOf" srcId="{13AFB9B9-5818-449E-B06B-EFCFEBBDD9A4}" destId="{99F43BA9-92DC-4D7E-AF58-11BD20F56716}" srcOrd="0" destOrd="0" presId="urn:microsoft.com/office/officeart/2005/8/layout/target3"/>
    <dgm:cxn modelId="{FF33AC3D-078A-411B-B5F8-292C4EA51B42}" type="presOf" srcId="{31C3F4B2-2B78-4301-9655-AA1979443972}" destId="{CC774824-1031-490B-B912-8EAE4FD4BE18}" srcOrd="0" destOrd="0" presId="urn:microsoft.com/office/officeart/2005/8/layout/target3"/>
    <dgm:cxn modelId="{A04EA5AA-BCD2-4D33-8E2B-8AF35A18103B}" type="presOf" srcId="{88759528-441D-4D18-B57A-F6530EF618D6}" destId="{6E3B3DB3-3E38-46C6-8134-B678618B85B2}" srcOrd="0" destOrd="0" presId="urn:microsoft.com/office/officeart/2005/8/layout/target3"/>
    <dgm:cxn modelId="{C5BAD151-1A5F-4E2D-8C6C-4C9D3C335A8D}" srcId="{31C3F4B2-2B78-4301-9655-AA1979443972}" destId="{13AFB9B9-5818-449E-B06B-EFCFEBBDD9A4}" srcOrd="2" destOrd="0" parTransId="{5E8A436C-4D2C-42C7-909D-11F7FDAF240D}" sibTransId="{3ACE45B5-3E06-4EE1-9E4D-C3E069340FE3}"/>
    <dgm:cxn modelId="{97CDDFBC-A574-4495-A553-E5BAE310A2A9}" srcId="{31C3F4B2-2B78-4301-9655-AA1979443972}" destId="{64D520D5-17A9-46F5-A391-EF942017BA3A}" srcOrd="1" destOrd="0" parTransId="{244284A2-B6B2-4A69-9509-F384559111C2}" sibTransId="{E123B0DA-AA19-4B5E-A3E3-F1B01C7C8BD6}"/>
    <dgm:cxn modelId="{2525DBC1-0100-4856-92B5-EF16CB2AE133}" type="presParOf" srcId="{CC774824-1031-490B-B912-8EAE4FD4BE18}" destId="{95C26BCA-4EEB-49EC-8518-6A85E12206F6}" srcOrd="0" destOrd="0" presId="urn:microsoft.com/office/officeart/2005/8/layout/target3"/>
    <dgm:cxn modelId="{C625B332-7C8C-4B3E-90E6-864B48A6A31D}" type="presParOf" srcId="{CC774824-1031-490B-B912-8EAE4FD4BE18}" destId="{BFC8972D-4B4C-4999-B78E-0579E936FAD1}" srcOrd="1" destOrd="0" presId="urn:microsoft.com/office/officeart/2005/8/layout/target3"/>
    <dgm:cxn modelId="{412FE3CF-3E0D-45C9-8F00-ED094E8A5012}" type="presParOf" srcId="{CC774824-1031-490B-B912-8EAE4FD4BE18}" destId="{6E3B3DB3-3E38-46C6-8134-B678618B85B2}" srcOrd="2" destOrd="0" presId="urn:microsoft.com/office/officeart/2005/8/layout/target3"/>
    <dgm:cxn modelId="{D990AF89-6F7C-445F-8CD1-9EDF4AF6558A}" type="presParOf" srcId="{CC774824-1031-490B-B912-8EAE4FD4BE18}" destId="{972B8976-66DE-42A5-B68C-6CEB7B1F3650}" srcOrd="3" destOrd="0" presId="urn:microsoft.com/office/officeart/2005/8/layout/target3"/>
    <dgm:cxn modelId="{907BB443-BFF5-4E93-841F-7ABB938688E5}" type="presParOf" srcId="{CC774824-1031-490B-B912-8EAE4FD4BE18}" destId="{2C1B2732-4D36-443B-9E9F-FC7029DB3E10}" srcOrd="4" destOrd="0" presId="urn:microsoft.com/office/officeart/2005/8/layout/target3"/>
    <dgm:cxn modelId="{52401DB7-DFD9-4449-A21A-3280DE3190E3}" type="presParOf" srcId="{CC774824-1031-490B-B912-8EAE4FD4BE18}" destId="{080AC808-749E-4056-9B46-FC5AE71A479D}" srcOrd="5" destOrd="0" presId="urn:microsoft.com/office/officeart/2005/8/layout/target3"/>
    <dgm:cxn modelId="{C0B77460-D819-4A1D-8B7A-313F93828172}" type="presParOf" srcId="{CC774824-1031-490B-B912-8EAE4FD4BE18}" destId="{20B18DDA-2376-48E3-87A2-84532B2252AD}" srcOrd="6" destOrd="0" presId="urn:microsoft.com/office/officeart/2005/8/layout/target3"/>
    <dgm:cxn modelId="{42710587-7C59-49BA-B573-3C4518C02E03}" type="presParOf" srcId="{CC774824-1031-490B-B912-8EAE4FD4BE18}" destId="{83A958CE-71A6-454A-8163-F89F2B8E6191}" srcOrd="7" destOrd="0" presId="urn:microsoft.com/office/officeart/2005/8/layout/target3"/>
    <dgm:cxn modelId="{B8F6C1AA-FC47-4AC6-AC10-30B02E99EF64}" type="presParOf" srcId="{CC774824-1031-490B-B912-8EAE4FD4BE18}" destId="{99F43BA9-92DC-4D7E-AF58-11BD20F56716}" srcOrd="8" destOrd="0" presId="urn:microsoft.com/office/officeart/2005/8/layout/target3"/>
    <dgm:cxn modelId="{5BF56D7D-7947-4962-BAD5-30E04E07700D}" type="presParOf" srcId="{CC774824-1031-490B-B912-8EAE4FD4BE18}" destId="{20734DF9-8734-4E81-AF0B-61930C2F8EDB}" srcOrd="9" destOrd="0" presId="urn:microsoft.com/office/officeart/2005/8/layout/target3"/>
    <dgm:cxn modelId="{327EB185-ACE6-4418-866A-A7E9F77A7B7F}" type="presParOf" srcId="{CC774824-1031-490B-B912-8EAE4FD4BE18}" destId="{B79A95C2-A1DC-4C36-9F6A-CE7949F0E7C6}" srcOrd="10" destOrd="0" presId="urn:microsoft.com/office/officeart/2005/8/layout/target3"/>
    <dgm:cxn modelId="{B166CA94-C01D-485A-AA19-A61093A662D6}" type="presParOf" srcId="{CC774824-1031-490B-B912-8EAE4FD4BE18}" destId="{970AF967-1FBF-463C-842D-84CE1214F6B5}"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1125B6-6602-479D-A98C-3DB9BBC81095}" type="doc">
      <dgm:prSet loTypeId="urn:microsoft.com/office/officeart/2005/8/layout/gear1" loCatId="cycle" qsTypeId="urn:microsoft.com/office/officeart/2005/8/quickstyle/3d3" qsCatId="3D" csTypeId="urn:microsoft.com/office/officeart/2005/8/colors/accent5_4" csCatId="accent5" phldr="1"/>
      <dgm:spPr/>
    </dgm:pt>
    <dgm:pt modelId="{347F0C24-E6FB-4422-8DA1-DDBEDB9C701E}">
      <dgm:prSet phldrT="[Text]">
        <dgm:style>
          <a:lnRef idx="3">
            <a:schemeClr val="lt1"/>
          </a:lnRef>
          <a:fillRef idx="1">
            <a:schemeClr val="dk1"/>
          </a:fillRef>
          <a:effectRef idx="1">
            <a:schemeClr val="dk1"/>
          </a:effectRef>
          <a:fontRef idx="minor">
            <a:schemeClr val="lt1"/>
          </a:fontRef>
        </dgm:style>
      </dgm:prSet>
      <dgm:spPr>
        <a:ln>
          <a:solidFill>
            <a:schemeClr val="accent1"/>
          </a:solidFill>
        </a:ln>
      </dgm:spPr>
      <dgm:t>
        <a:bodyPr/>
        <a:lstStyle/>
        <a:p>
          <a:r>
            <a:rPr lang="en-US" dirty="0" smtClean="0"/>
            <a:t>Articulates and demonstrates an organization’s commitment to legal and ethical conduct</a:t>
          </a:r>
          <a:endParaRPr lang="en-US" dirty="0"/>
        </a:p>
      </dgm:t>
    </dgm:pt>
    <dgm:pt modelId="{D288EBAF-AFEA-4156-93CD-F5A204DA954E}" type="parTrans" cxnId="{5675004D-F245-4041-BE87-CF27C2D96F4C}">
      <dgm:prSet/>
      <dgm:spPr/>
      <dgm:t>
        <a:bodyPr/>
        <a:lstStyle/>
        <a:p>
          <a:endParaRPr lang="en-US"/>
        </a:p>
      </dgm:t>
    </dgm:pt>
    <dgm:pt modelId="{AADB4A5F-A8DB-4248-A89B-A9EBCC80B7F9}" type="sibTrans" cxnId="{5675004D-F245-4041-BE87-CF27C2D96F4C}">
      <dgm:prSet>
        <dgm:style>
          <a:lnRef idx="2">
            <a:schemeClr val="dk1">
              <a:shade val="50000"/>
            </a:schemeClr>
          </a:lnRef>
          <a:fillRef idx="1">
            <a:schemeClr val="dk1"/>
          </a:fillRef>
          <a:effectRef idx="0">
            <a:schemeClr val="dk1"/>
          </a:effectRef>
          <a:fontRef idx="minor">
            <a:schemeClr val="lt1"/>
          </a:fontRef>
        </dgm:style>
      </dgm:prSet>
      <dgm:spPr>
        <a:solidFill>
          <a:srgbClr val="660066"/>
        </a:solidFill>
        <a:ln>
          <a:noFill/>
        </a:ln>
      </dgm:spPr>
      <dgm:t>
        <a:bodyPr/>
        <a:lstStyle/>
        <a:p>
          <a:endParaRPr lang="en-US"/>
        </a:p>
      </dgm:t>
    </dgm:pt>
    <dgm:pt modelId="{1C728104-EB9A-4AA8-98BC-57B64B04E0A8}">
      <dgm:prSet phldrT="[Text]">
        <dgm:style>
          <a:lnRef idx="3">
            <a:schemeClr val="lt1"/>
          </a:lnRef>
          <a:fillRef idx="1">
            <a:schemeClr val="dk1"/>
          </a:fillRef>
          <a:effectRef idx="1">
            <a:schemeClr val="dk1"/>
          </a:effectRef>
          <a:fontRef idx="minor">
            <a:schemeClr val="lt1"/>
          </a:fontRef>
        </dgm:style>
      </dgm:prSet>
      <dgm:spPr>
        <a:ln>
          <a:solidFill>
            <a:schemeClr val="accent1"/>
          </a:solidFill>
        </a:ln>
      </dgm:spPr>
      <dgm:t>
        <a:bodyPr/>
        <a:lstStyle/>
        <a:p>
          <a:r>
            <a:rPr lang="en-US" dirty="0" smtClean="0"/>
            <a:t>Provides guidance on how to handle compliance questions and concerns</a:t>
          </a:r>
          <a:endParaRPr lang="en-US" dirty="0"/>
        </a:p>
      </dgm:t>
    </dgm:pt>
    <dgm:pt modelId="{E368D063-C0EF-4252-8BDF-BCB7CCAAA86A}" type="parTrans" cxnId="{EDFDE08C-DD19-4368-9331-26EA2768510C}">
      <dgm:prSet/>
      <dgm:spPr/>
      <dgm:t>
        <a:bodyPr/>
        <a:lstStyle/>
        <a:p>
          <a:endParaRPr lang="en-US"/>
        </a:p>
      </dgm:t>
    </dgm:pt>
    <dgm:pt modelId="{1B904B1B-9C4A-48DD-AF37-E75D3BF08922}" type="sibTrans" cxnId="{EDFDE08C-DD19-4368-9331-26EA2768510C}">
      <dgm:prSet>
        <dgm:style>
          <a:lnRef idx="2">
            <a:schemeClr val="dk1">
              <a:shade val="50000"/>
            </a:schemeClr>
          </a:lnRef>
          <a:fillRef idx="1">
            <a:schemeClr val="dk1"/>
          </a:fillRef>
          <a:effectRef idx="0">
            <a:schemeClr val="dk1"/>
          </a:effectRef>
          <a:fontRef idx="minor">
            <a:schemeClr val="lt1"/>
          </a:fontRef>
        </dgm:style>
      </dgm:prSet>
      <dgm:spPr>
        <a:solidFill>
          <a:srgbClr val="660066"/>
        </a:solidFill>
        <a:ln>
          <a:noFill/>
        </a:ln>
      </dgm:spPr>
      <dgm:t>
        <a:bodyPr/>
        <a:lstStyle/>
        <a:p>
          <a:endParaRPr lang="en-US"/>
        </a:p>
      </dgm:t>
    </dgm:pt>
    <dgm:pt modelId="{E8569B31-1AE6-4798-81F5-A3516AFFD1A8}">
      <dgm:prSet phldrT="[Text]">
        <dgm:style>
          <a:lnRef idx="3">
            <a:schemeClr val="lt1"/>
          </a:lnRef>
          <a:fillRef idx="1">
            <a:schemeClr val="dk1"/>
          </a:fillRef>
          <a:effectRef idx="1">
            <a:schemeClr val="dk1"/>
          </a:effectRef>
          <a:fontRef idx="minor">
            <a:schemeClr val="lt1"/>
          </a:fontRef>
        </dgm:style>
      </dgm:prSet>
      <dgm:spPr>
        <a:ln>
          <a:solidFill>
            <a:schemeClr val="accent1"/>
          </a:solidFill>
        </a:ln>
      </dgm:spPr>
      <dgm:t>
        <a:bodyPr/>
        <a:lstStyle/>
        <a:p>
          <a:r>
            <a:rPr lang="en-US" dirty="0" smtClean="0"/>
            <a:t>Provides Guidance on how to identify and report compliance violations</a:t>
          </a:r>
          <a:endParaRPr lang="en-US" dirty="0"/>
        </a:p>
      </dgm:t>
    </dgm:pt>
    <dgm:pt modelId="{9353E2C1-CD33-4FB7-B67A-310E82DBB181}" type="parTrans" cxnId="{0FA9AEF3-F92F-40DB-8CFF-F71FA51551E4}">
      <dgm:prSet/>
      <dgm:spPr/>
      <dgm:t>
        <a:bodyPr/>
        <a:lstStyle/>
        <a:p>
          <a:endParaRPr lang="en-US"/>
        </a:p>
      </dgm:t>
    </dgm:pt>
    <dgm:pt modelId="{8AFF2E75-0756-4FDE-BF65-1427FE504B0B}" type="sibTrans" cxnId="{0FA9AEF3-F92F-40DB-8CFF-F71FA51551E4}">
      <dgm:prSet>
        <dgm:style>
          <a:lnRef idx="2">
            <a:schemeClr val="dk1">
              <a:shade val="50000"/>
            </a:schemeClr>
          </a:lnRef>
          <a:fillRef idx="1">
            <a:schemeClr val="dk1"/>
          </a:fillRef>
          <a:effectRef idx="0">
            <a:schemeClr val="dk1"/>
          </a:effectRef>
          <a:fontRef idx="minor">
            <a:schemeClr val="lt1"/>
          </a:fontRef>
        </dgm:style>
      </dgm:prSet>
      <dgm:spPr>
        <a:solidFill>
          <a:srgbClr val="660066"/>
        </a:solidFill>
        <a:ln>
          <a:noFill/>
        </a:ln>
      </dgm:spPr>
      <dgm:t>
        <a:bodyPr/>
        <a:lstStyle/>
        <a:p>
          <a:endParaRPr lang="en-US"/>
        </a:p>
      </dgm:t>
    </dgm:pt>
    <dgm:pt modelId="{BB472846-A9B0-46E9-94C4-FA8DBB029466}" type="pres">
      <dgm:prSet presAssocID="{7A1125B6-6602-479D-A98C-3DB9BBC81095}" presName="composite" presStyleCnt="0">
        <dgm:presLayoutVars>
          <dgm:chMax val="3"/>
          <dgm:animLvl val="lvl"/>
          <dgm:resizeHandles val="exact"/>
        </dgm:presLayoutVars>
      </dgm:prSet>
      <dgm:spPr/>
    </dgm:pt>
    <dgm:pt modelId="{4709343F-F5EB-40AA-A120-9C538E0210B0}" type="pres">
      <dgm:prSet presAssocID="{347F0C24-E6FB-4422-8DA1-DDBEDB9C701E}" presName="gear1" presStyleLbl="node1" presStyleIdx="0" presStyleCnt="3" custLinFactNeighborX="668" custLinFactNeighborY="0">
        <dgm:presLayoutVars>
          <dgm:chMax val="1"/>
          <dgm:bulletEnabled val="1"/>
        </dgm:presLayoutVars>
      </dgm:prSet>
      <dgm:spPr/>
      <dgm:t>
        <a:bodyPr/>
        <a:lstStyle/>
        <a:p>
          <a:endParaRPr lang="en-US"/>
        </a:p>
      </dgm:t>
    </dgm:pt>
    <dgm:pt modelId="{70DC76B5-4A35-4B9A-B07F-0819016029DB}" type="pres">
      <dgm:prSet presAssocID="{347F0C24-E6FB-4422-8DA1-DDBEDB9C701E}" presName="gear1srcNode" presStyleLbl="node1" presStyleIdx="0" presStyleCnt="3"/>
      <dgm:spPr/>
      <dgm:t>
        <a:bodyPr/>
        <a:lstStyle/>
        <a:p>
          <a:endParaRPr lang="en-US"/>
        </a:p>
      </dgm:t>
    </dgm:pt>
    <dgm:pt modelId="{031A0704-21D8-4E0C-AB15-9CC052E688FD}" type="pres">
      <dgm:prSet presAssocID="{347F0C24-E6FB-4422-8DA1-DDBEDB9C701E}" presName="gear1dstNode" presStyleLbl="node1" presStyleIdx="0" presStyleCnt="3"/>
      <dgm:spPr/>
      <dgm:t>
        <a:bodyPr/>
        <a:lstStyle/>
        <a:p>
          <a:endParaRPr lang="en-US"/>
        </a:p>
      </dgm:t>
    </dgm:pt>
    <dgm:pt modelId="{F589D73F-E22E-4571-89D4-189BA8A51AD7}" type="pres">
      <dgm:prSet presAssocID="{1C728104-EB9A-4AA8-98BC-57B64B04E0A8}" presName="gear2" presStyleLbl="node1" presStyleIdx="1" presStyleCnt="3">
        <dgm:presLayoutVars>
          <dgm:chMax val="1"/>
          <dgm:bulletEnabled val="1"/>
        </dgm:presLayoutVars>
      </dgm:prSet>
      <dgm:spPr/>
      <dgm:t>
        <a:bodyPr/>
        <a:lstStyle/>
        <a:p>
          <a:endParaRPr lang="en-US"/>
        </a:p>
      </dgm:t>
    </dgm:pt>
    <dgm:pt modelId="{313D2B86-B4A6-46DB-AD15-59FC0F372D33}" type="pres">
      <dgm:prSet presAssocID="{1C728104-EB9A-4AA8-98BC-57B64B04E0A8}" presName="gear2srcNode" presStyleLbl="node1" presStyleIdx="1" presStyleCnt="3"/>
      <dgm:spPr/>
      <dgm:t>
        <a:bodyPr/>
        <a:lstStyle/>
        <a:p>
          <a:endParaRPr lang="en-US"/>
        </a:p>
      </dgm:t>
    </dgm:pt>
    <dgm:pt modelId="{9A9F366F-5CE8-41BF-8ECB-4EA83B6578FB}" type="pres">
      <dgm:prSet presAssocID="{1C728104-EB9A-4AA8-98BC-57B64B04E0A8}" presName="gear2dstNode" presStyleLbl="node1" presStyleIdx="1" presStyleCnt="3"/>
      <dgm:spPr/>
      <dgm:t>
        <a:bodyPr/>
        <a:lstStyle/>
        <a:p>
          <a:endParaRPr lang="en-US"/>
        </a:p>
      </dgm:t>
    </dgm:pt>
    <dgm:pt modelId="{297CE7D3-B472-4380-BD08-8B4EBDB2B901}" type="pres">
      <dgm:prSet presAssocID="{E8569B31-1AE6-4798-81F5-A3516AFFD1A8}" presName="gear3" presStyleLbl="node1" presStyleIdx="2" presStyleCnt="3"/>
      <dgm:spPr/>
      <dgm:t>
        <a:bodyPr/>
        <a:lstStyle/>
        <a:p>
          <a:endParaRPr lang="en-US"/>
        </a:p>
      </dgm:t>
    </dgm:pt>
    <dgm:pt modelId="{FA87F75B-139A-46A5-8586-D7ADDAF31EF5}" type="pres">
      <dgm:prSet presAssocID="{E8569B31-1AE6-4798-81F5-A3516AFFD1A8}" presName="gear3tx" presStyleLbl="node1" presStyleIdx="2" presStyleCnt="3">
        <dgm:presLayoutVars>
          <dgm:chMax val="1"/>
          <dgm:bulletEnabled val="1"/>
        </dgm:presLayoutVars>
      </dgm:prSet>
      <dgm:spPr/>
      <dgm:t>
        <a:bodyPr/>
        <a:lstStyle/>
        <a:p>
          <a:endParaRPr lang="en-US"/>
        </a:p>
      </dgm:t>
    </dgm:pt>
    <dgm:pt modelId="{A2FB19EF-2D19-4E2B-8BFF-743865289483}" type="pres">
      <dgm:prSet presAssocID="{E8569B31-1AE6-4798-81F5-A3516AFFD1A8}" presName="gear3srcNode" presStyleLbl="node1" presStyleIdx="2" presStyleCnt="3"/>
      <dgm:spPr/>
      <dgm:t>
        <a:bodyPr/>
        <a:lstStyle/>
        <a:p>
          <a:endParaRPr lang="en-US"/>
        </a:p>
      </dgm:t>
    </dgm:pt>
    <dgm:pt modelId="{99F81FA9-309A-4F6F-9232-5007EA5D3EB0}" type="pres">
      <dgm:prSet presAssocID="{E8569B31-1AE6-4798-81F5-A3516AFFD1A8}" presName="gear3dstNode" presStyleLbl="node1" presStyleIdx="2" presStyleCnt="3"/>
      <dgm:spPr/>
      <dgm:t>
        <a:bodyPr/>
        <a:lstStyle/>
        <a:p>
          <a:endParaRPr lang="en-US"/>
        </a:p>
      </dgm:t>
    </dgm:pt>
    <dgm:pt modelId="{4ECFD403-3021-4216-9910-B6A498C706A4}" type="pres">
      <dgm:prSet presAssocID="{AADB4A5F-A8DB-4248-A89B-A9EBCC80B7F9}" presName="connector1" presStyleLbl="sibTrans2D1" presStyleIdx="0" presStyleCnt="3"/>
      <dgm:spPr/>
      <dgm:t>
        <a:bodyPr/>
        <a:lstStyle/>
        <a:p>
          <a:endParaRPr lang="en-US"/>
        </a:p>
      </dgm:t>
    </dgm:pt>
    <dgm:pt modelId="{8BDE708D-3A3D-473D-B8E5-2F9CDF67C902}" type="pres">
      <dgm:prSet presAssocID="{1B904B1B-9C4A-48DD-AF37-E75D3BF08922}" presName="connector2" presStyleLbl="sibTrans2D1" presStyleIdx="1" presStyleCnt="3"/>
      <dgm:spPr/>
      <dgm:t>
        <a:bodyPr/>
        <a:lstStyle/>
        <a:p>
          <a:endParaRPr lang="en-US"/>
        </a:p>
      </dgm:t>
    </dgm:pt>
    <dgm:pt modelId="{ECCB2FF6-BD8C-4182-9606-A8F82A442064}" type="pres">
      <dgm:prSet presAssocID="{8AFF2E75-0756-4FDE-BF65-1427FE504B0B}" presName="connector3" presStyleLbl="sibTrans2D1" presStyleIdx="2" presStyleCnt="3"/>
      <dgm:spPr/>
      <dgm:t>
        <a:bodyPr/>
        <a:lstStyle/>
        <a:p>
          <a:endParaRPr lang="en-US"/>
        </a:p>
      </dgm:t>
    </dgm:pt>
  </dgm:ptLst>
  <dgm:cxnLst>
    <dgm:cxn modelId="{13D467C6-C088-42D6-B398-9C1EFF0F5CD1}" type="presOf" srcId="{E8569B31-1AE6-4798-81F5-A3516AFFD1A8}" destId="{297CE7D3-B472-4380-BD08-8B4EBDB2B901}" srcOrd="0" destOrd="0" presId="urn:microsoft.com/office/officeart/2005/8/layout/gear1"/>
    <dgm:cxn modelId="{EC301468-AA7F-47C0-8311-0EBD41C5FB40}" type="presOf" srcId="{E8569B31-1AE6-4798-81F5-A3516AFFD1A8}" destId="{FA87F75B-139A-46A5-8586-D7ADDAF31EF5}" srcOrd="1" destOrd="0" presId="urn:microsoft.com/office/officeart/2005/8/layout/gear1"/>
    <dgm:cxn modelId="{04354732-9137-469B-BB53-58B5189711A1}" type="presOf" srcId="{1C728104-EB9A-4AA8-98BC-57B64B04E0A8}" destId="{F589D73F-E22E-4571-89D4-189BA8A51AD7}" srcOrd="0" destOrd="0" presId="urn:microsoft.com/office/officeart/2005/8/layout/gear1"/>
    <dgm:cxn modelId="{3BA7BAE0-994A-459B-8DC3-D1B417E705D6}" type="presOf" srcId="{E8569B31-1AE6-4798-81F5-A3516AFFD1A8}" destId="{99F81FA9-309A-4F6F-9232-5007EA5D3EB0}" srcOrd="3" destOrd="0" presId="urn:microsoft.com/office/officeart/2005/8/layout/gear1"/>
    <dgm:cxn modelId="{D5F4611B-7661-400E-986E-6D90A02C1CD4}" type="presOf" srcId="{347F0C24-E6FB-4422-8DA1-DDBEDB9C701E}" destId="{031A0704-21D8-4E0C-AB15-9CC052E688FD}" srcOrd="2" destOrd="0" presId="urn:microsoft.com/office/officeart/2005/8/layout/gear1"/>
    <dgm:cxn modelId="{C59F2D89-9AF0-4245-AE2F-361D5750DF01}" type="presOf" srcId="{8AFF2E75-0756-4FDE-BF65-1427FE504B0B}" destId="{ECCB2FF6-BD8C-4182-9606-A8F82A442064}" srcOrd="0" destOrd="0" presId="urn:microsoft.com/office/officeart/2005/8/layout/gear1"/>
    <dgm:cxn modelId="{50DDEB97-533D-4827-A735-265F72E6918E}" type="presOf" srcId="{347F0C24-E6FB-4422-8DA1-DDBEDB9C701E}" destId="{4709343F-F5EB-40AA-A120-9C538E0210B0}" srcOrd="0" destOrd="0" presId="urn:microsoft.com/office/officeart/2005/8/layout/gear1"/>
    <dgm:cxn modelId="{EDFDE08C-DD19-4368-9331-26EA2768510C}" srcId="{7A1125B6-6602-479D-A98C-3DB9BBC81095}" destId="{1C728104-EB9A-4AA8-98BC-57B64B04E0A8}" srcOrd="1" destOrd="0" parTransId="{E368D063-C0EF-4252-8BDF-BCB7CCAAA86A}" sibTransId="{1B904B1B-9C4A-48DD-AF37-E75D3BF08922}"/>
    <dgm:cxn modelId="{0DBDC96D-C85A-4EC9-A208-99E8B9B06069}" type="presOf" srcId="{E8569B31-1AE6-4798-81F5-A3516AFFD1A8}" destId="{A2FB19EF-2D19-4E2B-8BFF-743865289483}" srcOrd="2" destOrd="0" presId="urn:microsoft.com/office/officeart/2005/8/layout/gear1"/>
    <dgm:cxn modelId="{5890833E-BD0B-4893-80EE-6A3623A8E1E0}" type="presOf" srcId="{1C728104-EB9A-4AA8-98BC-57B64B04E0A8}" destId="{313D2B86-B4A6-46DB-AD15-59FC0F372D33}" srcOrd="1" destOrd="0" presId="urn:microsoft.com/office/officeart/2005/8/layout/gear1"/>
    <dgm:cxn modelId="{9BC718FB-DE3D-4D50-BE44-75E6F5988E49}" type="presOf" srcId="{7A1125B6-6602-479D-A98C-3DB9BBC81095}" destId="{BB472846-A9B0-46E9-94C4-FA8DBB029466}" srcOrd="0" destOrd="0" presId="urn:microsoft.com/office/officeart/2005/8/layout/gear1"/>
    <dgm:cxn modelId="{0FA9AEF3-F92F-40DB-8CFF-F71FA51551E4}" srcId="{7A1125B6-6602-479D-A98C-3DB9BBC81095}" destId="{E8569B31-1AE6-4798-81F5-A3516AFFD1A8}" srcOrd="2" destOrd="0" parTransId="{9353E2C1-CD33-4FB7-B67A-310E82DBB181}" sibTransId="{8AFF2E75-0756-4FDE-BF65-1427FE504B0B}"/>
    <dgm:cxn modelId="{9602CBF9-47EB-44E3-8A48-FBF8213CC08D}" type="presOf" srcId="{AADB4A5F-A8DB-4248-A89B-A9EBCC80B7F9}" destId="{4ECFD403-3021-4216-9910-B6A498C706A4}" srcOrd="0" destOrd="0" presId="urn:microsoft.com/office/officeart/2005/8/layout/gear1"/>
    <dgm:cxn modelId="{5675004D-F245-4041-BE87-CF27C2D96F4C}" srcId="{7A1125B6-6602-479D-A98C-3DB9BBC81095}" destId="{347F0C24-E6FB-4422-8DA1-DDBEDB9C701E}" srcOrd="0" destOrd="0" parTransId="{D288EBAF-AFEA-4156-93CD-F5A204DA954E}" sibTransId="{AADB4A5F-A8DB-4248-A89B-A9EBCC80B7F9}"/>
    <dgm:cxn modelId="{F9EC995F-069F-4847-9D12-25603C22C923}" type="presOf" srcId="{1B904B1B-9C4A-48DD-AF37-E75D3BF08922}" destId="{8BDE708D-3A3D-473D-B8E5-2F9CDF67C902}" srcOrd="0" destOrd="0" presId="urn:microsoft.com/office/officeart/2005/8/layout/gear1"/>
    <dgm:cxn modelId="{40CDD89E-65EA-4207-AF6C-9C1E4518053F}" type="presOf" srcId="{1C728104-EB9A-4AA8-98BC-57B64B04E0A8}" destId="{9A9F366F-5CE8-41BF-8ECB-4EA83B6578FB}" srcOrd="2" destOrd="0" presId="urn:microsoft.com/office/officeart/2005/8/layout/gear1"/>
    <dgm:cxn modelId="{72D58E28-BCA2-4197-906D-511F791BD0C7}" type="presOf" srcId="{347F0C24-E6FB-4422-8DA1-DDBEDB9C701E}" destId="{70DC76B5-4A35-4B9A-B07F-0819016029DB}" srcOrd="1" destOrd="0" presId="urn:microsoft.com/office/officeart/2005/8/layout/gear1"/>
    <dgm:cxn modelId="{3B4DBBDA-CD8A-41ED-B647-ADE5574B3E42}" type="presParOf" srcId="{BB472846-A9B0-46E9-94C4-FA8DBB029466}" destId="{4709343F-F5EB-40AA-A120-9C538E0210B0}" srcOrd="0" destOrd="0" presId="urn:microsoft.com/office/officeart/2005/8/layout/gear1"/>
    <dgm:cxn modelId="{50EAF2A0-24F2-4DFA-976F-BFC649920D8A}" type="presParOf" srcId="{BB472846-A9B0-46E9-94C4-FA8DBB029466}" destId="{70DC76B5-4A35-4B9A-B07F-0819016029DB}" srcOrd="1" destOrd="0" presId="urn:microsoft.com/office/officeart/2005/8/layout/gear1"/>
    <dgm:cxn modelId="{EDE7A393-24EF-480D-8FF3-A2318EE82303}" type="presParOf" srcId="{BB472846-A9B0-46E9-94C4-FA8DBB029466}" destId="{031A0704-21D8-4E0C-AB15-9CC052E688FD}" srcOrd="2" destOrd="0" presId="urn:microsoft.com/office/officeart/2005/8/layout/gear1"/>
    <dgm:cxn modelId="{5DE8EEA3-3265-457D-9CC0-74E01A7E9DC7}" type="presParOf" srcId="{BB472846-A9B0-46E9-94C4-FA8DBB029466}" destId="{F589D73F-E22E-4571-89D4-189BA8A51AD7}" srcOrd="3" destOrd="0" presId="urn:microsoft.com/office/officeart/2005/8/layout/gear1"/>
    <dgm:cxn modelId="{33B95E6D-CD17-4A43-B073-2F8CFA3DFBFA}" type="presParOf" srcId="{BB472846-A9B0-46E9-94C4-FA8DBB029466}" destId="{313D2B86-B4A6-46DB-AD15-59FC0F372D33}" srcOrd="4" destOrd="0" presId="urn:microsoft.com/office/officeart/2005/8/layout/gear1"/>
    <dgm:cxn modelId="{96EE9A34-0F12-464B-9C65-C699949E86C2}" type="presParOf" srcId="{BB472846-A9B0-46E9-94C4-FA8DBB029466}" destId="{9A9F366F-5CE8-41BF-8ECB-4EA83B6578FB}" srcOrd="5" destOrd="0" presId="urn:microsoft.com/office/officeart/2005/8/layout/gear1"/>
    <dgm:cxn modelId="{975B193F-6E21-4F3F-933F-52F4D9F680A0}" type="presParOf" srcId="{BB472846-A9B0-46E9-94C4-FA8DBB029466}" destId="{297CE7D3-B472-4380-BD08-8B4EBDB2B901}" srcOrd="6" destOrd="0" presId="urn:microsoft.com/office/officeart/2005/8/layout/gear1"/>
    <dgm:cxn modelId="{6F47FD15-3FA9-4275-B9B7-330C66B380FB}" type="presParOf" srcId="{BB472846-A9B0-46E9-94C4-FA8DBB029466}" destId="{FA87F75B-139A-46A5-8586-D7ADDAF31EF5}" srcOrd="7" destOrd="0" presId="urn:microsoft.com/office/officeart/2005/8/layout/gear1"/>
    <dgm:cxn modelId="{25590115-7A2F-4E56-942A-B57802761A84}" type="presParOf" srcId="{BB472846-A9B0-46E9-94C4-FA8DBB029466}" destId="{A2FB19EF-2D19-4E2B-8BFF-743865289483}" srcOrd="8" destOrd="0" presId="urn:microsoft.com/office/officeart/2005/8/layout/gear1"/>
    <dgm:cxn modelId="{0867654D-6995-46A5-8023-3D4991289D36}" type="presParOf" srcId="{BB472846-A9B0-46E9-94C4-FA8DBB029466}" destId="{99F81FA9-309A-4F6F-9232-5007EA5D3EB0}" srcOrd="9" destOrd="0" presId="urn:microsoft.com/office/officeart/2005/8/layout/gear1"/>
    <dgm:cxn modelId="{187AE834-9609-4754-B991-0B66A3412D7B}" type="presParOf" srcId="{BB472846-A9B0-46E9-94C4-FA8DBB029466}" destId="{4ECFD403-3021-4216-9910-B6A498C706A4}" srcOrd="10" destOrd="0" presId="urn:microsoft.com/office/officeart/2005/8/layout/gear1"/>
    <dgm:cxn modelId="{5420BD1D-73B2-4B51-807B-92906FDA407A}" type="presParOf" srcId="{BB472846-A9B0-46E9-94C4-FA8DBB029466}" destId="{8BDE708D-3A3D-473D-B8E5-2F9CDF67C902}" srcOrd="11" destOrd="0" presId="urn:microsoft.com/office/officeart/2005/8/layout/gear1"/>
    <dgm:cxn modelId="{C449C01F-30BF-432F-B06C-66981E0F03DC}" type="presParOf" srcId="{BB472846-A9B0-46E9-94C4-FA8DBB029466}" destId="{ECCB2FF6-BD8C-4182-9606-A8F82A442064}" srcOrd="12" destOrd="0" presId="urn:microsoft.com/office/officeart/2005/8/layout/gear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F222498-085A-4A0F-8B70-7ECF96853E00}"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US"/>
        </a:p>
      </dgm:t>
    </dgm:pt>
    <dgm:pt modelId="{3B43E235-CC24-42A1-A269-DA78032D96C7}">
      <dgm:prSet phldrT="[Text]" custT="1"/>
      <dgm:spPr/>
      <dgm:t>
        <a:bodyPr/>
        <a:lstStyle/>
        <a:p>
          <a:r>
            <a:rPr lang="en-US" sz="1600" dirty="0" smtClean="0"/>
            <a:t>Costs of Non Compliance</a:t>
          </a:r>
          <a:endParaRPr lang="en-US" sz="1600" dirty="0"/>
        </a:p>
      </dgm:t>
    </dgm:pt>
    <dgm:pt modelId="{AAB95F18-AAD0-46D5-8855-4F0F69F644E7}" type="parTrans" cxnId="{88CF6D5F-89BB-440C-98F3-7D6329B5FC62}">
      <dgm:prSet/>
      <dgm:spPr/>
      <dgm:t>
        <a:bodyPr/>
        <a:lstStyle/>
        <a:p>
          <a:endParaRPr lang="en-US"/>
        </a:p>
      </dgm:t>
    </dgm:pt>
    <dgm:pt modelId="{273D3B36-5082-4EE9-8ED7-BC6B5016908C}" type="sibTrans" cxnId="{88CF6D5F-89BB-440C-98F3-7D6329B5FC62}">
      <dgm:prSet/>
      <dgm:spPr/>
      <dgm:t>
        <a:bodyPr/>
        <a:lstStyle/>
        <a:p>
          <a:endParaRPr lang="en-US"/>
        </a:p>
      </dgm:t>
    </dgm:pt>
    <dgm:pt modelId="{BE9D6AA6-0290-4FF9-A1CE-C585AD1D8AEE}">
      <dgm:prSet phldrT="[Text]"/>
      <dgm:spPr>
        <a:solidFill>
          <a:schemeClr val="accent4"/>
        </a:solidFill>
      </dgm:spPr>
      <dgm:t>
        <a:bodyPr/>
        <a:lstStyle/>
        <a:p>
          <a:r>
            <a:rPr lang="en-US" dirty="0" smtClean="0"/>
            <a:t>Higher Premiums for Clients/Enrollees</a:t>
          </a:r>
          <a:endParaRPr lang="en-US" dirty="0"/>
        </a:p>
      </dgm:t>
    </dgm:pt>
    <dgm:pt modelId="{AA42F179-874F-4E3B-879C-DF07BB8BF8A9}" type="parTrans" cxnId="{D4ED7900-48D3-405F-8293-D5C98E45D5DD}">
      <dgm:prSet/>
      <dgm:spPr/>
      <dgm:t>
        <a:bodyPr/>
        <a:lstStyle/>
        <a:p>
          <a:endParaRPr lang="en-US"/>
        </a:p>
      </dgm:t>
    </dgm:pt>
    <dgm:pt modelId="{C86A1C4D-E962-4111-8374-F7F5FAEC9366}" type="sibTrans" cxnId="{D4ED7900-48D3-405F-8293-D5C98E45D5DD}">
      <dgm:prSet/>
      <dgm:spPr/>
      <dgm:t>
        <a:bodyPr/>
        <a:lstStyle/>
        <a:p>
          <a:endParaRPr lang="en-US"/>
        </a:p>
      </dgm:t>
    </dgm:pt>
    <dgm:pt modelId="{4F9758E7-E1E4-4E78-AB60-67ED0B667DFD}">
      <dgm:prSet phldrT="[Text]"/>
      <dgm:spPr>
        <a:solidFill>
          <a:schemeClr val="accent2"/>
        </a:solidFill>
      </dgm:spPr>
      <dgm:t>
        <a:bodyPr/>
        <a:lstStyle/>
        <a:p>
          <a:r>
            <a:rPr lang="en-US" dirty="0" smtClean="0"/>
            <a:t>Sanctions/Fines</a:t>
          </a:r>
          <a:endParaRPr lang="en-US" dirty="0"/>
        </a:p>
      </dgm:t>
    </dgm:pt>
    <dgm:pt modelId="{F6DD766F-E4A6-46E7-9C9F-C04F331A9E4B}" type="parTrans" cxnId="{DDFB8B33-0302-4A8B-8E1A-DDF6B7C32338}">
      <dgm:prSet/>
      <dgm:spPr/>
      <dgm:t>
        <a:bodyPr/>
        <a:lstStyle/>
        <a:p>
          <a:endParaRPr lang="en-US"/>
        </a:p>
      </dgm:t>
    </dgm:pt>
    <dgm:pt modelId="{E6BC14FD-9067-42EA-BEA7-5B9C75C755F9}" type="sibTrans" cxnId="{DDFB8B33-0302-4A8B-8E1A-DDF6B7C32338}">
      <dgm:prSet/>
      <dgm:spPr/>
      <dgm:t>
        <a:bodyPr/>
        <a:lstStyle/>
        <a:p>
          <a:endParaRPr lang="en-US"/>
        </a:p>
      </dgm:t>
    </dgm:pt>
    <dgm:pt modelId="{9D1F768D-FC50-40B3-B664-4BA696325538}">
      <dgm:prSet phldrT="[Text]"/>
      <dgm:spPr>
        <a:solidFill>
          <a:schemeClr val="accent3"/>
        </a:solidFill>
      </dgm:spPr>
      <dgm:t>
        <a:bodyPr/>
        <a:lstStyle/>
        <a:p>
          <a:r>
            <a:rPr lang="en-US" dirty="0" smtClean="0"/>
            <a:t>Loss of Clients</a:t>
          </a:r>
          <a:endParaRPr lang="en-US" dirty="0"/>
        </a:p>
      </dgm:t>
    </dgm:pt>
    <dgm:pt modelId="{CEBBF72E-2AE2-4F79-AE30-51E9C69B7925}" type="parTrans" cxnId="{2987F41A-6B49-4B97-A899-68ADE7CE9466}">
      <dgm:prSet/>
      <dgm:spPr/>
      <dgm:t>
        <a:bodyPr/>
        <a:lstStyle/>
        <a:p>
          <a:endParaRPr lang="en-US"/>
        </a:p>
      </dgm:t>
    </dgm:pt>
    <dgm:pt modelId="{00C2A332-1A59-4FA9-BB8C-398457D5BDF3}" type="sibTrans" cxnId="{2987F41A-6B49-4B97-A899-68ADE7CE9466}">
      <dgm:prSet/>
      <dgm:spPr/>
      <dgm:t>
        <a:bodyPr/>
        <a:lstStyle/>
        <a:p>
          <a:endParaRPr lang="en-US"/>
        </a:p>
      </dgm:t>
    </dgm:pt>
    <dgm:pt modelId="{02C73291-1F9E-4E35-932D-D3900220736C}">
      <dgm:prSet phldrT="[Text]"/>
      <dgm:spPr>
        <a:solidFill>
          <a:schemeClr val="accent4"/>
        </a:solidFill>
      </dgm:spPr>
      <dgm:t>
        <a:bodyPr/>
        <a:lstStyle/>
        <a:p>
          <a:r>
            <a:rPr lang="en-US" dirty="0" smtClean="0"/>
            <a:t>Loss of License to offer Plans</a:t>
          </a:r>
          <a:endParaRPr lang="en-US" dirty="0"/>
        </a:p>
      </dgm:t>
    </dgm:pt>
    <dgm:pt modelId="{008AE2AD-222C-420F-8460-00FAEF3B3DF4}" type="parTrans" cxnId="{67C80E8F-1C71-40B4-9857-0E3E76F84102}">
      <dgm:prSet/>
      <dgm:spPr/>
      <dgm:t>
        <a:bodyPr/>
        <a:lstStyle/>
        <a:p>
          <a:endParaRPr lang="en-US"/>
        </a:p>
      </dgm:t>
    </dgm:pt>
    <dgm:pt modelId="{B46B5514-2998-4913-9C04-9079220462C7}" type="sibTrans" cxnId="{67C80E8F-1C71-40B4-9857-0E3E76F84102}">
      <dgm:prSet/>
      <dgm:spPr/>
      <dgm:t>
        <a:bodyPr/>
        <a:lstStyle/>
        <a:p>
          <a:endParaRPr lang="en-US"/>
        </a:p>
      </dgm:t>
    </dgm:pt>
    <dgm:pt modelId="{BA3BC5C5-1CB7-4A7E-9B3F-976C63C15BF1}">
      <dgm:prSet phldrT="[Text]"/>
      <dgm:spPr>
        <a:solidFill>
          <a:schemeClr val="accent2"/>
        </a:solidFill>
      </dgm:spPr>
      <dgm:t>
        <a:bodyPr/>
        <a:lstStyle/>
        <a:p>
          <a:r>
            <a:rPr lang="en-US" dirty="0" smtClean="0"/>
            <a:t>Lower Profits</a:t>
          </a:r>
          <a:endParaRPr lang="en-US" dirty="0"/>
        </a:p>
      </dgm:t>
    </dgm:pt>
    <dgm:pt modelId="{58099F38-5284-4B13-A256-0CB98E0E85EA}" type="parTrans" cxnId="{DB4EFFEF-573C-4F2C-8F95-B65549083D5A}">
      <dgm:prSet/>
      <dgm:spPr/>
      <dgm:t>
        <a:bodyPr/>
        <a:lstStyle/>
        <a:p>
          <a:endParaRPr lang="en-US"/>
        </a:p>
      </dgm:t>
    </dgm:pt>
    <dgm:pt modelId="{5EEE6CCD-3F84-4298-A727-0006FE640620}" type="sibTrans" cxnId="{DB4EFFEF-573C-4F2C-8F95-B65549083D5A}">
      <dgm:prSet/>
      <dgm:spPr/>
      <dgm:t>
        <a:bodyPr/>
        <a:lstStyle/>
        <a:p>
          <a:endParaRPr lang="en-US"/>
        </a:p>
      </dgm:t>
    </dgm:pt>
    <dgm:pt modelId="{3FB55B7F-0A28-45B1-8DBD-AF5B8FD840BD}">
      <dgm:prSet phldrT="[Text]"/>
      <dgm:spPr>
        <a:solidFill>
          <a:schemeClr val="accent3"/>
        </a:solidFill>
      </dgm:spPr>
      <dgm:t>
        <a:bodyPr/>
        <a:lstStyle/>
        <a:p>
          <a:r>
            <a:rPr lang="en-US" dirty="0" smtClean="0"/>
            <a:t>Higher Copayments </a:t>
          </a:r>
          <a:endParaRPr lang="en-US" dirty="0"/>
        </a:p>
      </dgm:t>
    </dgm:pt>
    <dgm:pt modelId="{66DCF4EC-9CC5-4BB3-A5AE-F433FF029DCE}" type="parTrans" cxnId="{B36641D3-2299-4F53-AAD9-3BB185B03266}">
      <dgm:prSet/>
      <dgm:spPr/>
      <dgm:t>
        <a:bodyPr/>
        <a:lstStyle/>
        <a:p>
          <a:endParaRPr lang="en-US"/>
        </a:p>
      </dgm:t>
    </dgm:pt>
    <dgm:pt modelId="{0236F628-776A-46C1-B805-F4373A5C5FE7}" type="sibTrans" cxnId="{B36641D3-2299-4F53-AAD9-3BB185B03266}">
      <dgm:prSet/>
      <dgm:spPr/>
      <dgm:t>
        <a:bodyPr/>
        <a:lstStyle/>
        <a:p>
          <a:endParaRPr lang="en-US"/>
        </a:p>
      </dgm:t>
    </dgm:pt>
    <dgm:pt modelId="{2DE3DFDB-A02E-4AB2-A8ED-C87C4B13E52A}" type="pres">
      <dgm:prSet presAssocID="{8F222498-085A-4A0F-8B70-7ECF96853E00}" presName="Name0" presStyleCnt="0">
        <dgm:presLayoutVars>
          <dgm:chMax val="1"/>
          <dgm:chPref val="1"/>
          <dgm:dir/>
          <dgm:animOne val="branch"/>
          <dgm:animLvl val="lvl"/>
        </dgm:presLayoutVars>
      </dgm:prSet>
      <dgm:spPr/>
      <dgm:t>
        <a:bodyPr/>
        <a:lstStyle/>
        <a:p>
          <a:endParaRPr lang="en-US"/>
        </a:p>
      </dgm:t>
    </dgm:pt>
    <dgm:pt modelId="{D65EBEBF-9D2A-4D12-861E-6914BB0F7CA7}" type="pres">
      <dgm:prSet presAssocID="{3B43E235-CC24-42A1-A269-DA78032D96C7}" presName="Parent" presStyleLbl="node0" presStyleIdx="0" presStyleCnt="1">
        <dgm:presLayoutVars>
          <dgm:chMax val="6"/>
          <dgm:chPref val="6"/>
        </dgm:presLayoutVars>
      </dgm:prSet>
      <dgm:spPr/>
      <dgm:t>
        <a:bodyPr/>
        <a:lstStyle/>
        <a:p>
          <a:endParaRPr lang="en-US"/>
        </a:p>
      </dgm:t>
    </dgm:pt>
    <dgm:pt modelId="{2AC20EE0-FA40-4685-86E3-3007C2C0C69B}" type="pres">
      <dgm:prSet presAssocID="{BE9D6AA6-0290-4FF9-A1CE-C585AD1D8AEE}" presName="Accent1" presStyleCnt="0"/>
      <dgm:spPr/>
    </dgm:pt>
    <dgm:pt modelId="{00BD9EE3-F8D8-4BA2-9496-9C941EBEE0DD}" type="pres">
      <dgm:prSet presAssocID="{BE9D6AA6-0290-4FF9-A1CE-C585AD1D8AEE}" presName="Accent" presStyleLbl="bgShp" presStyleIdx="0" presStyleCnt="6"/>
      <dgm:spPr/>
    </dgm:pt>
    <dgm:pt modelId="{6F759F70-CC60-49EE-B467-39B4E37740EF}" type="pres">
      <dgm:prSet presAssocID="{BE9D6AA6-0290-4FF9-A1CE-C585AD1D8AEE}" presName="Child1" presStyleLbl="node1" presStyleIdx="0" presStyleCnt="6">
        <dgm:presLayoutVars>
          <dgm:chMax val="0"/>
          <dgm:chPref val="0"/>
          <dgm:bulletEnabled val="1"/>
        </dgm:presLayoutVars>
      </dgm:prSet>
      <dgm:spPr/>
      <dgm:t>
        <a:bodyPr/>
        <a:lstStyle/>
        <a:p>
          <a:endParaRPr lang="en-US"/>
        </a:p>
      </dgm:t>
    </dgm:pt>
    <dgm:pt modelId="{C6CC76EC-E6C4-44D6-9C73-451055C3011B}" type="pres">
      <dgm:prSet presAssocID="{4F9758E7-E1E4-4E78-AB60-67ED0B667DFD}" presName="Accent2" presStyleCnt="0"/>
      <dgm:spPr/>
    </dgm:pt>
    <dgm:pt modelId="{179B2C40-3E81-4235-895C-FA8ECD948EAC}" type="pres">
      <dgm:prSet presAssocID="{4F9758E7-E1E4-4E78-AB60-67ED0B667DFD}" presName="Accent" presStyleLbl="bgShp" presStyleIdx="1" presStyleCnt="6"/>
      <dgm:spPr>
        <a:solidFill>
          <a:schemeClr val="tx1"/>
        </a:solidFill>
      </dgm:spPr>
      <dgm:t>
        <a:bodyPr/>
        <a:lstStyle/>
        <a:p>
          <a:endParaRPr lang="en-US"/>
        </a:p>
      </dgm:t>
    </dgm:pt>
    <dgm:pt modelId="{9998C95E-68E0-44EB-AFBD-5BB94FBA0B7B}" type="pres">
      <dgm:prSet presAssocID="{4F9758E7-E1E4-4E78-AB60-67ED0B667DFD}" presName="Child2" presStyleLbl="node1" presStyleIdx="1" presStyleCnt="6">
        <dgm:presLayoutVars>
          <dgm:chMax val="0"/>
          <dgm:chPref val="0"/>
          <dgm:bulletEnabled val="1"/>
        </dgm:presLayoutVars>
      </dgm:prSet>
      <dgm:spPr/>
      <dgm:t>
        <a:bodyPr/>
        <a:lstStyle/>
        <a:p>
          <a:endParaRPr lang="en-US"/>
        </a:p>
      </dgm:t>
    </dgm:pt>
    <dgm:pt modelId="{EF8915A4-0359-44E2-AB08-6260DAD31D20}" type="pres">
      <dgm:prSet presAssocID="{9D1F768D-FC50-40B3-B664-4BA696325538}" presName="Accent3" presStyleCnt="0"/>
      <dgm:spPr/>
    </dgm:pt>
    <dgm:pt modelId="{F336B29F-0BDE-494B-A0F8-D23FD6A918D1}" type="pres">
      <dgm:prSet presAssocID="{9D1F768D-FC50-40B3-B664-4BA696325538}" presName="Accent" presStyleLbl="bgShp" presStyleIdx="2" presStyleCnt="6"/>
      <dgm:spPr>
        <a:solidFill>
          <a:schemeClr val="tx1"/>
        </a:solidFill>
      </dgm:spPr>
      <dgm:t>
        <a:bodyPr/>
        <a:lstStyle/>
        <a:p>
          <a:endParaRPr lang="en-US"/>
        </a:p>
      </dgm:t>
    </dgm:pt>
    <dgm:pt modelId="{5FB8B8E8-F9C0-4AE0-AD6B-4D18F46FFD48}" type="pres">
      <dgm:prSet presAssocID="{9D1F768D-FC50-40B3-B664-4BA696325538}" presName="Child3" presStyleLbl="node1" presStyleIdx="2" presStyleCnt="6">
        <dgm:presLayoutVars>
          <dgm:chMax val="0"/>
          <dgm:chPref val="0"/>
          <dgm:bulletEnabled val="1"/>
        </dgm:presLayoutVars>
      </dgm:prSet>
      <dgm:spPr/>
      <dgm:t>
        <a:bodyPr/>
        <a:lstStyle/>
        <a:p>
          <a:endParaRPr lang="en-US"/>
        </a:p>
      </dgm:t>
    </dgm:pt>
    <dgm:pt modelId="{33C9E9F8-B985-478C-B47C-8FEBDE631904}" type="pres">
      <dgm:prSet presAssocID="{02C73291-1F9E-4E35-932D-D3900220736C}" presName="Accent4" presStyleCnt="0"/>
      <dgm:spPr/>
    </dgm:pt>
    <dgm:pt modelId="{D44B1D73-B906-499F-9F40-9D4CE3AE5B9D}" type="pres">
      <dgm:prSet presAssocID="{02C73291-1F9E-4E35-932D-D3900220736C}" presName="Accent" presStyleLbl="bgShp" presStyleIdx="3" presStyleCnt="6"/>
      <dgm:spPr>
        <a:solidFill>
          <a:schemeClr val="tx1"/>
        </a:solidFill>
      </dgm:spPr>
      <dgm:t>
        <a:bodyPr/>
        <a:lstStyle/>
        <a:p>
          <a:endParaRPr lang="en-US"/>
        </a:p>
      </dgm:t>
    </dgm:pt>
    <dgm:pt modelId="{62171416-E637-4B89-97EB-D48AC2AC50F1}" type="pres">
      <dgm:prSet presAssocID="{02C73291-1F9E-4E35-932D-D3900220736C}" presName="Child4" presStyleLbl="node1" presStyleIdx="3" presStyleCnt="6">
        <dgm:presLayoutVars>
          <dgm:chMax val="0"/>
          <dgm:chPref val="0"/>
          <dgm:bulletEnabled val="1"/>
        </dgm:presLayoutVars>
      </dgm:prSet>
      <dgm:spPr/>
      <dgm:t>
        <a:bodyPr/>
        <a:lstStyle/>
        <a:p>
          <a:endParaRPr lang="en-US"/>
        </a:p>
      </dgm:t>
    </dgm:pt>
    <dgm:pt modelId="{73361E47-0033-4A56-81C6-D93A51F3E170}" type="pres">
      <dgm:prSet presAssocID="{BA3BC5C5-1CB7-4A7E-9B3F-976C63C15BF1}" presName="Accent5" presStyleCnt="0"/>
      <dgm:spPr/>
    </dgm:pt>
    <dgm:pt modelId="{E2104C37-067A-41D8-AEE2-B64997AC599F}" type="pres">
      <dgm:prSet presAssocID="{BA3BC5C5-1CB7-4A7E-9B3F-976C63C15BF1}" presName="Accent" presStyleLbl="bgShp" presStyleIdx="4" presStyleCnt="6"/>
      <dgm:spPr>
        <a:solidFill>
          <a:schemeClr val="tx1"/>
        </a:solidFill>
      </dgm:spPr>
      <dgm:t>
        <a:bodyPr/>
        <a:lstStyle/>
        <a:p>
          <a:endParaRPr lang="en-US"/>
        </a:p>
      </dgm:t>
    </dgm:pt>
    <dgm:pt modelId="{730435F6-0176-4328-907C-76C2DDC23ACF}" type="pres">
      <dgm:prSet presAssocID="{BA3BC5C5-1CB7-4A7E-9B3F-976C63C15BF1}" presName="Child5" presStyleLbl="node1" presStyleIdx="4" presStyleCnt="6">
        <dgm:presLayoutVars>
          <dgm:chMax val="0"/>
          <dgm:chPref val="0"/>
          <dgm:bulletEnabled val="1"/>
        </dgm:presLayoutVars>
      </dgm:prSet>
      <dgm:spPr/>
      <dgm:t>
        <a:bodyPr/>
        <a:lstStyle/>
        <a:p>
          <a:endParaRPr lang="en-US"/>
        </a:p>
      </dgm:t>
    </dgm:pt>
    <dgm:pt modelId="{EC1A0C19-413C-4231-971B-333EECF59B37}" type="pres">
      <dgm:prSet presAssocID="{3FB55B7F-0A28-45B1-8DBD-AF5B8FD840BD}" presName="Accent6" presStyleCnt="0"/>
      <dgm:spPr/>
    </dgm:pt>
    <dgm:pt modelId="{F82A4C01-3997-4433-8166-7B83648B166B}" type="pres">
      <dgm:prSet presAssocID="{3FB55B7F-0A28-45B1-8DBD-AF5B8FD840BD}" presName="Accent" presStyleLbl="bgShp" presStyleIdx="5" presStyleCnt="6"/>
      <dgm:spPr>
        <a:solidFill>
          <a:schemeClr val="tx1"/>
        </a:solidFill>
      </dgm:spPr>
      <dgm:t>
        <a:bodyPr/>
        <a:lstStyle/>
        <a:p>
          <a:endParaRPr lang="en-US"/>
        </a:p>
      </dgm:t>
    </dgm:pt>
    <dgm:pt modelId="{9169A045-5422-46E9-8317-BB3FBC9AFA14}" type="pres">
      <dgm:prSet presAssocID="{3FB55B7F-0A28-45B1-8DBD-AF5B8FD840BD}" presName="Child6" presStyleLbl="node1" presStyleIdx="5" presStyleCnt="6">
        <dgm:presLayoutVars>
          <dgm:chMax val="0"/>
          <dgm:chPref val="0"/>
          <dgm:bulletEnabled val="1"/>
        </dgm:presLayoutVars>
      </dgm:prSet>
      <dgm:spPr/>
      <dgm:t>
        <a:bodyPr/>
        <a:lstStyle/>
        <a:p>
          <a:endParaRPr lang="en-US"/>
        </a:p>
      </dgm:t>
    </dgm:pt>
  </dgm:ptLst>
  <dgm:cxnLst>
    <dgm:cxn modelId="{B5FF5048-9248-4927-905E-8EF969ADD66E}" type="presOf" srcId="{8F222498-085A-4A0F-8B70-7ECF96853E00}" destId="{2DE3DFDB-A02E-4AB2-A8ED-C87C4B13E52A}" srcOrd="0" destOrd="0" presId="urn:microsoft.com/office/officeart/2011/layout/HexagonRadial"/>
    <dgm:cxn modelId="{B36641D3-2299-4F53-AAD9-3BB185B03266}" srcId="{3B43E235-CC24-42A1-A269-DA78032D96C7}" destId="{3FB55B7F-0A28-45B1-8DBD-AF5B8FD840BD}" srcOrd="5" destOrd="0" parTransId="{66DCF4EC-9CC5-4BB3-A5AE-F433FF029DCE}" sibTransId="{0236F628-776A-46C1-B805-F4373A5C5FE7}"/>
    <dgm:cxn modelId="{88CF6D5F-89BB-440C-98F3-7D6329B5FC62}" srcId="{8F222498-085A-4A0F-8B70-7ECF96853E00}" destId="{3B43E235-CC24-42A1-A269-DA78032D96C7}" srcOrd="0" destOrd="0" parTransId="{AAB95F18-AAD0-46D5-8855-4F0F69F644E7}" sibTransId="{273D3B36-5082-4EE9-8ED7-BC6B5016908C}"/>
    <dgm:cxn modelId="{67C80E8F-1C71-40B4-9857-0E3E76F84102}" srcId="{3B43E235-CC24-42A1-A269-DA78032D96C7}" destId="{02C73291-1F9E-4E35-932D-D3900220736C}" srcOrd="3" destOrd="0" parTransId="{008AE2AD-222C-420F-8460-00FAEF3B3DF4}" sibTransId="{B46B5514-2998-4913-9C04-9079220462C7}"/>
    <dgm:cxn modelId="{2F21ADFD-E892-4A80-A2C1-61D884FD5637}" type="presOf" srcId="{3B43E235-CC24-42A1-A269-DA78032D96C7}" destId="{D65EBEBF-9D2A-4D12-861E-6914BB0F7CA7}" srcOrd="0" destOrd="0" presId="urn:microsoft.com/office/officeart/2011/layout/HexagonRadial"/>
    <dgm:cxn modelId="{2987F41A-6B49-4B97-A899-68ADE7CE9466}" srcId="{3B43E235-CC24-42A1-A269-DA78032D96C7}" destId="{9D1F768D-FC50-40B3-B664-4BA696325538}" srcOrd="2" destOrd="0" parTransId="{CEBBF72E-2AE2-4F79-AE30-51E9C69B7925}" sibTransId="{00C2A332-1A59-4FA9-BB8C-398457D5BDF3}"/>
    <dgm:cxn modelId="{8135F59D-B435-4966-8295-35E71D244C52}" type="presOf" srcId="{3FB55B7F-0A28-45B1-8DBD-AF5B8FD840BD}" destId="{9169A045-5422-46E9-8317-BB3FBC9AFA14}" srcOrd="0" destOrd="0" presId="urn:microsoft.com/office/officeart/2011/layout/HexagonRadial"/>
    <dgm:cxn modelId="{DB4EFFEF-573C-4F2C-8F95-B65549083D5A}" srcId="{3B43E235-CC24-42A1-A269-DA78032D96C7}" destId="{BA3BC5C5-1CB7-4A7E-9B3F-976C63C15BF1}" srcOrd="4" destOrd="0" parTransId="{58099F38-5284-4B13-A256-0CB98E0E85EA}" sibTransId="{5EEE6CCD-3F84-4298-A727-0006FE640620}"/>
    <dgm:cxn modelId="{1F3FCD1F-120A-4626-9251-BC3279457D1C}" type="presOf" srcId="{9D1F768D-FC50-40B3-B664-4BA696325538}" destId="{5FB8B8E8-F9C0-4AE0-AD6B-4D18F46FFD48}" srcOrd="0" destOrd="0" presId="urn:microsoft.com/office/officeart/2011/layout/HexagonRadial"/>
    <dgm:cxn modelId="{843B5CB0-DC86-4848-950B-A721AED0B9C3}" type="presOf" srcId="{BA3BC5C5-1CB7-4A7E-9B3F-976C63C15BF1}" destId="{730435F6-0176-4328-907C-76C2DDC23ACF}" srcOrd="0" destOrd="0" presId="urn:microsoft.com/office/officeart/2011/layout/HexagonRadial"/>
    <dgm:cxn modelId="{FD823892-FB2A-4BFC-812D-52F3D7F22817}" type="presOf" srcId="{BE9D6AA6-0290-4FF9-A1CE-C585AD1D8AEE}" destId="{6F759F70-CC60-49EE-B467-39B4E37740EF}" srcOrd="0" destOrd="0" presId="urn:microsoft.com/office/officeart/2011/layout/HexagonRadial"/>
    <dgm:cxn modelId="{A7178FE9-9EF1-4C1F-8551-1153A9B5109C}" type="presOf" srcId="{4F9758E7-E1E4-4E78-AB60-67ED0B667DFD}" destId="{9998C95E-68E0-44EB-AFBD-5BB94FBA0B7B}" srcOrd="0" destOrd="0" presId="urn:microsoft.com/office/officeart/2011/layout/HexagonRadial"/>
    <dgm:cxn modelId="{96713F61-40C7-40FB-9B83-345E0DEC283F}" type="presOf" srcId="{02C73291-1F9E-4E35-932D-D3900220736C}" destId="{62171416-E637-4B89-97EB-D48AC2AC50F1}" srcOrd="0" destOrd="0" presId="urn:microsoft.com/office/officeart/2011/layout/HexagonRadial"/>
    <dgm:cxn modelId="{DDFB8B33-0302-4A8B-8E1A-DDF6B7C32338}" srcId="{3B43E235-CC24-42A1-A269-DA78032D96C7}" destId="{4F9758E7-E1E4-4E78-AB60-67ED0B667DFD}" srcOrd="1" destOrd="0" parTransId="{F6DD766F-E4A6-46E7-9C9F-C04F331A9E4B}" sibTransId="{E6BC14FD-9067-42EA-BEA7-5B9C75C755F9}"/>
    <dgm:cxn modelId="{D4ED7900-48D3-405F-8293-D5C98E45D5DD}" srcId="{3B43E235-CC24-42A1-A269-DA78032D96C7}" destId="{BE9D6AA6-0290-4FF9-A1CE-C585AD1D8AEE}" srcOrd="0" destOrd="0" parTransId="{AA42F179-874F-4E3B-879C-DF07BB8BF8A9}" sibTransId="{C86A1C4D-E962-4111-8374-F7F5FAEC9366}"/>
    <dgm:cxn modelId="{A83EEEE3-461F-4EF3-A67C-8F2714D836C0}" type="presParOf" srcId="{2DE3DFDB-A02E-4AB2-A8ED-C87C4B13E52A}" destId="{D65EBEBF-9D2A-4D12-861E-6914BB0F7CA7}" srcOrd="0" destOrd="0" presId="urn:microsoft.com/office/officeart/2011/layout/HexagonRadial"/>
    <dgm:cxn modelId="{04B14AD5-1926-497F-8E91-2473B8614FA9}" type="presParOf" srcId="{2DE3DFDB-A02E-4AB2-A8ED-C87C4B13E52A}" destId="{2AC20EE0-FA40-4685-86E3-3007C2C0C69B}" srcOrd="1" destOrd="0" presId="urn:microsoft.com/office/officeart/2011/layout/HexagonRadial"/>
    <dgm:cxn modelId="{3DF3BE81-6FCD-4E82-A63B-3533A6BCF289}" type="presParOf" srcId="{2AC20EE0-FA40-4685-86E3-3007C2C0C69B}" destId="{00BD9EE3-F8D8-4BA2-9496-9C941EBEE0DD}" srcOrd="0" destOrd="0" presId="urn:microsoft.com/office/officeart/2011/layout/HexagonRadial"/>
    <dgm:cxn modelId="{29F3FBA8-E020-461A-A49A-6CC590A5E64D}" type="presParOf" srcId="{2DE3DFDB-A02E-4AB2-A8ED-C87C4B13E52A}" destId="{6F759F70-CC60-49EE-B467-39B4E37740EF}" srcOrd="2" destOrd="0" presId="urn:microsoft.com/office/officeart/2011/layout/HexagonRadial"/>
    <dgm:cxn modelId="{6FB95E6F-5B9C-4AD6-AD5E-6A7B060A86D8}" type="presParOf" srcId="{2DE3DFDB-A02E-4AB2-A8ED-C87C4B13E52A}" destId="{C6CC76EC-E6C4-44D6-9C73-451055C3011B}" srcOrd="3" destOrd="0" presId="urn:microsoft.com/office/officeart/2011/layout/HexagonRadial"/>
    <dgm:cxn modelId="{2C56FB60-52EF-4CD8-B663-4D9FABD6BA62}" type="presParOf" srcId="{C6CC76EC-E6C4-44D6-9C73-451055C3011B}" destId="{179B2C40-3E81-4235-895C-FA8ECD948EAC}" srcOrd="0" destOrd="0" presId="urn:microsoft.com/office/officeart/2011/layout/HexagonRadial"/>
    <dgm:cxn modelId="{CE98D0FC-9D4E-49FB-BB39-2EA0362F8722}" type="presParOf" srcId="{2DE3DFDB-A02E-4AB2-A8ED-C87C4B13E52A}" destId="{9998C95E-68E0-44EB-AFBD-5BB94FBA0B7B}" srcOrd="4" destOrd="0" presId="urn:microsoft.com/office/officeart/2011/layout/HexagonRadial"/>
    <dgm:cxn modelId="{667CBC5F-1A60-40EC-BEA6-4A5C0646E48E}" type="presParOf" srcId="{2DE3DFDB-A02E-4AB2-A8ED-C87C4B13E52A}" destId="{EF8915A4-0359-44E2-AB08-6260DAD31D20}" srcOrd="5" destOrd="0" presId="urn:microsoft.com/office/officeart/2011/layout/HexagonRadial"/>
    <dgm:cxn modelId="{5D5A4EFD-73E3-49EF-B876-E48523F074CB}" type="presParOf" srcId="{EF8915A4-0359-44E2-AB08-6260DAD31D20}" destId="{F336B29F-0BDE-494B-A0F8-D23FD6A918D1}" srcOrd="0" destOrd="0" presId="urn:microsoft.com/office/officeart/2011/layout/HexagonRadial"/>
    <dgm:cxn modelId="{577269DC-3044-4B6A-887B-8F2F5672D4C9}" type="presParOf" srcId="{2DE3DFDB-A02E-4AB2-A8ED-C87C4B13E52A}" destId="{5FB8B8E8-F9C0-4AE0-AD6B-4D18F46FFD48}" srcOrd="6" destOrd="0" presId="urn:microsoft.com/office/officeart/2011/layout/HexagonRadial"/>
    <dgm:cxn modelId="{8169D4B3-F84E-440C-9557-484A2AE8656F}" type="presParOf" srcId="{2DE3DFDB-A02E-4AB2-A8ED-C87C4B13E52A}" destId="{33C9E9F8-B985-478C-B47C-8FEBDE631904}" srcOrd="7" destOrd="0" presId="urn:microsoft.com/office/officeart/2011/layout/HexagonRadial"/>
    <dgm:cxn modelId="{2DDDF77E-E439-41EC-8C05-5DA1D7F22BC8}" type="presParOf" srcId="{33C9E9F8-B985-478C-B47C-8FEBDE631904}" destId="{D44B1D73-B906-499F-9F40-9D4CE3AE5B9D}" srcOrd="0" destOrd="0" presId="urn:microsoft.com/office/officeart/2011/layout/HexagonRadial"/>
    <dgm:cxn modelId="{238E1A13-DC55-4DAE-B99B-015EE4181508}" type="presParOf" srcId="{2DE3DFDB-A02E-4AB2-A8ED-C87C4B13E52A}" destId="{62171416-E637-4B89-97EB-D48AC2AC50F1}" srcOrd="8" destOrd="0" presId="urn:microsoft.com/office/officeart/2011/layout/HexagonRadial"/>
    <dgm:cxn modelId="{2FF2B6BA-0560-4E2F-9EB6-BBBFC0E3415E}" type="presParOf" srcId="{2DE3DFDB-A02E-4AB2-A8ED-C87C4B13E52A}" destId="{73361E47-0033-4A56-81C6-D93A51F3E170}" srcOrd="9" destOrd="0" presId="urn:microsoft.com/office/officeart/2011/layout/HexagonRadial"/>
    <dgm:cxn modelId="{64267594-7B4E-40CE-94D8-1096EF6A67F4}" type="presParOf" srcId="{73361E47-0033-4A56-81C6-D93A51F3E170}" destId="{E2104C37-067A-41D8-AEE2-B64997AC599F}" srcOrd="0" destOrd="0" presId="urn:microsoft.com/office/officeart/2011/layout/HexagonRadial"/>
    <dgm:cxn modelId="{DDAE8EA6-2DA6-4331-9309-71170B0ABED5}" type="presParOf" srcId="{2DE3DFDB-A02E-4AB2-A8ED-C87C4B13E52A}" destId="{730435F6-0176-4328-907C-76C2DDC23ACF}" srcOrd="10" destOrd="0" presId="urn:microsoft.com/office/officeart/2011/layout/HexagonRadial"/>
    <dgm:cxn modelId="{2C9859C1-F4AA-4E40-9CD8-614EA2CC8FB4}" type="presParOf" srcId="{2DE3DFDB-A02E-4AB2-A8ED-C87C4B13E52A}" destId="{EC1A0C19-413C-4231-971B-333EECF59B37}" srcOrd="11" destOrd="0" presId="urn:microsoft.com/office/officeart/2011/layout/HexagonRadial"/>
    <dgm:cxn modelId="{9C4F6ADF-6B0D-43D9-A93D-A5F270BECA1A}" type="presParOf" srcId="{EC1A0C19-413C-4231-971B-333EECF59B37}" destId="{F82A4C01-3997-4433-8166-7B83648B166B}" srcOrd="0" destOrd="0" presId="urn:microsoft.com/office/officeart/2011/layout/HexagonRadial"/>
    <dgm:cxn modelId="{E4F079FF-79E8-43E5-B67E-DA76DFE17349}" type="presParOf" srcId="{2DE3DFDB-A02E-4AB2-A8ED-C87C4B13E52A}" destId="{9169A045-5422-46E9-8317-BB3FBC9AFA1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7D3D6A2-E6BB-4F38-BF1D-831517B437DF}" type="doc">
      <dgm:prSet loTypeId="urn:microsoft.com/office/officeart/2005/8/layout/hProcess9" loCatId="process" qsTypeId="urn:microsoft.com/office/officeart/2005/8/quickstyle/simple1" qsCatId="simple" csTypeId="urn:microsoft.com/office/officeart/2005/8/colors/accent1_2" csCatId="accent1" phldr="1"/>
      <dgm:spPr/>
    </dgm:pt>
    <dgm:pt modelId="{0AADC602-719D-4CAA-8396-3688F29F8143}">
      <dgm:prSet phldrT="[Text]"/>
      <dgm:spPr>
        <a:solidFill>
          <a:schemeClr val="accent2"/>
        </a:solidFill>
      </dgm:spPr>
      <dgm:t>
        <a:bodyPr/>
        <a:lstStyle/>
        <a:p>
          <a:r>
            <a:rPr lang="en-US" dirty="0" smtClean="0"/>
            <a:t>After non-compliance has been detected….</a:t>
          </a:r>
          <a:endParaRPr lang="en-US" dirty="0"/>
        </a:p>
      </dgm:t>
    </dgm:pt>
    <dgm:pt modelId="{BE64E41B-03A0-493C-84E6-6EDC8F90E1F6}" type="parTrans" cxnId="{54AC448B-C634-4744-AB89-D39EDB288FE2}">
      <dgm:prSet/>
      <dgm:spPr/>
      <dgm:t>
        <a:bodyPr/>
        <a:lstStyle/>
        <a:p>
          <a:endParaRPr lang="en-US"/>
        </a:p>
      </dgm:t>
    </dgm:pt>
    <dgm:pt modelId="{7E356B9D-F588-4692-BB6A-0610850E0FEE}" type="sibTrans" cxnId="{54AC448B-C634-4744-AB89-D39EDB288FE2}">
      <dgm:prSet/>
      <dgm:spPr/>
      <dgm:t>
        <a:bodyPr/>
        <a:lstStyle/>
        <a:p>
          <a:endParaRPr lang="en-US"/>
        </a:p>
      </dgm:t>
    </dgm:pt>
    <dgm:pt modelId="{7BAAF42D-B8DE-4083-BDAB-186D80C5F3BA}">
      <dgm:prSet phldrT="[Text]"/>
      <dgm:spPr>
        <a:solidFill>
          <a:schemeClr val="accent3"/>
        </a:solidFill>
      </dgm:spPr>
      <dgm:t>
        <a:bodyPr/>
        <a:lstStyle/>
        <a:p>
          <a:r>
            <a:rPr lang="en-US" dirty="0" smtClean="0"/>
            <a:t>It must be investigated </a:t>
          </a:r>
          <a:r>
            <a:rPr lang="en-US" i="1" dirty="0" smtClean="0"/>
            <a:t>immediately…</a:t>
          </a:r>
          <a:endParaRPr lang="en-US" dirty="0"/>
        </a:p>
      </dgm:t>
    </dgm:pt>
    <dgm:pt modelId="{13569791-0733-4478-9D23-FB28E2F2511F}" type="parTrans" cxnId="{EDD5F204-7F05-4192-AFB7-47E9224D7BB4}">
      <dgm:prSet/>
      <dgm:spPr/>
      <dgm:t>
        <a:bodyPr/>
        <a:lstStyle/>
        <a:p>
          <a:endParaRPr lang="en-US"/>
        </a:p>
      </dgm:t>
    </dgm:pt>
    <dgm:pt modelId="{029C4E5D-6CE5-4DEB-A628-1A992B0A96C5}" type="sibTrans" cxnId="{EDD5F204-7F05-4192-AFB7-47E9224D7BB4}">
      <dgm:prSet/>
      <dgm:spPr/>
      <dgm:t>
        <a:bodyPr/>
        <a:lstStyle/>
        <a:p>
          <a:endParaRPr lang="en-US"/>
        </a:p>
      </dgm:t>
    </dgm:pt>
    <dgm:pt modelId="{06135901-94F1-430B-AF55-B3F646C1CC98}">
      <dgm:prSet phldrT="[Text]"/>
      <dgm:spPr>
        <a:solidFill>
          <a:schemeClr val="accent4"/>
        </a:solidFill>
      </dgm:spPr>
      <dgm:t>
        <a:bodyPr/>
        <a:lstStyle/>
        <a:p>
          <a:r>
            <a:rPr lang="en-US" dirty="0" smtClean="0"/>
            <a:t>And then </a:t>
          </a:r>
          <a:r>
            <a:rPr lang="en-US" i="1" dirty="0" smtClean="0"/>
            <a:t>promptly</a:t>
          </a:r>
          <a:r>
            <a:rPr lang="en-US" i="0" dirty="0" smtClean="0"/>
            <a:t> corrected.</a:t>
          </a:r>
          <a:endParaRPr lang="en-US" dirty="0"/>
        </a:p>
      </dgm:t>
    </dgm:pt>
    <dgm:pt modelId="{3CDFBB56-4E6A-4C73-88FD-AD834347AADF}" type="parTrans" cxnId="{14D23C7F-4D6A-441D-8122-77891857EEF0}">
      <dgm:prSet/>
      <dgm:spPr/>
      <dgm:t>
        <a:bodyPr/>
        <a:lstStyle/>
        <a:p>
          <a:endParaRPr lang="en-US"/>
        </a:p>
      </dgm:t>
    </dgm:pt>
    <dgm:pt modelId="{10396233-8AE8-4ED1-8251-7B2060558B2B}" type="sibTrans" cxnId="{14D23C7F-4D6A-441D-8122-77891857EEF0}">
      <dgm:prSet/>
      <dgm:spPr/>
      <dgm:t>
        <a:bodyPr/>
        <a:lstStyle/>
        <a:p>
          <a:endParaRPr lang="en-US"/>
        </a:p>
      </dgm:t>
    </dgm:pt>
    <dgm:pt modelId="{7752569E-188E-4682-8483-9DCFDB1038CF}" type="pres">
      <dgm:prSet presAssocID="{47D3D6A2-E6BB-4F38-BF1D-831517B437DF}" presName="CompostProcess" presStyleCnt="0">
        <dgm:presLayoutVars>
          <dgm:dir/>
          <dgm:resizeHandles val="exact"/>
        </dgm:presLayoutVars>
      </dgm:prSet>
      <dgm:spPr/>
    </dgm:pt>
    <dgm:pt modelId="{75E54FB3-C037-4EB4-A0AE-EFF8E05DC4C0}" type="pres">
      <dgm:prSet presAssocID="{47D3D6A2-E6BB-4F38-BF1D-831517B437DF}" presName="arrow" presStyleLbl="bgShp" presStyleIdx="0" presStyleCnt="1"/>
      <dgm:spPr>
        <a:solidFill>
          <a:schemeClr val="accent1"/>
        </a:solidFill>
      </dgm:spPr>
    </dgm:pt>
    <dgm:pt modelId="{01211C90-CF38-4C29-AAE1-B566ACFE58DD}" type="pres">
      <dgm:prSet presAssocID="{47D3D6A2-E6BB-4F38-BF1D-831517B437DF}" presName="linearProcess" presStyleCnt="0"/>
      <dgm:spPr/>
    </dgm:pt>
    <dgm:pt modelId="{CFEF398B-AA45-4DC9-945C-CBAD167EB05C}" type="pres">
      <dgm:prSet presAssocID="{0AADC602-719D-4CAA-8396-3688F29F8143}" presName="textNode" presStyleLbl="node1" presStyleIdx="0" presStyleCnt="3">
        <dgm:presLayoutVars>
          <dgm:bulletEnabled val="1"/>
        </dgm:presLayoutVars>
      </dgm:prSet>
      <dgm:spPr/>
      <dgm:t>
        <a:bodyPr/>
        <a:lstStyle/>
        <a:p>
          <a:endParaRPr lang="en-US"/>
        </a:p>
      </dgm:t>
    </dgm:pt>
    <dgm:pt modelId="{0D004BA2-FB99-484D-87BC-09B8ACAC0D7F}" type="pres">
      <dgm:prSet presAssocID="{7E356B9D-F588-4692-BB6A-0610850E0FEE}" presName="sibTrans" presStyleCnt="0"/>
      <dgm:spPr/>
    </dgm:pt>
    <dgm:pt modelId="{C5878EA4-8FF0-4C24-81C1-6BA644D66563}" type="pres">
      <dgm:prSet presAssocID="{7BAAF42D-B8DE-4083-BDAB-186D80C5F3BA}" presName="textNode" presStyleLbl="node1" presStyleIdx="1" presStyleCnt="3">
        <dgm:presLayoutVars>
          <dgm:bulletEnabled val="1"/>
        </dgm:presLayoutVars>
      </dgm:prSet>
      <dgm:spPr/>
      <dgm:t>
        <a:bodyPr/>
        <a:lstStyle/>
        <a:p>
          <a:endParaRPr lang="en-US"/>
        </a:p>
      </dgm:t>
    </dgm:pt>
    <dgm:pt modelId="{2A3850F7-8EB5-46AD-9568-DBF67A385FE0}" type="pres">
      <dgm:prSet presAssocID="{029C4E5D-6CE5-4DEB-A628-1A992B0A96C5}" presName="sibTrans" presStyleCnt="0"/>
      <dgm:spPr/>
    </dgm:pt>
    <dgm:pt modelId="{12B2BB02-CE24-46D6-BD81-6DFEEE03AA2B}" type="pres">
      <dgm:prSet presAssocID="{06135901-94F1-430B-AF55-B3F646C1CC98}" presName="textNode" presStyleLbl="node1" presStyleIdx="2" presStyleCnt="3">
        <dgm:presLayoutVars>
          <dgm:bulletEnabled val="1"/>
        </dgm:presLayoutVars>
      </dgm:prSet>
      <dgm:spPr/>
      <dgm:t>
        <a:bodyPr/>
        <a:lstStyle/>
        <a:p>
          <a:endParaRPr lang="en-US"/>
        </a:p>
      </dgm:t>
    </dgm:pt>
  </dgm:ptLst>
  <dgm:cxnLst>
    <dgm:cxn modelId="{51519043-408E-4FED-B5F4-67702969157B}" type="presOf" srcId="{0AADC602-719D-4CAA-8396-3688F29F8143}" destId="{CFEF398B-AA45-4DC9-945C-CBAD167EB05C}" srcOrd="0" destOrd="0" presId="urn:microsoft.com/office/officeart/2005/8/layout/hProcess9"/>
    <dgm:cxn modelId="{8085E85F-7457-475A-A9C3-2BAEB80A0534}" type="presOf" srcId="{7BAAF42D-B8DE-4083-BDAB-186D80C5F3BA}" destId="{C5878EA4-8FF0-4C24-81C1-6BA644D66563}" srcOrd="0" destOrd="0" presId="urn:microsoft.com/office/officeart/2005/8/layout/hProcess9"/>
    <dgm:cxn modelId="{54AC448B-C634-4744-AB89-D39EDB288FE2}" srcId="{47D3D6A2-E6BB-4F38-BF1D-831517B437DF}" destId="{0AADC602-719D-4CAA-8396-3688F29F8143}" srcOrd="0" destOrd="0" parTransId="{BE64E41B-03A0-493C-84E6-6EDC8F90E1F6}" sibTransId="{7E356B9D-F588-4692-BB6A-0610850E0FEE}"/>
    <dgm:cxn modelId="{EDD5F204-7F05-4192-AFB7-47E9224D7BB4}" srcId="{47D3D6A2-E6BB-4F38-BF1D-831517B437DF}" destId="{7BAAF42D-B8DE-4083-BDAB-186D80C5F3BA}" srcOrd="1" destOrd="0" parTransId="{13569791-0733-4478-9D23-FB28E2F2511F}" sibTransId="{029C4E5D-6CE5-4DEB-A628-1A992B0A96C5}"/>
    <dgm:cxn modelId="{5D8B68E0-D5BF-4797-B4C0-F8909F8FE5DF}" type="presOf" srcId="{47D3D6A2-E6BB-4F38-BF1D-831517B437DF}" destId="{7752569E-188E-4682-8483-9DCFDB1038CF}" srcOrd="0" destOrd="0" presId="urn:microsoft.com/office/officeart/2005/8/layout/hProcess9"/>
    <dgm:cxn modelId="{14D23C7F-4D6A-441D-8122-77891857EEF0}" srcId="{47D3D6A2-E6BB-4F38-BF1D-831517B437DF}" destId="{06135901-94F1-430B-AF55-B3F646C1CC98}" srcOrd="2" destOrd="0" parTransId="{3CDFBB56-4E6A-4C73-88FD-AD834347AADF}" sibTransId="{10396233-8AE8-4ED1-8251-7B2060558B2B}"/>
    <dgm:cxn modelId="{233D14DD-24B0-4E11-A731-AE3378D7D52D}" type="presOf" srcId="{06135901-94F1-430B-AF55-B3F646C1CC98}" destId="{12B2BB02-CE24-46D6-BD81-6DFEEE03AA2B}" srcOrd="0" destOrd="0" presId="urn:microsoft.com/office/officeart/2005/8/layout/hProcess9"/>
    <dgm:cxn modelId="{F1B88C42-42FE-4594-86EB-31C073B3F19A}" type="presParOf" srcId="{7752569E-188E-4682-8483-9DCFDB1038CF}" destId="{75E54FB3-C037-4EB4-A0AE-EFF8E05DC4C0}" srcOrd="0" destOrd="0" presId="urn:microsoft.com/office/officeart/2005/8/layout/hProcess9"/>
    <dgm:cxn modelId="{20C206B8-4FB1-4AC8-B38C-C9F00A41DF62}" type="presParOf" srcId="{7752569E-188E-4682-8483-9DCFDB1038CF}" destId="{01211C90-CF38-4C29-AAE1-B566ACFE58DD}" srcOrd="1" destOrd="0" presId="urn:microsoft.com/office/officeart/2005/8/layout/hProcess9"/>
    <dgm:cxn modelId="{E1443B8B-D11A-4ABA-959E-F42E23F5AD62}" type="presParOf" srcId="{01211C90-CF38-4C29-AAE1-B566ACFE58DD}" destId="{CFEF398B-AA45-4DC9-945C-CBAD167EB05C}" srcOrd="0" destOrd="0" presId="urn:microsoft.com/office/officeart/2005/8/layout/hProcess9"/>
    <dgm:cxn modelId="{32D62F4C-A9B6-43D8-A4CE-C8B59999692C}" type="presParOf" srcId="{01211C90-CF38-4C29-AAE1-B566ACFE58DD}" destId="{0D004BA2-FB99-484D-87BC-09B8ACAC0D7F}" srcOrd="1" destOrd="0" presId="urn:microsoft.com/office/officeart/2005/8/layout/hProcess9"/>
    <dgm:cxn modelId="{9F0BC6ED-E90D-4FD2-AC11-B8B6A57513A1}" type="presParOf" srcId="{01211C90-CF38-4C29-AAE1-B566ACFE58DD}" destId="{C5878EA4-8FF0-4C24-81C1-6BA644D66563}" srcOrd="2" destOrd="0" presId="urn:microsoft.com/office/officeart/2005/8/layout/hProcess9"/>
    <dgm:cxn modelId="{C560A40E-C05D-4415-8F60-9D3AF71A9DF8}" type="presParOf" srcId="{01211C90-CF38-4C29-AAE1-B566ACFE58DD}" destId="{2A3850F7-8EB5-46AD-9568-DBF67A385FE0}" srcOrd="3" destOrd="0" presId="urn:microsoft.com/office/officeart/2005/8/layout/hProcess9"/>
    <dgm:cxn modelId="{8EC5FCB2-C0F7-4DC6-BF3C-6051807FE73E}" type="presParOf" srcId="{01211C90-CF38-4C29-AAE1-B566ACFE58DD}" destId="{12B2BB02-CE24-46D6-BD81-6DFEEE03AA2B}"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453DF88-55B6-4E3C-B2ED-B2D88AFFA8AF}"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US"/>
        </a:p>
      </dgm:t>
    </dgm:pt>
    <dgm:pt modelId="{4351BF70-9544-4023-B21D-A7FB1C7CD6AE}">
      <dgm:prSet phldrT="[Text]"/>
      <dgm:spPr/>
      <dgm:t>
        <a:bodyPr/>
        <a:lstStyle/>
        <a:p>
          <a:r>
            <a:rPr lang="en-US" dirty="0" smtClean="0"/>
            <a:t>Prevent</a:t>
          </a:r>
          <a:endParaRPr lang="en-US" dirty="0"/>
        </a:p>
      </dgm:t>
    </dgm:pt>
    <dgm:pt modelId="{FB12494E-CFDD-48D5-A61D-FFE9C2D2E212}" type="parTrans" cxnId="{549B0E5D-4A19-4D5D-A8F6-3A1987C185BC}">
      <dgm:prSet/>
      <dgm:spPr/>
      <dgm:t>
        <a:bodyPr/>
        <a:lstStyle/>
        <a:p>
          <a:endParaRPr lang="en-US"/>
        </a:p>
      </dgm:t>
    </dgm:pt>
    <dgm:pt modelId="{4A28343F-3A51-46EE-ABA2-69E71AFCD4D9}" type="sibTrans" cxnId="{549B0E5D-4A19-4D5D-A8F6-3A1987C185BC}">
      <dgm:prSet/>
      <dgm:spPr/>
      <dgm:t>
        <a:bodyPr/>
        <a:lstStyle/>
        <a:p>
          <a:endParaRPr lang="en-US"/>
        </a:p>
      </dgm:t>
    </dgm:pt>
    <dgm:pt modelId="{1030BC8F-CAC6-4DF9-B997-6AA3E457E821}">
      <dgm:prSet phldrT="[Text]"/>
      <dgm:spPr>
        <a:solidFill>
          <a:schemeClr val="accent2"/>
        </a:solidFill>
      </dgm:spPr>
      <dgm:t>
        <a:bodyPr/>
        <a:lstStyle/>
        <a:p>
          <a:r>
            <a:rPr lang="en-US" dirty="0" smtClean="0"/>
            <a:t>Detect</a:t>
          </a:r>
          <a:endParaRPr lang="en-US" dirty="0"/>
        </a:p>
      </dgm:t>
    </dgm:pt>
    <dgm:pt modelId="{BB2286EE-45F9-4552-882D-8943F8DA4E28}" type="parTrans" cxnId="{89BA11B1-40A1-43D8-BD31-FBF1512BC8CD}">
      <dgm:prSet/>
      <dgm:spPr/>
      <dgm:t>
        <a:bodyPr/>
        <a:lstStyle/>
        <a:p>
          <a:endParaRPr lang="en-US"/>
        </a:p>
      </dgm:t>
    </dgm:pt>
    <dgm:pt modelId="{8D11D74E-8F72-4F8E-B923-0D668F244529}" type="sibTrans" cxnId="{89BA11B1-40A1-43D8-BD31-FBF1512BC8CD}">
      <dgm:prSet/>
      <dgm:spPr/>
      <dgm:t>
        <a:bodyPr/>
        <a:lstStyle/>
        <a:p>
          <a:endParaRPr lang="en-US"/>
        </a:p>
      </dgm:t>
    </dgm:pt>
    <dgm:pt modelId="{C3556B23-7D39-4230-AFCB-0770210B0ED8}">
      <dgm:prSet phldrT="[Text]"/>
      <dgm:spPr>
        <a:solidFill>
          <a:schemeClr val="accent3"/>
        </a:solidFill>
      </dgm:spPr>
      <dgm:t>
        <a:bodyPr/>
        <a:lstStyle/>
        <a:p>
          <a:r>
            <a:rPr lang="en-US" dirty="0" smtClean="0"/>
            <a:t>Report</a:t>
          </a:r>
          <a:endParaRPr lang="en-US" dirty="0"/>
        </a:p>
      </dgm:t>
    </dgm:pt>
    <dgm:pt modelId="{AFD36F46-7C59-42F1-95AD-F001EC48E0B9}" type="parTrans" cxnId="{BEA4AF60-9B37-4E6B-8BAF-C3E854CC89D9}">
      <dgm:prSet/>
      <dgm:spPr/>
      <dgm:t>
        <a:bodyPr/>
        <a:lstStyle/>
        <a:p>
          <a:endParaRPr lang="en-US"/>
        </a:p>
      </dgm:t>
    </dgm:pt>
    <dgm:pt modelId="{FFC86F23-AAE7-4DD7-A116-843CD01F623D}" type="sibTrans" cxnId="{BEA4AF60-9B37-4E6B-8BAF-C3E854CC89D9}">
      <dgm:prSet/>
      <dgm:spPr/>
      <dgm:t>
        <a:bodyPr/>
        <a:lstStyle/>
        <a:p>
          <a:endParaRPr lang="en-US"/>
        </a:p>
      </dgm:t>
    </dgm:pt>
    <dgm:pt modelId="{DB0C8F94-6A47-447B-8F1D-4D48EF035C8C}">
      <dgm:prSet phldrT="[Text]"/>
      <dgm:spPr>
        <a:solidFill>
          <a:schemeClr val="accent4"/>
        </a:solidFill>
      </dgm:spPr>
      <dgm:t>
        <a:bodyPr/>
        <a:lstStyle/>
        <a:p>
          <a:r>
            <a:rPr lang="en-US" dirty="0" smtClean="0"/>
            <a:t>Correct</a:t>
          </a:r>
          <a:endParaRPr lang="en-US" dirty="0"/>
        </a:p>
      </dgm:t>
    </dgm:pt>
    <dgm:pt modelId="{6332606B-7A15-49F1-9DD0-4B693C3AE44E}" type="parTrans" cxnId="{9027FD02-8B51-46E6-AF2C-50396810552E}">
      <dgm:prSet/>
      <dgm:spPr/>
      <dgm:t>
        <a:bodyPr/>
        <a:lstStyle/>
        <a:p>
          <a:endParaRPr lang="en-US"/>
        </a:p>
      </dgm:t>
    </dgm:pt>
    <dgm:pt modelId="{DD2022E4-9A6A-42DE-8B13-072005BEDDEB}" type="sibTrans" cxnId="{9027FD02-8B51-46E6-AF2C-50396810552E}">
      <dgm:prSet/>
      <dgm:spPr/>
      <dgm:t>
        <a:bodyPr/>
        <a:lstStyle/>
        <a:p>
          <a:endParaRPr lang="en-US"/>
        </a:p>
      </dgm:t>
    </dgm:pt>
    <dgm:pt modelId="{829BD2C1-21C4-4A0F-9271-A673B065B8EB}">
      <dgm:prSet phldrT="[Text]"/>
      <dgm:spPr>
        <a:solidFill>
          <a:schemeClr val="accent6"/>
        </a:solidFill>
      </dgm:spPr>
      <dgm:t>
        <a:bodyPr/>
        <a:lstStyle/>
        <a:p>
          <a:r>
            <a:rPr lang="en-US" dirty="0" smtClean="0"/>
            <a:t>Monitor/Audit</a:t>
          </a:r>
          <a:endParaRPr lang="en-US" dirty="0"/>
        </a:p>
      </dgm:t>
    </dgm:pt>
    <dgm:pt modelId="{4BE86D74-6C5E-4B64-AB63-7331891527CA}" type="parTrans" cxnId="{F3FA5085-A7ED-4594-994C-BFB72BCEB75B}">
      <dgm:prSet/>
      <dgm:spPr/>
      <dgm:t>
        <a:bodyPr/>
        <a:lstStyle/>
        <a:p>
          <a:endParaRPr lang="en-US"/>
        </a:p>
      </dgm:t>
    </dgm:pt>
    <dgm:pt modelId="{710F91BD-8546-4AF4-928A-FE00F4BFB58B}" type="sibTrans" cxnId="{F3FA5085-A7ED-4594-994C-BFB72BCEB75B}">
      <dgm:prSet/>
      <dgm:spPr/>
      <dgm:t>
        <a:bodyPr/>
        <a:lstStyle/>
        <a:p>
          <a:endParaRPr lang="en-US"/>
        </a:p>
      </dgm:t>
    </dgm:pt>
    <dgm:pt modelId="{29780CDC-35D3-418C-BA63-4BC7476F306C}" type="pres">
      <dgm:prSet presAssocID="{1453DF88-55B6-4E3C-B2ED-B2D88AFFA8AF}" presName="cycle" presStyleCnt="0">
        <dgm:presLayoutVars>
          <dgm:dir/>
          <dgm:resizeHandles val="exact"/>
        </dgm:presLayoutVars>
      </dgm:prSet>
      <dgm:spPr/>
      <dgm:t>
        <a:bodyPr/>
        <a:lstStyle/>
        <a:p>
          <a:endParaRPr lang="en-US"/>
        </a:p>
      </dgm:t>
    </dgm:pt>
    <dgm:pt modelId="{7C0D8D49-F00D-41E8-AE99-00ACF33F91E6}" type="pres">
      <dgm:prSet presAssocID="{4351BF70-9544-4023-B21D-A7FB1C7CD6AE}" presName="node" presStyleLbl="node1" presStyleIdx="0" presStyleCnt="5" custScaleX="145025" custScaleY="145025">
        <dgm:presLayoutVars>
          <dgm:bulletEnabled val="1"/>
        </dgm:presLayoutVars>
      </dgm:prSet>
      <dgm:spPr/>
      <dgm:t>
        <a:bodyPr/>
        <a:lstStyle/>
        <a:p>
          <a:endParaRPr lang="en-US"/>
        </a:p>
      </dgm:t>
    </dgm:pt>
    <dgm:pt modelId="{83470501-F17A-4E56-B324-D59612588EB3}" type="pres">
      <dgm:prSet presAssocID="{4A28343F-3A51-46EE-ABA2-69E71AFCD4D9}" presName="sibTrans" presStyleLbl="sibTrans2D1" presStyleIdx="0" presStyleCnt="5"/>
      <dgm:spPr/>
      <dgm:t>
        <a:bodyPr/>
        <a:lstStyle/>
        <a:p>
          <a:endParaRPr lang="en-US"/>
        </a:p>
      </dgm:t>
    </dgm:pt>
    <dgm:pt modelId="{654BEDD0-61AE-438D-83A1-5F03E3B995FC}" type="pres">
      <dgm:prSet presAssocID="{4A28343F-3A51-46EE-ABA2-69E71AFCD4D9}" presName="connectorText" presStyleLbl="sibTrans2D1" presStyleIdx="0" presStyleCnt="5"/>
      <dgm:spPr/>
      <dgm:t>
        <a:bodyPr/>
        <a:lstStyle/>
        <a:p>
          <a:endParaRPr lang="en-US"/>
        </a:p>
      </dgm:t>
    </dgm:pt>
    <dgm:pt modelId="{796DEC61-E7F9-4606-B587-1958B81F1036}" type="pres">
      <dgm:prSet presAssocID="{1030BC8F-CAC6-4DF9-B997-6AA3E457E821}" presName="node" presStyleLbl="node1" presStyleIdx="1" presStyleCnt="5">
        <dgm:presLayoutVars>
          <dgm:bulletEnabled val="1"/>
        </dgm:presLayoutVars>
      </dgm:prSet>
      <dgm:spPr/>
      <dgm:t>
        <a:bodyPr/>
        <a:lstStyle/>
        <a:p>
          <a:endParaRPr lang="en-US"/>
        </a:p>
      </dgm:t>
    </dgm:pt>
    <dgm:pt modelId="{860C4552-9E7E-4F21-A02E-071AB210442A}" type="pres">
      <dgm:prSet presAssocID="{8D11D74E-8F72-4F8E-B923-0D668F244529}" presName="sibTrans" presStyleLbl="sibTrans2D1" presStyleIdx="1" presStyleCnt="5"/>
      <dgm:spPr/>
      <dgm:t>
        <a:bodyPr/>
        <a:lstStyle/>
        <a:p>
          <a:endParaRPr lang="en-US"/>
        </a:p>
      </dgm:t>
    </dgm:pt>
    <dgm:pt modelId="{D9815CFB-57ED-4D80-879B-D3EC7CE04E17}" type="pres">
      <dgm:prSet presAssocID="{8D11D74E-8F72-4F8E-B923-0D668F244529}" presName="connectorText" presStyleLbl="sibTrans2D1" presStyleIdx="1" presStyleCnt="5"/>
      <dgm:spPr/>
      <dgm:t>
        <a:bodyPr/>
        <a:lstStyle/>
        <a:p>
          <a:endParaRPr lang="en-US"/>
        </a:p>
      </dgm:t>
    </dgm:pt>
    <dgm:pt modelId="{B506887F-BBDA-4DFF-8556-EFF22CA35A29}" type="pres">
      <dgm:prSet presAssocID="{C3556B23-7D39-4230-AFCB-0770210B0ED8}" presName="node" presStyleLbl="node1" presStyleIdx="2" presStyleCnt="5">
        <dgm:presLayoutVars>
          <dgm:bulletEnabled val="1"/>
        </dgm:presLayoutVars>
      </dgm:prSet>
      <dgm:spPr/>
      <dgm:t>
        <a:bodyPr/>
        <a:lstStyle/>
        <a:p>
          <a:endParaRPr lang="en-US"/>
        </a:p>
      </dgm:t>
    </dgm:pt>
    <dgm:pt modelId="{26F4B8A0-37F9-4E8D-9AC7-65109B402813}" type="pres">
      <dgm:prSet presAssocID="{FFC86F23-AAE7-4DD7-A116-843CD01F623D}" presName="sibTrans" presStyleLbl="sibTrans2D1" presStyleIdx="2" presStyleCnt="5"/>
      <dgm:spPr/>
      <dgm:t>
        <a:bodyPr/>
        <a:lstStyle/>
        <a:p>
          <a:endParaRPr lang="en-US"/>
        </a:p>
      </dgm:t>
    </dgm:pt>
    <dgm:pt modelId="{D80D4944-4EEC-4062-B233-783AF369CA13}" type="pres">
      <dgm:prSet presAssocID="{FFC86F23-AAE7-4DD7-A116-843CD01F623D}" presName="connectorText" presStyleLbl="sibTrans2D1" presStyleIdx="2" presStyleCnt="5"/>
      <dgm:spPr/>
      <dgm:t>
        <a:bodyPr/>
        <a:lstStyle/>
        <a:p>
          <a:endParaRPr lang="en-US"/>
        </a:p>
      </dgm:t>
    </dgm:pt>
    <dgm:pt modelId="{39EBDE7D-BD25-429C-A59A-C9ED87707D58}" type="pres">
      <dgm:prSet presAssocID="{DB0C8F94-6A47-447B-8F1D-4D48EF035C8C}" presName="node" presStyleLbl="node1" presStyleIdx="3" presStyleCnt="5">
        <dgm:presLayoutVars>
          <dgm:bulletEnabled val="1"/>
        </dgm:presLayoutVars>
      </dgm:prSet>
      <dgm:spPr/>
      <dgm:t>
        <a:bodyPr/>
        <a:lstStyle/>
        <a:p>
          <a:endParaRPr lang="en-US"/>
        </a:p>
      </dgm:t>
    </dgm:pt>
    <dgm:pt modelId="{09DE6274-2940-4518-A091-4F8C8FB3862F}" type="pres">
      <dgm:prSet presAssocID="{DD2022E4-9A6A-42DE-8B13-072005BEDDEB}" presName="sibTrans" presStyleLbl="sibTrans2D1" presStyleIdx="3" presStyleCnt="5"/>
      <dgm:spPr/>
      <dgm:t>
        <a:bodyPr/>
        <a:lstStyle/>
        <a:p>
          <a:endParaRPr lang="en-US"/>
        </a:p>
      </dgm:t>
    </dgm:pt>
    <dgm:pt modelId="{AB318DCE-3697-462F-932E-5AAC9DBF53F7}" type="pres">
      <dgm:prSet presAssocID="{DD2022E4-9A6A-42DE-8B13-072005BEDDEB}" presName="connectorText" presStyleLbl="sibTrans2D1" presStyleIdx="3" presStyleCnt="5"/>
      <dgm:spPr/>
      <dgm:t>
        <a:bodyPr/>
        <a:lstStyle/>
        <a:p>
          <a:endParaRPr lang="en-US"/>
        </a:p>
      </dgm:t>
    </dgm:pt>
    <dgm:pt modelId="{7D95FEB7-C935-48FF-BC0C-3D775CACFA13}" type="pres">
      <dgm:prSet presAssocID="{829BD2C1-21C4-4A0F-9271-A673B065B8EB}" presName="node" presStyleLbl="node1" presStyleIdx="4" presStyleCnt="5">
        <dgm:presLayoutVars>
          <dgm:bulletEnabled val="1"/>
        </dgm:presLayoutVars>
      </dgm:prSet>
      <dgm:spPr/>
      <dgm:t>
        <a:bodyPr/>
        <a:lstStyle/>
        <a:p>
          <a:endParaRPr lang="en-US"/>
        </a:p>
      </dgm:t>
    </dgm:pt>
    <dgm:pt modelId="{75F5A252-D074-4E03-B045-B3387CCA66DB}" type="pres">
      <dgm:prSet presAssocID="{710F91BD-8546-4AF4-928A-FE00F4BFB58B}" presName="sibTrans" presStyleLbl="sibTrans2D1" presStyleIdx="4" presStyleCnt="5"/>
      <dgm:spPr/>
      <dgm:t>
        <a:bodyPr/>
        <a:lstStyle/>
        <a:p>
          <a:endParaRPr lang="en-US"/>
        </a:p>
      </dgm:t>
    </dgm:pt>
    <dgm:pt modelId="{FA1AAE31-FEAD-4BCF-978A-A98D3C92D42B}" type="pres">
      <dgm:prSet presAssocID="{710F91BD-8546-4AF4-928A-FE00F4BFB58B}" presName="connectorText" presStyleLbl="sibTrans2D1" presStyleIdx="4" presStyleCnt="5"/>
      <dgm:spPr/>
      <dgm:t>
        <a:bodyPr/>
        <a:lstStyle/>
        <a:p>
          <a:endParaRPr lang="en-US"/>
        </a:p>
      </dgm:t>
    </dgm:pt>
  </dgm:ptLst>
  <dgm:cxnLst>
    <dgm:cxn modelId="{BEA4AF60-9B37-4E6B-8BAF-C3E854CC89D9}" srcId="{1453DF88-55B6-4E3C-B2ED-B2D88AFFA8AF}" destId="{C3556B23-7D39-4230-AFCB-0770210B0ED8}" srcOrd="2" destOrd="0" parTransId="{AFD36F46-7C59-42F1-95AD-F001EC48E0B9}" sibTransId="{FFC86F23-AAE7-4DD7-A116-843CD01F623D}"/>
    <dgm:cxn modelId="{B61137FD-E827-4F69-9EB8-6DFA579E710D}" type="presOf" srcId="{1453DF88-55B6-4E3C-B2ED-B2D88AFFA8AF}" destId="{29780CDC-35D3-418C-BA63-4BC7476F306C}" srcOrd="0" destOrd="0" presId="urn:microsoft.com/office/officeart/2005/8/layout/cycle2"/>
    <dgm:cxn modelId="{081E1B83-4E57-49EA-A35B-76E196083124}" type="presOf" srcId="{FFC86F23-AAE7-4DD7-A116-843CD01F623D}" destId="{D80D4944-4EEC-4062-B233-783AF369CA13}" srcOrd="1" destOrd="0" presId="urn:microsoft.com/office/officeart/2005/8/layout/cycle2"/>
    <dgm:cxn modelId="{3BE7A892-BEBE-41F0-9B27-6F0C7DCC26D8}" type="presOf" srcId="{1030BC8F-CAC6-4DF9-B997-6AA3E457E821}" destId="{796DEC61-E7F9-4606-B587-1958B81F1036}" srcOrd="0" destOrd="0" presId="urn:microsoft.com/office/officeart/2005/8/layout/cycle2"/>
    <dgm:cxn modelId="{9027FD02-8B51-46E6-AF2C-50396810552E}" srcId="{1453DF88-55B6-4E3C-B2ED-B2D88AFFA8AF}" destId="{DB0C8F94-6A47-447B-8F1D-4D48EF035C8C}" srcOrd="3" destOrd="0" parTransId="{6332606B-7A15-49F1-9DD0-4B693C3AE44E}" sibTransId="{DD2022E4-9A6A-42DE-8B13-072005BEDDEB}"/>
    <dgm:cxn modelId="{89BA11B1-40A1-43D8-BD31-FBF1512BC8CD}" srcId="{1453DF88-55B6-4E3C-B2ED-B2D88AFFA8AF}" destId="{1030BC8F-CAC6-4DF9-B997-6AA3E457E821}" srcOrd="1" destOrd="0" parTransId="{BB2286EE-45F9-4552-882D-8943F8DA4E28}" sibTransId="{8D11D74E-8F72-4F8E-B923-0D668F244529}"/>
    <dgm:cxn modelId="{EAF10976-D35A-4A46-9574-51ED3E8FC064}" type="presOf" srcId="{710F91BD-8546-4AF4-928A-FE00F4BFB58B}" destId="{75F5A252-D074-4E03-B045-B3387CCA66DB}" srcOrd="0" destOrd="0" presId="urn:microsoft.com/office/officeart/2005/8/layout/cycle2"/>
    <dgm:cxn modelId="{0EC7A27D-8F8E-47B7-B832-773C811BF63D}" type="presOf" srcId="{4A28343F-3A51-46EE-ABA2-69E71AFCD4D9}" destId="{654BEDD0-61AE-438D-83A1-5F03E3B995FC}" srcOrd="1" destOrd="0" presId="urn:microsoft.com/office/officeart/2005/8/layout/cycle2"/>
    <dgm:cxn modelId="{549B0E5D-4A19-4D5D-A8F6-3A1987C185BC}" srcId="{1453DF88-55B6-4E3C-B2ED-B2D88AFFA8AF}" destId="{4351BF70-9544-4023-B21D-A7FB1C7CD6AE}" srcOrd="0" destOrd="0" parTransId="{FB12494E-CFDD-48D5-A61D-FFE9C2D2E212}" sibTransId="{4A28343F-3A51-46EE-ABA2-69E71AFCD4D9}"/>
    <dgm:cxn modelId="{357CB607-E915-4F02-8FEE-2979CAA25EBB}" type="presOf" srcId="{710F91BD-8546-4AF4-928A-FE00F4BFB58B}" destId="{FA1AAE31-FEAD-4BCF-978A-A98D3C92D42B}" srcOrd="1" destOrd="0" presId="urn:microsoft.com/office/officeart/2005/8/layout/cycle2"/>
    <dgm:cxn modelId="{8D40CE61-4CC4-4D88-AC65-ED4A29421844}" type="presOf" srcId="{FFC86F23-AAE7-4DD7-A116-843CD01F623D}" destId="{26F4B8A0-37F9-4E8D-9AC7-65109B402813}" srcOrd="0" destOrd="0" presId="urn:microsoft.com/office/officeart/2005/8/layout/cycle2"/>
    <dgm:cxn modelId="{3F29BE5D-76FA-4BC4-A74A-04106B5F982B}" type="presOf" srcId="{8D11D74E-8F72-4F8E-B923-0D668F244529}" destId="{D9815CFB-57ED-4D80-879B-D3EC7CE04E17}" srcOrd="1" destOrd="0" presId="urn:microsoft.com/office/officeart/2005/8/layout/cycle2"/>
    <dgm:cxn modelId="{024B98FD-A044-4A97-8E98-50680FA0977F}" type="presOf" srcId="{829BD2C1-21C4-4A0F-9271-A673B065B8EB}" destId="{7D95FEB7-C935-48FF-BC0C-3D775CACFA13}" srcOrd="0" destOrd="0" presId="urn:microsoft.com/office/officeart/2005/8/layout/cycle2"/>
    <dgm:cxn modelId="{F3FA5085-A7ED-4594-994C-BFB72BCEB75B}" srcId="{1453DF88-55B6-4E3C-B2ED-B2D88AFFA8AF}" destId="{829BD2C1-21C4-4A0F-9271-A673B065B8EB}" srcOrd="4" destOrd="0" parTransId="{4BE86D74-6C5E-4B64-AB63-7331891527CA}" sibTransId="{710F91BD-8546-4AF4-928A-FE00F4BFB58B}"/>
    <dgm:cxn modelId="{F501CC93-67C4-48CD-A739-871A22B72C9C}" type="presOf" srcId="{C3556B23-7D39-4230-AFCB-0770210B0ED8}" destId="{B506887F-BBDA-4DFF-8556-EFF22CA35A29}" srcOrd="0" destOrd="0" presId="urn:microsoft.com/office/officeart/2005/8/layout/cycle2"/>
    <dgm:cxn modelId="{13ABDFC3-9605-4B43-9261-37239B4DA854}" type="presOf" srcId="{4A28343F-3A51-46EE-ABA2-69E71AFCD4D9}" destId="{83470501-F17A-4E56-B324-D59612588EB3}" srcOrd="0" destOrd="0" presId="urn:microsoft.com/office/officeart/2005/8/layout/cycle2"/>
    <dgm:cxn modelId="{E9153B21-FDB0-4D24-85EC-1769142E7164}" type="presOf" srcId="{4351BF70-9544-4023-B21D-A7FB1C7CD6AE}" destId="{7C0D8D49-F00D-41E8-AE99-00ACF33F91E6}" srcOrd="0" destOrd="0" presId="urn:microsoft.com/office/officeart/2005/8/layout/cycle2"/>
    <dgm:cxn modelId="{E1E72D31-3D78-4F56-9D32-831D2BDA28B3}" type="presOf" srcId="{8D11D74E-8F72-4F8E-B923-0D668F244529}" destId="{860C4552-9E7E-4F21-A02E-071AB210442A}" srcOrd="0" destOrd="0" presId="urn:microsoft.com/office/officeart/2005/8/layout/cycle2"/>
    <dgm:cxn modelId="{669B9AC3-AB15-4D6E-B686-04D8707F4986}" type="presOf" srcId="{DD2022E4-9A6A-42DE-8B13-072005BEDDEB}" destId="{AB318DCE-3697-462F-932E-5AAC9DBF53F7}" srcOrd="1" destOrd="0" presId="urn:microsoft.com/office/officeart/2005/8/layout/cycle2"/>
    <dgm:cxn modelId="{23800E2F-584E-46EE-AAE8-0B42487644CB}" type="presOf" srcId="{DB0C8F94-6A47-447B-8F1D-4D48EF035C8C}" destId="{39EBDE7D-BD25-429C-A59A-C9ED87707D58}" srcOrd="0" destOrd="0" presId="urn:microsoft.com/office/officeart/2005/8/layout/cycle2"/>
    <dgm:cxn modelId="{7B2EE026-B9C6-4611-961B-919011FE825A}" type="presOf" srcId="{DD2022E4-9A6A-42DE-8B13-072005BEDDEB}" destId="{09DE6274-2940-4518-A091-4F8C8FB3862F}" srcOrd="0" destOrd="0" presId="urn:microsoft.com/office/officeart/2005/8/layout/cycle2"/>
    <dgm:cxn modelId="{8302DB6B-F1AD-4F12-9525-F7EC1DCAA959}" type="presParOf" srcId="{29780CDC-35D3-418C-BA63-4BC7476F306C}" destId="{7C0D8D49-F00D-41E8-AE99-00ACF33F91E6}" srcOrd="0" destOrd="0" presId="urn:microsoft.com/office/officeart/2005/8/layout/cycle2"/>
    <dgm:cxn modelId="{BA3BE9D5-AF71-4205-8008-90B94CE191C6}" type="presParOf" srcId="{29780CDC-35D3-418C-BA63-4BC7476F306C}" destId="{83470501-F17A-4E56-B324-D59612588EB3}" srcOrd="1" destOrd="0" presId="urn:microsoft.com/office/officeart/2005/8/layout/cycle2"/>
    <dgm:cxn modelId="{EF56CC9C-FDCC-452B-B046-0D879E876FFC}" type="presParOf" srcId="{83470501-F17A-4E56-B324-D59612588EB3}" destId="{654BEDD0-61AE-438D-83A1-5F03E3B995FC}" srcOrd="0" destOrd="0" presId="urn:microsoft.com/office/officeart/2005/8/layout/cycle2"/>
    <dgm:cxn modelId="{D62EB47E-C577-48E8-AF58-AC9C59E93BD4}" type="presParOf" srcId="{29780CDC-35D3-418C-BA63-4BC7476F306C}" destId="{796DEC61-E7F9-4606-B587-1958B81F1036}" srcOrd="2" destOrd="0" presId="urn:microsoft.com/office/officeart/2005/8/layout/cycle2"/>
    <dgm:cxn modelId="{E0BDE8F7-33F3-4C9E-A8C5-AA4314C44C80}" type="presParOf" srcId="{29780CDC-35D3-418C-BA63-4BC7476F306C}" destId="{860C4552-9E7E-4F21-A02E-071AB210442A}" srcOrd="3" destOrd="0" presId="urn:microsoft.com/office/officeart/2005/8/layout/cycle2"/>
    <dgm:cxn modelId="{8D17E67B-FA0F-452B-A3A6-7673947A44EF}" type="presParOf" srcId="{860C4552-9E7E-4F21-A02E-071AB210442A}" destId="{D9815CFB-57ED-4D80-879B-D3EC7CE04E17}" srcOrd="0" destOrd="0" presId="urn:microsoft.com/office/officeart/2005/8/layout/cycle2"/>
    <dgm:cxn modelId="{57985C40-039C-4231-BE60-045F8931E057}" type="presParOf" srcId="{29780CDC-35D3-418C-BA63-4BC7476F306C}" destId="{B506887F-BBDA-4DFF-8556-EFF22CA35A29}" srcOrd="4" destOrd="0" presId="urn:microsoft.com/office/officeart/2005/8/layout/cycle2"/>
    <dgm:cxn modelId="{3FF43518-A0F5-4913-B6D8-17E68C10719D}" type="presParOf" srcId="{29780CDC-35D3-418C-BA63-4BC7476F306C}" destId="{26F4B8A0-37F9-4E8D-9AC7-65109B402813}" srcOrd="5" destOrd="0" presId="urn:microsoft.com/office/officeart/2005/8/layout/cycle2"/>
    <dgm:cxn modelId="{D6B6CC7B-456F-4964-96CC-6A043D94C207}" type="presParOf" srcId="{26F4B8A0-37F9-4E8D-9AC7-65109B402813}" destId="{D80D4944-4EEC-4062-B233-783AF369CA13}" srcOrd="0" destOrd="0" presId="urn:microsoft.com/office/officeart/2005/8/layout/cycle2"/>
    <dgm:cxn modelId="{4C7AB5A2-F94B-48F2-819A-FAEB21566D41}" type="presParOf" srcId="{29780CDC-35D3-418C-BA63-4BC7476F306C}" destId="{39EBDE7D-BD25-429C-A59A-C9ED87707D58}" srcOrd="6" destOrd="0" presId="urn:microsoft.com/office/officeart/2005/8/layout/cycle2"/>
    <dgm:cxn modelId="{05B7A8A0-0376-4F40-A08B-441C1B0C175F}" type="presParOf" srcId="{29780CDC-35D3-418C-BA63-4BC7476F306C}" destId="{09DE6274-2940-4518-A091-4F8C8FB3862F}" srcOrd="7" destOrd="0" presId="urn:microsoft.com/office/officeart/2005/8/layout/cycle2"/>
    <dgm:cxn modelId="{422933DF-4CB4-402B-ABCB-A471C7619C27}" type="presParOf" srcId="{09DE6274-2940-4518-A091-4F8C8FB3862F}" destId="{AB318DCE-3697-462F-932E-5AAC9DBF53F7}" srcOrd="0" destOrd="0" presId="urn:microsoft.com/office/officeart/2005/8/layout/cycle2"/>
    <dgm:cxn modelId="{5D0D3E34-8076-4866-8B52-67AB2860226D}" type="presParOf" srcId="{29780CDC-35D3-418C-BA63-4BC7476F306C}" destId="{7D95FEB7-C935-48FF-BC0C-3D775CACFA13}" srcOrd="8" destOrd="0" presId="urn:microsoft.com/office/officeart/2005/8/layout/cycle2"/>
    <dgm:cxn modelId="{3268CB36-D005-4289-9CD1-565A4771D82C}" type="presParOf" srcId="{29780CDC-35D3-418C-BA63-4BC7476F306C}" destId="{75F5A252-D074-4E03-B045-B3387CCA66DB}" srcOrd="9" destOrd="0" presId="urn:microsoft.com/office/officeart/2005/8/layout/cycle2"/>
    <dgm:cxn modelId="{87193E4B-5D07-4FF4-A54D-F7D7A3901CD9}" type="presParOf" srcId="{75F5A252-D074-4E03-B045-B3387CCA66DB}" destId="{FA1AAE31-FEAD-4BCF-978A-A98D3C92D42B}"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1AA8BF-A6C1-4A4A-A1FF-619883E44DF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EF40065B-8589-44B2-BEF0-A9F738BC5944}">
      <dgm:prSet phldrT="[Text]"/>
      <dgm:spPr/>
      <dgm:t>
        <a:bodyPr/>
        <a:lstStyle/>
        <a:p>
          <a:r>
            <a:rPr lang="en-US" dirty="0" smtClean="0"/>
            <a:t>PREVENT</a:t>
          </a:r>
          <a:endParaRPr lang="en-US" dirty="0"/>
        </a:p>
      </dgm:t>
    </dgm:pt>
    <dgm:pt modelId="{F9145568-8AAE-489A-985E-56116F4AA94B}" type="parTrans" cxnId="{25425E04-60CB-42EE-A9FC-0AC200C58C2F}">
      <dgm:prSet/>
      <dgm:spPr/>
      <dgm:t>
        <a:bodyPr/>
        <a:lstStyle/>
        <a:p>
          <a:endParaRPr lang="en-US"/>
        </a:p>
      </dgm:t>
    </dgm:pt>
    <dgm:pt modelId="{7F6515CA-3DF5-44CB-801C-4F6708649BB3}" type="sibTrans" cxnId="{25425E04-60CB-42EE-A9FC-0AC200C58C2F}">
      <dgm:prSet/>
      <dgm:spPr/>
      <dgm:t>
        <a:bodyPr/>
        <a:lstStyle/>
        <a:p>
          <a:endParaRPr lang="en-US"/>
        </a:p>
      </dgm:t>
    </dgm:pt>
    <dgm:pt modelId="{ED492F41-CEE9-422C-80D5-C56C7B053CCE}">
      <dgm:prSet phldrT="[Text]"/>
      <dgm:spPr/>
      <dgm:t>
        <a:bodyPr/>
        <a:lstStyle/>
        <a:p>
          <a:r>
            <a:rPr lang="en-US" dirty="0" smtClean="0"/>
            <a:t>Operate within VSP’s ethical expectations to prevent non-compliance</a:t>
          </a:r>
          <a:endParaRPr lang="en-US" dirty="0"/>
        </a:p>
      </dgm:t>
    </dgm:pt>
    <dgm:pt modelId="{8E33B959-B225-425A-9C3A-50D7AFD53E5A}" type="parTrans" cxnId="{EB1FFEBE-E45F-46ED-ADEF-18416F45D8E9}">
      <dgm:prSet/>
      <dgm:spPr/>
      <dgm:t>
        <a:bodyPr/>
        <a:lstStyle/>
        <a:p>
          <a:endParaRPr lang="en-US"/>
        </a:p>
      </dgm:t>
    </dgm:pt>
    <dgm:pt modelId="{291B6B5B-CB03-43C5-98DE-15B2A466348B}" type="sibTrans" cxnId="{EB1FFEBE-E45F-46ED-ADEF-18416F45D8E9}">
      <dgm:prSet/>
      <dgm:spPr/>
      <dgm:t>
        <a:bodyPr/>
        <a:lstStyle/>
        <a:p>
          <a:endParaRPr lang="en-US"/>
        </a:p>
      </dgm:t>
    </dgm:pt>
    <dgm:pt modelId="{2CF5198C-D462-442E-92DD-F2CB221BEACE}">
      <dgm:prSet phldrT="[Text]"/>
      <dgm:spPr>
        <a:solidFill>
          <a:schemeClr val="accent2"/>
        </a:solidFill>
      </dgm:spPr>
      <dgm:t>
        <a:bodyPr/>
        <a:lstStyle/>
        <a:p>
          <a:r>
            <a:rPr lang="en-US" dirty="0" smtClean="0"/>
            <a:t>DETECT &amp; REPORT</a:t>
          </a:r>
          <a:endParaRPr lang="en-US" dirty="0"/>
        </a:p>
      </dgm:t>
    </dgm:pt>
    <dgm:pt modelId="{F483C8CC-1322-4732-BF2A-6A152A53669C}" type="parTrans" cxnId="{F42A6574-6F10-4DBE-9F7E-959571BA9121}">
      <dgm:prSet/>
      <dgm:spPr/>
      <dgm:t>
        <a:bodyPr/>
        <a:lstStyle/>
        <a:p>
          <a:endParaRPr lang="en-US"/>
        </a:p>
      </dgm:t>
    </dgm:pt>
    <dgm:pt modelId="{80655FA3-B40C-4188-95A6-3F6E066A4FCB}" type="sibTrans" cxnId="{F42A6574-6F10-4DBE-9F7E-959571BA9121}">
      <dgm:prSet/>
      <dgm:spPr/>
      <dgm:t>
        <a:bodyPr/>
        <a:lstStyle/>
        <a:p>
          <a:endParaRPr lang="en-US"/>
        </a:p>
      </dgm:t>
    </dgm:pt>
    <dgm:pt modelId="{6CDBE7D0-BF66-4E57-9901-F360EF8BF045}">
      <dgm:prSet phldrT="[Text]"/>
      <dgm:spPr>
        <a:ln>
          <a:solidFill>
            <a:schemeClr val="accent2"/>
          </a:solidFill>
        </a:ln>
      </dgm:spPr>
      <dgm:t>
        <a:bodyPr/>
        <a:lstStyle/>
        <a:p>
          <a:r>
            <a:rPr lang="en-US" dirty="0" smtClean="0"/>
            <a:t>If you detect potential non-compliance, report it!</a:t>
          </a:r>
          <a:endParaRPr lang="en-US" dirty="0"/>
        </a:p>
      </dgm:t>
    </dgm:pt>
    <dgm:pt modelId="{BCE984C9-DD42-40EE-99D0-85DBA19E17AB}" type="parTrans" cxnId="{F520F7D6-DD1C-4700-81C4-5C835E221BD7}">
      <dgm:prSet/>
      <dgm:spPr/>
      <dgm:t>
        <a:bodyPr/>
        <a:lstStyle/>
        <a:p>
          <a:endParaRPr lang="en-US"/>
        </a:p>
      </dgm:t>
    </dgm:pt>
    <dgm:pt modelId="{95E25005-48E3-4DCB-B99E-AC76AE340E4F}" type="sibTrans" cxnId="{F520F7D6-DD1C-4700-81C4-5C835E221BD7}">
      <dgm:prSet/>
      <dgm:spPr/>
      <dgm:t>
        <a:bodyPr/>
        <a:lstStyle/>
        <a:p>
          <a:endParaRPr lang="en-US"/>
        </a:p>
      </dgm:t>
    </dgm:pt>
    <dgm:pt modelId="{D0E916E3-6C43-4C0C-93F0-363AFC196693}">
      <dgm:prSet phldrT="[Text]"/>
      <dgm:spPr>
        <a:solidFill>
          <a:schemeClr val="accent3"/>
        </a:solidFill>
      </dgm:spPr>
      <dgm:t>
        <a:bodyPr/>
        <a:lstStyle/>
        <a:p>
          <a:r>
            <a:rPr lang="en-US" dirty="0" smtClean="0"/>
            <a:t>CORRECT</a:t>
          </a:r>
          <a:endParaRPr lang="en-US" dirty="0"/>
        </a:p>
      </dgm:t>
    </dgm:pt>
    <dgm:pt modelId="{D3158DA3-4BF0-4CD1-81F6-CE46869636BC}" type="parTrans" cxnId="{AE7CC7A5-0FD2-4D81-89EA-FA15AA80A8B9}">
      <dgm:prSet/>
      <dgm:spPr/>
      <dgm:t>
        <a:bodyPr/>
        <a:lstStyle/>
        <a:p>
          <a:endParaRPr lang="en-US"/>
        </a:p>
      </dgm:t>
    </dgm:pt>
    <dgm:pt modelId="{F1B2D9DD-6795-47A6-AE51-DEA8977B647F}" type="sibTrans" cxnId="{AE7CC7A5-0FD2-4D81-89EA-FA15AA80A8B9}">
      <dgm:prSet/>
      <dgm:spPr/>
      <dgm:t>
        <a:bodyPr/>
        <a:lstStyle/>
        <a:p>
          <a:endParaRPr lang="en-US"/>
        </a:p>
      </dgm:t>
    </dgm:pt>
    <dgm:pt modelId="{CC4A1A05-94E5-4C13-8FFD-DAEE7F61B158}">
      <dgm:prSet phldrT="[Text]"/>
      <dgm:spPr>
        <a:ln>
          <a:solidFill>
            <a:schemeClr val="accent3"/>
          </a:solidFill>
        </a:ln>
      </dgm:spPr>
      <dgm:t>
        <a:bodyPr/>
        <a:lstStyle/>
        <a:p>
          <a:r>
            <a:rPr lang="en-US" dirty="0" smtClean="0"/>
            <a:t>Correct non-compliance to protect VSP, Clients and Enrollees</a:t>
          </a:r>
          <a:endParaRPr lang="en-US" dirty="0"/>
        </a:p>
      </dgm:t>
    </dgm:pt>
    <dgm:pt modelId="{CA655BB5-A791-44B4-8D15-6787C8419D8C}" type="parTrans" cxnId="{633B3DDD-DC3B-4ED3-A769-8177D57CE34E}">
      <dgm:prSet/>
      <dgm:spPr/>
      <dgm:t>
        <a:bodyPr/>
        <a:lstStyle/>
        <a:p>
          <a:endParaRPr lang="en-US"/>
        </a:p>
      </dgm:t>
    </dgm:pt>
    <dgm:pt modelId="{29E748E7-621E-4749-8141-EA9009D9FF34}" type="sibTrans" cxnId="{633B3DDD-DC3B-4ED3-A769-8177D57CE34E}">
      <dgm:prSet/>
      <dgm:spPr/>
      <dgm:t>
        <a:bodyPr/>
        <a:lstStyle/>
        <a:p>
          <a:endParaRPr lang="en-US"/>
        </a:p>
      </dgm:t>
    </dgm:pt>
    <dgm:pt modelId="{1C860887-1A0C-48B5-9D0F-01530F19E073}" type="pres">
      <dgm:prSet presAssocID="{FF1AA8BF-A6C1-4A4A-A1FF-619883E44DF4}" presName="linearFlow" presStyleCnt="0">
        <dgm:presLayoutVars>
          <dgm:dir/>
          <dgm:animLvl val="lvl"/>
          <dgm:resizeHandles val="exact"/>
        </dgm:presLayoutVars>
      </dgm:prSet>
      <dgm:spPr/>
      <dgm:t>
        <a:bodyPr/>
        <a:lstStyle/>
        <a:p>
          <a:endParaRPr lang="en-US"/>
        </a:p>
      </dgm:t>
    </dgm:pt>
    <dgm:pt modelId="{A0D9B560-2706-4822-8BB3-5DB5AD95ACA7}" type="pres">
      <dgm:prSet presAssocID="{EF40065B-8589-44B2-BEF0-A9F738BC5944}" presName="composite" presStyleCnt="0"/>
      <dgm:spPr/>
      <dgm:t>
        <a:bodyPr/>
        <a:lstStyle/>
        <a:p>
          <a:endParaRPr lang="en-US"/>
        </a:p>
      </dgm:t>
    </dgm:pt>
    <dgm:pt modelId="{4B344643-5D35-4587-88DB-CB8EBAE60E5D}" type="pres">
      <dgm:prSet presAssocID="{EF40065B-8589-44B2-BEF0-A9F738BC5944}" presName="parTx" presStyleLbl="node1" presStyleIdx="0" presStyleCnt="3">
        <dgm:presLayoutVars>
          <dgm:chMax val="0"/>
          <dgm:chPref val="0"/>
          <dgm:bulletEnabled val="1"/>
        </dgm:presLayoutVars>
      </dgm:prSet>
      <dgm:spPr/>
      <dgm:t>
        <a:bodyPr/>
        <a:lstStyle/>
        <a:p>
          <a:endParaRPr lang="en-US"/>
        </a:p>
      </dgm:t>
    </dgm:pt>
    <dgm:pt modelId="{D2A8DC36-0BF3-4C0C-B7A2-9C48B3BE74C2}" type="pres">
      <dgm:prSet presAssocID="{EF40065B-8589-44B2-BEF0-A9F738BC5944}" presName="parSh" presStyleLbl="node1" presStyleIdx="0" presStyleCnt="3"/>
      <dgm:spPr/>
      <dgm:t>
        <a:bodyPr/>
        <a:lstStyle/>
        <a:p>
          <a:endParaRPr lang="en-US"/>
        </a:p>
      </dgm:t>
    </dgm:pt>
    <dgm:pt modelId="{1DF41053-993E-4B13-B3DD-64B8ECC7639B}" type="pres">
      <dgm:prSet presAssocID="{EF40065B-8589-44B2-BEF0-A9F738BC5944}" presName="desTx" presStyleLbl="fgAcc1" presStyleIdx="0" presStyleCnt="3">
        <dgm:presLayoutVars>
          <dgm:bulletEnabled val="1"/>
        </dgm:presLayoutVars>
      </dgm:prSet>
      <dgm:spPr/>
      <dgm:t>
        <a:bodyPr/>
        <a:lstStyle/>
        <a:p>
          <a:endParaRPr lang="en-US"/>
        </a:p>
      </dgm:t>
    </dgm:pt>
    <dgm:pt modelId="{90030633-0F22-42AE-A438-BF4CEAD0E5DD}" type="pres">
      <dgm:prSet presAssocID="{7F6515CA-3DF5-44CB-801C-4F6708649BB3}" presName="sibTrans" presStyleLbl="sibTrans2D1" presStyleIdx="0" presStyleCnt="2"/>
      <dgm:spPr/>
      <dgm:t>
        <a:bodyPr/>
        <a:lstStyle/>
        <a:p>
          <a:endParaRPr lang="en-US"/>
        </a:p>
      </dgm:t>
    </dgm:pt>
    <dgm:pt modelId="{2F44ED7A-22E9-4429-A8A3-AF5B214CCDC9}" type="pres">
      <dgm:prSet presAssocID="{7F6515CA-3DF5-44CB-801C-4F6708649BB3}" presName="connTx" presStyleLbl="sibTrans2D1" presStyleIdx="0" presStyleCnt="2"/>
      <dgm:spPr/>
      <dgm:t>
        <a:bodyPr/>
        <a:lstStyle/>
        <a:p>
          <a:endParaRPr lang="en-US"/>
        </a:p>
      </dgm:t>
    </dgm:pt>
    <dgm:pt modelId="{F06212EA-4632-4A9B-9AAD-0968EA868FB9}" type="pres">
      <dgm:prSet presAssocID="{2CF5198C-D462-442E-92DD-F2CB221BEACE}" presName="composite" presStyleCnt="0"/>
      <dgm:spPr/>
      <dgm:t>
        <a:bodyPr/>
        <a:lstStyle/>
        <a:p>
          <a:endParaRPr lang="en-US"/>
        </a:p>
      </dgm:t>
    </dgm:pt>
    <dgm:pt modelId="{DACE887D-C4B6-486A-8CAA-A3FACD4ED101}" type="pres">
      <dgm:prSet presAssocID="{2CF5198C-D462-442E-92DD-F2CB221BEACE}" presName="parTx" presStyleLbl="node1" presStyleIdx="0" presStyleCnt="3">
        <dgm:presLayoutVars>
          <dgm:chMax val="0"/>
          <dgm:chPref val="0"/>
          <dgm:bulletEnabled val="1"/>
        </dgm:presLayoutVars>
      </dgm:prSet>
      <dgm:spPr/>
      <dgm:t>
        <a:bodyPr/>
        <a:lstStyle/>
        <a:p>
          <a:endParaRPr lang="en-US"/>
        </a:p>
      </dgm:t>
    </dgm:pt>
    <dgm:pt modelId="{D334A86D-1103-4FDA-9092-D1B1DA2C78D4}" type="pres">
      <dgm:prSet presAssocID="{2CF5198C-D462-442E-92DD-F2CB221BEACE}" presName="parSh" presStyleLbl="node1" presStyleIdx="1" presStyleCnt="3"/>
      <dgm:spPr/>
      <dgm:t>
        <a:bodyPr/>
        <a:lstStyle/>
        <a:p>
          <a:endParaRPr lang="en-US"/>
        </a:p>
      </dgm:t>
    </dgm:pt>
    <dgm:pt modelId="{DDEB8620-559A-442A-B129-A7451BA50506}" type="pres">
      <dgm:prSet presAssocID="{2CF5198C-D462-442E-92DD-F2CB221BEACE}" presName="desTx" presStyleLbl="fgAcc1" presStyleIdx="1" presStyleCnt="3">
        <dgm:presLayoutVars>
          <dgm:bulletEnabled val="1"/>
        </dgm:presLayoutVars>
      </dgm:prSet>
      <dgm:spPr/>
      <dgm:t>
        <a:bodyPr/>
        <a:lstStyle/>
        <a:p>
          <a:endParaRPr lang="en-US"/>
        </a:p>
      </dgm:t>
    </dgm:pt>
    <dgm:pt modelId="{9AEAD5E8-137E-4ECF-BA72-396835089ABC}" type="pres">
      <dgm:prSet presAssocID="{80655FA3-B40C-4188-95A6-3F6E066A4FCB}" presName="sibTrans" presStyleLbl="sibTrans2D1" presStyleIdx="1" presStyleCnt="2"/>
      <dgm:spPr/>
      <dgm:t>
        <a:bodyPr/>
        <a:lstStyle/>
        <a:p>
          <a:endParaRPr lang="en-US"/>
        </a:p>
      </dgm:t>
    </dgm:pt>
    <dgm:pt modelId="{C7739A10-8215-41D3-9E91-86337E3C01B7}" type="pres">
      <dgm:prSet presAssocID="{80655FA3-B40C-4188-95A6-3F6E066A4FCB}" presName="connTx" presStyleLbl="sibTrans2D1" presStyleIdx="1" presStyleCnt="2"/>
      <dgm:spPr/>
      <dgm:t>
        <a:bodyPr/>
        <a:lstStyle/>
        <a:p>
          <a:endParaRPr lang="en-US"/>
        </a:p>
      </dgm:t>
    </dgm:pt>
    <dgm:pt modelId="{6D962143-6BC6-4EC3-A325-2FDBDCE77C2A}" type="pres">
      <dgm:prSet presAssocID="{D0E916E3-6C43-4C0C-93F0-363AFC196693}" presName="composite" presStyleCnt="0"/>
      <dgm:spPr/>
      <dgm:t>
        <a:bodyPr/>
        <a:lstStyle/>
        <a:p>
          <a:endParaRPr lang="en-US"/>
        </a:p>
      </dgm:t>
    </dgm:pt>
    <dgm:pt modelId="{ACF9755F-A0BC-42CA-B697-07EE51B80775}" type="pres">
      <dgm:prSet presAssocID="{D0E916E3-6C43-4C0C-93F0-363AFC196693}" presName="parTx" presStyleLbl="node1" presStyleIdx="1" presStyleCnt="3">
        <dgm:presLayoutVars>
          <dgm:chMax val="0"/>
          <dgm:chPref val="0"/>
          <dgm:bulletEnabled val="1"/>
        </dgm:presLayoutVars>
      </dgm:prSet>
      <dgm:spPr/>
      <dgm:t>
        <a:bodyPr/>
        <a:lstStyle/>
        <a:p>
          <a:endParaRPr lang="en-US"/>
        </a:p>
      </dgm:t>
    </dgm:pt>
    <dgm:pt modelId="{05409F04-A54E-4AB9-9C58-2EC00FA8CE93}" type="pres">
      <dgm:prSet presAssocID="{D0E916E3-6C43-4C0C-93F0-363AFC196693}" presName="parSh" presStyleLbl="node1" presStyleIdx="2" presStyleCnt="3"/>
      <dgm:spPr/>
      <dgm:t>
        <a:bodyPr/>
        <a:lstStyle/>
        <a:p>
          <a:endParaRPr lang="en-US"/>
        </a:p>
      </dgm:t>
    </dgm:pt>
    <dgm:pt modelId="{60AC5AA4-AD7C-4C4F-BBB6-61C5614316D0}" type="pres">
      <dgm:prSet presAssocID="{D0E916E3-6C43-4C0C-93F0-363AFC196693}" presName="desTx" presStyleLbl="fgAcc1" presStyleIdx="2" presStyleCnt="3">
        <dgm:presLayoutVars>
          <dgm:bulletEnabled val="1"/>
        </dgm:presLayoutVars>
      </dgm:prSet>
      <dgm:spPr/>
      <dgm:t>
        <a:bodyPr/>
        <a:lstStyle/>
        <a:p>
          <a:endParaRPr lang="en-US"/>
        </a:p>
      </dgm:t>
    </dgm:pt>
  </dgm:ptLst>
  <dgm:cxnLst>
    <dgm:cxn modelId="{FAA02816-8EA0-461C-B69B-031AF526B913}" type="presOf" srcId="{7F6515CA-3DF5-44CB-801C-4F6708649BB3}" destId="{2F44ED7A-22E9-4429-A8A3-AF5B214CCDC9}" srcOrd="1" destOrd="0" presId="urn:microsoft.com/office/officeart/2005/8/layout/process3"/>
    <dgm:cxn modelId="{897C2D5C-AD11-48E3-BC20-C6561A61F548}" type="presOf" srcId="{EF40065B-8589-44B2-BEF0-A9F738BC5944}" destId="{D2A8DC36-0BF3-4C0C-B7A2-9C48B3BE74C2}" srcOrd="1" destOrd="0" presId="urn:microsoft.com/office/officeart/2005/8/layout/process3"/>
    <dgm:cxn modelId="{2681935E-D6E4-4E83-AC8B-9688B1E01BF1}" type="presOf" srcId="{EF40065B-8589-44B2-BEF0-A9F738BC5944}" destId="{4B344643-5D35-4587-88DB-CB8EBAE60E5D}" srcOrd="0" destOrd="0" presId="urn:microsoft.com/office/officeart/2005/8/layout/process3"/>
    <dgm:cxn modelId="{31E6D5AA-B9F0-4BC9-A724-9423AE42E002}" type="presOf" srcId="{D0E916E3-6C43-4C0C-93F0-363AFC196693}" destId="{05409F04-A54E-4AB9-9C58-2EC00FA8CE93}" srcOrd="1" destOrd="0" presId="urn:microsoft.com/office/officeart/2005/8/layout/process3"/>
    <dgm:cxn modelId="{557BD1E9-DDC4-4F66-ABB3-09C1033EED91}" type="presOf" srcId="{ED492F41-CEE9-422C-80D5-C56C7B053CCE}" destId="{1DF41053-993E-4B13-B3DD-64B8ECC7639B}" srcOrd="0" destOrd="0" presId="urn:microsoft.com/office/officeart/2005/8/layout/process3"/>
    <dgm:cxn modelId="{633B3DDD-DC3B-4ED3-A769-8177D57CE34E}" srcId="{D0E916E3-6C43-4C0C-93F0-363AFC196693}" destId="{CC4A1A05-94E5-4C13-8FFD-DAEE7F61B158}" srcOrd="0" destOrd="0" parTransId="{CA655BB5-A791-44B4-8D15-6787C8419D8C}" sibTransId="{29E748E7-621E-4749-8141-EA9009D9FF34}"/>
    <dgm:cxn modelId="{796C96A5-2107-4199-835F-DD2F59F6DA9C}" type="presOf" srcId="{CC4A1A05-94E5-4C13-8FFD-DAEE7F61B158}" destId="{60AC5AA4-AD7C-4C4F-BBB6-61C5614316D0}" srcOrd="0" destOrd="0" presId="urn:microsoft.com/office/officeart/2005/8/layout/process3"/>
    <dgm:cxn modelId="{146F9927-26B2-4F50-9591-2B86C8A1DC62}" type="presOf" srcId="{2CF5198C-D462-442E-92DD-F2CB221BEACE}" destId="{DACE887D-C4B6-486A-8CAA-A3FACD4ED101}" srcOrd="0" destOrd="0" presId="urn:microsoft.com/office/officeart/2005/8/layout/process3"/>
    <dgm:cxn modelId="{B997C27B-DD64-4A03-99D8-BFAF91AC0E7E}" type="presOf" srcId="{6CDBE7D0-BF66-4E57-9901-F360EF8BF045}" destId="{DDEB8620-559A-442A-B129-A7451BA50506}" srcOrd="0" destOrd="0" presId="urn:microsoft.com/office/officeart/2005/8/layout/process3"/>
    <dgm:cxn modelId="{F42A6574-6F10-4DBE-9F7E-959571BA9121}" srcId="{FF1AA8BF-A6C1-4A4A-A1FF-619883E44DF4}" destId="{2CF5198C-D462-442E-92DD-F2CB221BEACE}" srcOrd="1" destOrd="0" parTransId="{F483C8CC-1322-4732-BF2A-6A152A53669C}" sibTransId="{80655FA3-B40C-4188-95A6-3F6E066A4FCB}"/>
    <dgm:cxn modelId="{76AF3CAC-4A42-40F6-81F0-9FA7FF5447C2}" type="presOf" srcId="{FF1AA8BF-A6C1-4A4A-A1FF-619883E44DF4}" destId="{1C860887-1A0C-48B5-9D0F-01530F19E073}" srcOrd="0" destOrd="0" presId="urn:microsoft.com/office/officeart/2005/8/layout/process3"/>
    <dgm:cxn modelId="{69E44A10-18A1-4EC5-9279-AC42A3EBBC36}" type="presOf" srcId="{80655FA3-B40C-4188-95A6-3F6E066A4FCB}" destId="{C7739A10-8215-41D3-9E91-86337E3C01B7}" srcOrd="1" destOrd="0" presId="urn:microsoft.com/office/officeart/2005/8/layout/process3"/>
    <dgm:cxn modelId="{00CB63BB-3319-4129-803A-9D69D9E51CB0}" type="presOf" srcId="{80655FA3-B40C-4188-95A6-3F6E066A4FCB}" destId="{9AEAD5E8-137E-4ECF-BA72-396835089ABC}" srcOrd="0" destOrd="0" presId="urn:microsoft.com/office/officeart/2005/8/layout/process3"/>
    <dgm:cxn modelId="{ACE4A0D3-184D-45DF-B231-9B4608614363}" type="presOf" srcId="{2CF5198C-D462-442E-92DD-F2CB221BEACE}" destId="{D334A86D-1103-4FDA-9092-D1B1DA2C78D4}" srcOrd="1" destOrd="0" presId="urn:microsoft.com/office/officeart/2005/8/layout/process3"/>
    <dgm:cxn modelId="{8DF4E2F8-B832-4615-A2FE-613CFA63271B}" type="presOf" srcId="{D0E916E3-6C43-4C0C-93F0-363AFC196693}" destId="{ACF9755F-A0BC-42CA-B697-07EE51B80775}" srcOrd="0" destOrd="0" presId="urn:microsoft.com/office/officeart/2005/8/layout/process3"/>
    <dgm:cxn modelId="{56B89A77-0D08-4DF2-994A-6EDED3268392}" type="presOf" srcId="{7F6515CA-3DF5-44CB-801C-4F6708649BB3}" destId="{90030633-0F22-42AE-A438-BF4CEAD0E5DD}" srcOrd="0" destOrd="0" presId="urn:microsoft.com/office/officeart/2005/8/layout/process3"/>
    <dgm:cxn modelId="{AE7CC7A5-0FD2-4D81-89EA-FA15AA80A8B9}" srcId="{FF1AA8BF-A6C1-4A4A-A1FF-619883E44DF4}" destId="{D0E916E3-6C43-4C0C-93F0-363AFC196693}" srcOrd="2" destOrd="0" parTransId="{D3158DA3-4BF0-4CD1-81F6-CE46869636BC}" sibTransId="{F1B2D9DD-6795-47A6-AE51-DEA8977B647F}"/>
    <dgm:cxn modelId="{EB1FFEBE-E45F-46ED-ADEF-18416F45D8E9}" srcId="{EF40065B-8589-44B2-BEF0-A9F738BC5944}" destId="{ED492F41-CEE9-422C-80D5-C56C7B053CCE}" srcOrd="0" destOrd="0" parTransId="{8E33B959-B225-425A-9C3A-50D7AFD53E5A}" sibTransId="{291B6B5B-CB03-43C5-98DE-15B2A466348B}"/>
    <dgm:cxn modelId="{F520F7D6-DD1C-4700-81C4-5C835E221BD7}" srcId="{2CF5198C-D462-442E-92DD-F2CB221BEACE}" destId="{6CDBE7D0-BF66-4E57-9901-F360EF8BF045}" srcOrd="0" destOrd="0" parTransId="{BCE984C9-DD42-40EE-99D0-85DBA19E17AB}" sibTransId="{95E25005-48E3-4DCB-B99E-AC76AE340E4F}"/>
    <dgm:cxn modelId="{25425E04-60CB-42EE-A9FC-0AC200C58C2F}" srcId="{FF1AA8BF-A6C1-4A4A-A1FF-619883E44DF4}" destId="{EF40065B-8589-44B2-BEF0-A9F738BC5944}" srcOrd="0" destOrd="0" parTransId="{F9145568-8AAE-489A-985E-56116F4AA94B}" sibTransId="{7F6515CA-3DF5-44CB-801C-4F6708649BB3}"/>
    <dgm:cxn modelId="{6174952D-636F-486C-87E1-434190EBE93D}" type="presParOf" srcId="{1C860887-1A0C-48B5-9D0F-01530F19E073}" destId="{A0D9B560-2706-4822-8BB3-5DB5AD95ACA7}" srcOrd="0" destOrd="0" presId="urn:microsoft.com/office/officeart/2005/8/layout/process3"/>
    <dgm:cxn modelId="{7490F210-2E61-4E72-9087-A5F72C6CB18E}" type="presParOf" srcId="{A0D9B560-2706-4822-8BB3-5DB5AD95ACA7}" destId="{4B344643-5D35-4587-88DB-CB8EBAE60E5D}" srcOrd="0" destOrd="0" presId="urn:microsoft.com/office/officeart/2005/8/layout/process3"/>
    <dgm:cxn modelId="{571B8DD1-99AE-4BB8-8CCC-1DE7177082DF}" type="presParOf" srcId="{A0D9B560-2706-4822-8BB3-5DB5AD95ACA7}" destId="{D2A8DC36-0BF3-4C0C-B7A2-9C48B3BE74C2}" srcOrd="1" destOrd="0" presId="urn:microsoft.com/office/officeart/2005/8/layout/process3"/>
    <dgm:cxn modelId="{2791FAE9-275D-4521-8316-CF6BA5AD76B5}" type="presParOf" srcId="{A0D9B560-2706-4822-8BB3-5DB5AD95ACA7}" destId="{1DF41053-993E-4B13-B3DD-64B8ECC7639B}" srcOrd="2" destOrd="0" presId="urn:microsoft.com/office/officeart/2005/8/layout/process3"/>
    <dgm:cxn modelId="{4176110F-8073-4FA2-A558-824CCA19641E}" type="presParOf" srcId="{1C860887-1A0C-48B5-9D0F-01530F19E073}" destId="{90030633-0F22-42AE-A438-BF4CEAD0E5DD}" srcOrd="1" destOrd="0" presId="urn:microsoft.com/office/officeart/2005/8/layout/process3"/>
    <dgm:cxn modelId="{A16AF637-E7F7-4F27-A906-6CA0BD652AD3}" type="presParOf" srcId="{90030633-0F22-42AE-A438-BF4CEAD0E5DD}" destId="{2F44ED7A-22E9-4429-A8A3-AF5B214CCDC9}" srcOrd="0" destOrd="0" presId="urn:microsoft.com/office/officeart/2005/8/layout/process3"/>
    <dgm:cxn modelId="{2BA2DC35-A72D-401C-B519-7AE77CB8A939}" type="presParOf" srcId="{1C860887-1A0C-48B5-9D0F-01530F19E073}" destId="{F06212EA-4632-4A9B-9AAD-0968EA868FB9}" srcOrd="2" destOrd="0" presId="urn:microsoft.com/office/officeart/2005/8/layout/process3"/>
    <dgm:cxn modelId="{B0B06C3D-6E87-48D2-8AEC-27F1C83454CF}" type="presParOf" srcId="{F06212EA-4632-4A9B-9AAD-0968EA868FB9}" destId="{DACE887D-C4B6-486A-8CAA-A3FACD4ED101}" srcOrd="0" destOrd="0" presId="urn:microsoft.com/office/officeart/2005/8/layout/process3"/>
    <dgm:cxn modelId="{1274652A-A56B-4018-B0ED-8E5206A4A693}" type="presParOf" srcId="{F06212EA-4632-4A9B-9AAD-0968EA868FB9}" destId="{D334A86D-1103-4FDA-9092-D1B1DA2C78D4}" srcOrd="1" destOrd="0" presId="urn:microsoft.com/office/officeart/2005/8/layout/process3"/>
    <dgm:cxn modelId="{3D72FFD2-1E33-4F60-BA24-F4465CE4A9CD}" type="presParOf" srcId="{F06212EA-4632-4A9B-9AAD-0968EA868FB9}" destId="{DDEB8620-559A-442A-B129-A7451BA50506}" srcOrd="2" destOrd="0" presId="urn:microsoft.com/office/officeart/2005/8/layout/process3"/>
    <dgm:cxn modelId="{822C19BB-59F9-4E1F-8CB8-4187C46E0CB8}" type="presParOf" srcId="{1C860887-1A0C-48B5-9D0F-01530F19E073}" destId="{9AEAD5E8-137E-4ECF-BA72-396835089ABC}" srcOrd="3" destOrd="0" presId="urn:microsoft.com/office/officeart/2005/8/layout/process3"/>
    <dgm:cxn modelId="{A2575EBE-AB1F-419C-ADEC-62DBCC087C8D}" type="presParOf" srcId="{9AEAD5E8-137E-4ECF-BA72-396835089ABC}" destId="{C7739A10-8215-41D3-9E91-86337E3C01B7}" srcOrd="0" destOrd="0" presId="urn:microsoft.com/office/officeart/2005/8/layout/process3"/>
    <dgm:cxn modelId="{2544D08A-E2E7-4B09-882A-C9CEBF331DDD}" type="presParOf" srcId="{1C860887-1A0C-48B5-9D0F-01530F19E073}" destId="{6D962143-6BC6-4EC3-A325-2FDBDCE77C2A}" srcOrd="4" destOrd="0" presId="urn:microsoft.com/office/officeart/2005/8/layout/process3"/>
    <dgm:cxn modelId="{9510631B-73ED-42B7-B9F4-DE43EE8C856B}" type="presParOf" srcId="{6D962143-6BC6-4EC3-A325-2FDBDCE77C2A}" destId="{ACF9755F-A0BC-42CA-B697-07EE51B80775}" srcOrd="0" destOrd="0" presId="urn:microsoft.com/office/officeart/2005/8/layout/process3"/>
    <dgm:cxn modelId="{5CA465CB-117E-48D1-9CF4-C52C2DC34436}" type="presParOf" srcId="{6D962143-6BC6-4EC3-A325-2FDBDCE77C2A}" destId="{05409F04-A54E-4AB9-9C58-2EC00FA8CE93}" srcOrd="1" destOrd="0" presId="urn:microsoft.com/office/officeart/2005/8/layout/process3"/>
    <dgm:cxn modelId="{0835BA8A-32D6-43C0-B364-210C81A95B60}" type="presParOf" srcId="{6D962143-6BC6-4EC3-A325-2FDBDCE77C2A}" destId="{60AC5AA4-AD7C-4C4F-BBB6-61C5614316D0}"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C26BCA-4EEB-49EC-8518-6A85E12206F6}">
      <dsp:nvSpPr>
        <dsp:cNvPr id="0" name=""/>
        <dsp:cNvSpPr/>
      </dsp:nvSpPr>
      <dsp:spPr>
        <a:xfrm>
          <a:off x="0" y="0"/>
          <a:ext cx="3879850" cy="3879850"/>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3B3DB3-3E38-46C6-8134-B678618B85B2}">
      <dsp:nvSpPr>
        <dsp:cNvPr id="0" name=""/>
        <dsp:cNvSpPr/>
      </dsp:nvSpPr>
      <dsp:spPr>
        <a:xfrm>
          <a:off x="1872389" y="0"/>
          <a:ext cx="4848224" cy="3879850"/>
        </a:xfrm>
        <a:prstGeom prst="rect">
          <a:avLst/>
        </a:prstGeom>
        <a:solidFill>
          <a:schemeClr val="tx2"/>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To understand VSP’s commitment to ethical business behavior</a:t>
          </a:r>
          <a:endParaRPr lang="en-US" sz="2500" kern="1200" dirty="0"/>
        </a:p>
      </dsp:txBody>
      <dsp:txXfrm>
        <a:off x="1872389" y="0"/>
        <a:ext cx="4848224" cy="1163957"/>
      </dsp:txXfrm>
    </dsp:sp>
    <dsp:sp modelId="{2C1B2732-4D36-443B-9E9F-FC7029DB3E10}">
      <dsp:nvSpPr>
        <dsp:cNvPr id="0" name=""/>
        <dsp:cNvSpPr/>
      </dsp:nvSpPr>
      <dsp:spPr>
        <a:xfrm>
          <a:off x="678975" y="1163957"/>
          <a:ext cx="2521899" cy="2521899"/>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80AC808-749E-4056-9B46-FC5AE71A479D}">
      <dsp:nvSpPr>
        <dsp:cNvPr id="0" name=""/>
        <dsp:cNvSpPr/>
      </dsp:nvSpPr>
      <dsp:spPr>
        <a:xfrm>
          <a:off x="1873746" y="1163957"/>
          <a:ext cx="4848224" cy="2521899"/>
        </a:xfrm>
        <a:prstGeom prst="rect">
          <a:avLst/>
        </a:prstGeom>
        <a:solidFill>
          <a:srgbClr val="DCDEE0"/>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To understand how a compliance program operates</a:t>
          </a:r>
          <a:endParaRPr lang="en-US" sz="2500" kern="1200" dirty="0"/>
        </a:p>
      </dsp:txBody>
      <dsp:txXfrm>
        <a:off x="1873746" y="1163957"/>
        <a:ext cx="4848224" cy="1163953"/>
      </dsp:txXfrm>
    </dsp:sp>
    <dsp:sp modelId="{83A958CE-71A6-454A-8163-F89F2B8E6191}">
      <dsp:nvSpPr>
        <dsp:cNvPr id="0" name=""/>
        <dsp:cNvSpPr/>
      </dsp:nvSpPr>
      <dsp:spPr>
        <a:xfrm>
          <a:off x="1357948" y="2327911"/>
          <a:ext cx="1163953" cy="116395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F43BA9-92DC-4D7E-AF58-11BD20F56716}">
      <dsp:nvSpPr>
        <dsp:cNvPr id="0" name=""/>
        <dsp:cNvSpPr/>
      </dsp:nvSpPr>
      <dsp:spPr>
        <a:xfrm>
          <a:off x="1871371" y="2327911"/>
          <a:ext cx="4848224" cy="1163953"/>
        </a:xfrm>
        <a:prstGeom prst="rect">
          <a:avLst/>
        </a:prstGeom>
        <a:solidFill>
          <a:srgbClr val="DCDEE0">
            <a:alpha val="90000"/>
          </a:srgb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lvl="0" algn="ctr" defTabSz="1111250" rtl="0">
            <a:lnSpc>
              <a:spcPct val="90000"/>
            </a:lnSpc>
            <a:spcBef>
              <a:spcPct val="0"/>
            </a:spcBef>
            <a:spcAft>
              <a:spcPct val="35000"/>
            </a:spcAft>
          </a:pPr>
          <a:r>
            <a:rPr lang="en-US" sz="2500" kern="1200" dirty="0" smtClean="0"/>
            <a:t>To gain awareness of how compliance violations should be reported.</a:t>
          </a:r>
          <a:endParaRPr lang="en-US" sz="2500" kern="1200" dirty="0"/>
        </a:p>
      </dsp:txBody>
      <dsp:txXfrm>
        <a:off x="1871371" y="2327911"/>
        <a:ext cx="4848224" cy="116395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9343F-F5EB-40AA-A120-9C538E0210B0}">
      <dsp:nvSpPr>
        <dsp:cNvPr id="0" name=""/>
        <dsp:cNvSpPr/>
      </dsp:nvSpPr>
      <dsp:spPr>
        <a:xfrm>
          <a:off x="2940723" y="2036682"/>
          <a:ext cx="2489279" cy="2489279"/>
        </a:xfrm>
        <a:prstGeom prst="gear9">
          <a:avLst/>
        </a:prstGeom>
        <a:solidFill>
          <a:schemeClr val="dk1"/>
        </a:solidFill>
        <a:ln w="38100" cap="flat" cmpd="sng" algn="ctr">
          <a:solidFill>
            <a:schemeClr val="accen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dk1"/>
        </a:fillRef>
        <a:effectRef idx="1">
          <a:schemeClr val="dk1"/>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Articulates and demonstrates an organization’s commitment to legal and ethical conduct</a:t>
          </a:r>
          <a:endParaRPr lang="en-US" sz="1100" kern="1200" dirty="0"/>
        </a:p>
      </dsp:txBody>
      <dsp:txXfrm>
        <a:off x="3441179" y="2619784"/>
        <a:ext cx="1488367" cy="1279541"/>
      </dsp:txXfrm>
    </dsp:sp>
    <dsp:sp modelId="{F589D73F-E22E-4571-89D4-189BA8A51AD7}">
      <dsp:nvSpPr>
        <dsp:cNvPr id="0" name=""/>
        <dsp:cNvSpPr/>
      </dsp:nvSpPr>
      <dsp:spPr>
        <a:xfrm>
          <a:off x="1475787" y="1448307"/>
          <a:ext cx="1810384" cy="1810384"/>
        </a:xfrm>
        <a:prstGeom prst="gear6">
          <a:avLst/>
        </a:prstGeom>
        <a:solidFill>
          <a:schemeClr val="dk1"/>
        </a:solidFill>
        <a:ln w="38100" cap="flat" cmpd="sng" algn="ctr">
          <a:solidFill>
            <a:schemeClr val="accen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dk1"/>
        </a:fillRef>
        <a:effectRef idx="1">
          <a:schemeClr val="dk1"/>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Provides guidance on how to handle compliance questions and concerns</a:t>
          </a:r>
          <a:endParaRPr lang="en-US" sz="1100" kern="1200" dirty="0"/>
        </a:p>
      </dsp:txBody>
      <dsp:txXfrm>
        <a:off x="1931557" y="1906831"/>
        <a:ext cx="898844" cy="893336"/>
      </dsp:txXfrm>
    </dsp:sp>
    <dsp:sp modelId="{297CE7D3-B472-4380-BD08-8B4EBDB2B901}">
      <dsp:nvSpPr>
        <dsp:cNvPr id="0" name=""/>
        <dsp:cNvSpPr/>
      </dsp:nvSpPr>
      <dsp:spPr>
        <a:xfrm rot="20700000">
          <a:off x="2489787" y="199327"/>
          <a:ext cx="1773807" cy="1773807"/>
        </a:xfrm>
        <a:prstGeom prst="gear6">
          <a:avLst/>
        </a:prstGeom>
        <a:solidFill>
          <a:schemeClr val="dk1"/>
        </a:solidFill>
        <a:ln w="38100" cap="flat" cmpd="sng" algn="ctr">
          <a:solidFill>
            <a:schemeClr val="accent1"/>
          </a:solidFill>
          <a:prstDash val="solid"/>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dsp:spPr>
      <dsp:style>
        <a:lnRef idx="3">
          <a:schemeClr val="lt1"/>
        </a:lnRef>
        <a:fillRef idx="1">
          <a:schemeClr val="dk1"/>
        </a:fillRef>
        <a:effectRef idx="1">
          <a:schemeClr val="dk1"/>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Provides Guidance on how to identify and report compliance violations</a:t>
          </a:r>
          <a:endParaRPr lang="en-US" sz="1100" kern="1200" dirty="0"/>
        </a:p>
      </dsp:txBody>
      <dsp:txXfrm rot="-20700000">
        <a:off x="2878835" y="588375"/>
        <a:ext cx="995711" cy="995711"/>
      </dsp:txXfrm>
    </dsp:sp>
    <dsp:sp modelId="{4ECFD403-3021-4216-9910-B6A498C706A4}">
      <dsp:nvSpPr>
        <dsp:cNvPr id="0" name=""/>
        <dsp:cNvSpPr/>
      </dsp:nvSpPr>
      <dsp:spPr>
        <a:xfrm>
          <a:off x="2736340" y="1658974"/>
          <a:ext cx="3186277" cy="3186277"/>
        </a:xfrm>
        <a:prstGeom prst="circularArrow">
          <a:avLst>
            <a:gd name="adj1" fmla="val 4687"/>
            <a:gd name="adj2" fmla="val 299029"/>
            <a:gd name="adj3" fmla="val 2523572"/>
            <a:gd name="adj4" fmla="val 15845412"/>
            <a:gd name="adj5" fmla="val 5469"/>
          </a:avLst>
        </a:prstGeom>
        <a:solidFill>
          <a:srgbClr val="660066"/>
        </a:solidFill>
        <a:ln w="25400" cap="flat" cmpd="sng" algn="ctr">
          <a:noFill/>
          <a:prstDash val="solid"/>
        </a:ln>
        <a:effectLst/>
        <a:scene3d>
          <a:camera prst="orthographicFront">
            <a:rot lat="0" lon="0" rev="0"/>
          </a:camera>
          <a:lightRig rig="contrasting" dir="t">
            <a:rot lat="0" lon="0" rev="1200000"/>
          </a:lightRig>
        </a:scene3d>
        <a:sp3d z="-182000"/>
      </dsp:spPr>
      <dsp:style>
        <a:lnRef idx="2">
          <a:schemeClr val="dk1">
            <a:shade val="50000"/>
          </a:schemeClr>
        </a:lnRef>
        <a:fillRef idx="1">
          <a:schemeClr val="dk1"/>
        </a:fillRef>
        <a:effectRef idx="0">
          <a:schemeClr val="dk1"/>
        </a:effectRef>
        <a:fontRef idx="minor">
          <a:schemeClr val="lt1"/>
        </a:fontRef>
      </dsp:style>
    </dsp:sp>
    <dsp:sp modelId="{8BDE708D-3A3D-473D-B8E5-2F9CDF67C902}">
      <dsp:nvSpPr>
        <dsp:cNvPr id="0" name=""/>
        <dsp:cNvSpPr/>
      </dsp:nvSpPr>
      <dsp:spPr>
        <a:xfrm>
          <a:off x="1155171" y="1046314"/>
          <a:ext cx="2315029" cy="2315029"/>
        </a:xfrm>
        <a:prstGeom prst="leftCircularArrow">
          <a:avLst>
            <a:gd name="adj1" fmla="val 6452"/>
            <a:gd name="adj2" fmla="val 429999"/>
            <a:gd name="adj3" fmla="val 10489124"/>
            <a:gd name="adj4" fmla="val 14837806"/>
            <a:gd name="adj5" fmla="val 7527"/>
          </a:avLst>
        </a:prstGeom>
        <a:solidFill>
          <a:srgbClr val="660066"/>
        </a:solidFill>
        <a:ln w="25400" cap="flat" cmpd="sng" algn="ctr">
          <a:noFill/>
          <a:prstDash val="solid"/>
        </a:ln>
        <a:effectLst/>
        <a:scene3d>
          <a:camera prst="orthographicFront">
            <a:rot lat="0" lon="0" rev="0"/>
          </a:camera>
          <a:lightRig rig="contrasting" dir="t">
            <a:rot lat="0" lon="0" rev="1200000"/>
          </a:lightRig>
        </a:scene3d>
        <a:sp3d z="-182000"/>
      </dsp:spPr>
      <dsp:style>
        <a:lnRef idx="2">
          <a:schemeClr val="dk1">
            <a:shade val="50000"/>
          </a:schemeClr>
        </a:lnRef>
        <a:fillRef idx="1">
          <a:schemeClr val="dk1"/>
        </a:fillRef>
        <a:effectRef idx="0">
          <a:schemeClr val="dk1"/>
        </a:effectRef>
        <a:fontRef idx="minor">
          <a:schemeClr val="lt1"/>
        </a:fontRef>
      </dsp:style>
    </dsp:sp>
    <dsp:sp modelId="{ECCB2FF6-BD8C-4182-9606-A8F82A442064}">
      <dsp:nvSpPr>
        <dsp:cNvPr id="0" name=""/>
        <dsp:cNvSpPr/>
      </dsp:nvSpPr>
      <dsp:spPr>
        <a:xfrm>
          <a:off x="2079487" y="-190626"/>
          <a:ext cx="2496068" cy="2496068"/>
        </a:xfrm>
        <a:prstGeom prst="circularArrow">
          <a:avLst>
            <a:gd name="adj1" fmla="val 5984"/>
            <a:gd name="adj2" fmla="val 394124"/>
            <a:gd name="adj3" fmla="val 13313824"/>
            <a:gd name="adj4" fmla="val 10508221"/>
            <a:gd name="adj5" fmla="val 6981"/>
          </a:avLst>
        </a:prstGeom>
        <a:solidFill>
          <a:srgbClr val="660066"/>
        </a:solidFill>
        <a:ln w="25400" cap="flat" cmpd="sng" algn="ctr">
          <a:noFill/>
          <a:prstDash val="solid"/>
        </a:ln>
        <a:effectLst/>
        <a:scene3d>
          <a:camera prst="orthographicFront">
            <a:rot lat="0" lon="0" rev="0"/>
          </a:camera>
          <a:lightRig rig="contrasting" dir="t">
            <a:rot lat="0" lon="0" rev="1200000"/>
          </a:lightRig>
        </a:scene3d>
        <a:sp3d z="-182000"/>
      </dsp:spPr>
      <dsp:style>
        <a:lnRef idx="2">
          <a:schemeClr val="dk1">
            <a:shade val="50000"/>
          </a:schemeClr>
        </a:lnRef>
        <a:fillRef idx="1">
          <a:schemeClr val="dk1"/>
        </a:fillRef>
        <a:effectRef idx="0">
          <a:schemeClr val="dk1"/>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5EBEBF-9D2A-4D12-861E-6914BB0F7CA7}">
      <dsp:nvSpPr>
        <dsp:cNvPr id="0" name=""/>
        <dsp:cNvSpPr/>
      </dsp:nvSpPr>
      <dsp:spPr>
        <a:xfrm>
          <a:off x="1573665" y="1233823"/>
          <a:ext cx="1568243" cy="1356593"/>
        </a:xfrm>
        <a:prstGeom prst="hexagon">
          <a:avLst>
            <a:gd name="adj" fmla="val 2857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Costs of Non Compliance</a:t>
          </a:r>
          <a:endParaRPr lang="en-US" sz="1600" kern="1200" dirty="0"/>
        </a:p>
      </dsp:txBody>
      <dsp:txXfrm>
        <a:off x="1833545" y="1458629"/>
        <a:ext cx="1048483" cy="906981"/>
      </dsp:txXfrm>
    </dsp:sp>
    <dsp:sp modelId="{179B2C40-3E81-4235-895C-FA8ECD948EAC}">
      <dsp:nvSpPr>
        <dsp:cNvPr id="0" name=""/>
        <dsp:cNvSpPr/>
      </dsp:nvSpPr>
      <dsp:spPr>
        <a:xfrm>
          <a:off x="2555687" y="584784"/>
          <a:ext cx="591693" cy="509822"/>
        </a:xfrm>
        <a:prstGeom prst="hexagon">
          <a:avLst>
            <a:gd name="adj" fmla="val 28900"/>
            <a:gd name="vf" fmla="val 115470"/>
          </a:avLst>
        </a:prstGeom>
        <a:solidFill>
          <a:schemeClr val="tx1"/>
        </a:solidFill>
        <a:ln>
          <a:noFill/>
        </a:ln>
        <a:effectLst/>
      </dsp:spPr>
      <dsp:style>
        <a:lnRef idx="0">
          <a:scrgbClr r="0" g="0" b="0"/>
        </a:lnRef>
        <a:fillRef idx="1">
          <a:scrgbClr r="0" g="0" b="0"/>
        </a:fillRef>
        <a:effectRef idx="0">
          <a:scrgbClr r="0" g="0" b="0"/>
        </a:effectRef>
        <a:fontRef idx="minor"/>
      </dsp:style>
    </dsp:sp>
    <dsp:sp modelId="{6F759F70-CC60-49EE-B467-39B4E37740EF}">
      <dsp:nvSpPr>
        <dsp:cNvPr id="0" name=""/>
        <dsp:cNvSpPr/>
      </dsp:nvSpPr>
      <dsp:spPr>
        <a:xfrm>
          <a:off x="1718123" y="0"/>
          <a:ext cx="1285164" cy="1111817"/>
        </a:xfrm>
        <a:prstGeom prst="hexagon">
          <a:avLst>
            <a:gd name="adj" fmla="val 28570"/>
            <a:gd name="vf" fmla="val 11547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Higher Premiums for Clients/Enrollees</a:t>
          </a:r>
          <a:endParaRPr lang="en-US" sz="900" kern="1200" dirty="0"/>
        </a:p>
      </dsp:txBody>
      <dsp:txXfrm>
        <a:off x="1931102" y="184252"/>
        <a:ext cx="859206" cy="743313"/>
      </dsp:txXfrm>
    </dsp:sp>
    <dsp:sp modelId="{F336B29F-0BDE-494B-A0F8-D23FD6A918D1}">
      <dsp:nvSpPr>
        <dsp:cNvPr id="0" name=""/>
        <dsp:cNvSpPr/>
      </dsp:nvSpPr>
      <dsp:spPr>
        <a:xfrm>
          <a:off x="3246239" y="1537880"/>
          <a:ext cx="591693" cy="509822"/>
        </a:xfrm>
        <a:prstGeom prst="hexagon">
          <a:avLst>
            <a:gd name="adj" fmla="val 28900"/>
            <a:gd name="vf" fmla="val 115470"/>
          </a:avLst>
        </a:prstGeom>
        <a:solidFill>
          <a:schemeClr val="tx1"/>
        </a:solidFill>
        <a:ln>
          <a:noFill/>
        </a:ln>
        <a:effectLst/>
      </dsp:spPr>
      <dsp:style>
        <a:lnRef idx="0">
          <a:scrgbClr r="0" g="0" b="0"/>
        </a:lnRef>
        <a:fillRef idx="1">
          <a:scrgbClr r="0" g="0" b="0"/>
        </a:fillRef>
        <a:effectRef idx="0">
          <a:scrgbClr r="0" g="0" b="0"/>
        </a:effectRef>
        <a:fontRef idx="minor"/>
      </dsp:style>
    </dsp:sp>
    <dsp:sp modelId="{9998C95E-68E0-44EB-AFBD-5BB94FBA0B7B}">
      <dsp:nvSpPr>
        <dsp:cNvPr id="0" name=""/>
        <dsp:cNvSpPr/>
      </dsp:nvSpPr>
      <dsp:spPr>
        <a:xfrm>
          <a:off x="2896768" y="683842"/>
          <a:ext cx="1285164" cy="1111817"/>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Sanctions/Fines</a:t>
          </a:r>
          <a:endParaRPr lang="en-US" sz="900" kern="1200" dirty="0"/>
        </a:p>
      </dsp:txBody>
      <dsp:txXfrm>
        <a:off x="3109747" y="868094"/>
        <a:ext cx="859206" cy="743313"/>
      </dsp:txXfrm>
    </dsp:sp>
    <dsp:sp modelId="{D44B1D73-B906-499F-9F40-9D4CE3AE5B9D}">
      <dsp:nvSpPr>
        <dsp:cNvPr id="0" name=""/>
        <dsp:cNvSpPr/>
      </dsp:nvSpPr>
      <dsp:spPr>
        <a:xfrm>
          <a:off x="2766537" y="2613747"/>
          <a:ext cx="591693" cy="509822"/>
        </a:xfrm>
        <a:prstGeom prst="hexagon">
          <a:avLst>
            <a:gd name="adj" fmla="val 28900"/>
            <a:gd name="vf" fmla="val 115470"/>
          </a:avLst>
        </a:prstGeom>
        <a:solidFill>
          <a:schemeClr val="tx1"/>
        </a:solidFill>
        <a:ln>
          <a:noFill/>
        </a:ln>
        <a:effectLst/>
      </dsp:spPr>
      <dsp:style>
        <a:lnRef idx="0">
          <a:scrgbClr r="0" g="0" b="0"/>
        </a:lnRef>
        <a:fillRef idx="1">
          <a:scrgbClr r="0" g="0" b="0"/>
        </a:fillRef>
        <a:effectRef idx="0">
          <a:scrgbClr r="0" g="0" b="0"/>
        </a:effectRef>
        <a:fontRef idx="minor"/>
      </dsp:style>
    </dsp:sp>
    <dsp:sp modelId="{5FB8B8E8-F9C0-4AE0-AD6B-4D18F46FFD48}">
      <dsp:nvSpPr>
        <dsp:cNvPr id="0" name=""/>
        <dsp:cNvSpPr/>
      </dsp:nvSpPr>
      <dsp:spPr>
        <a:xfrm>
          <a:off x="2896768" y="2028197"/>
          <a:ext cx="1285164" cy="1111817"/>
        </a:xfrm>
        <a:prstGeom prst="hexagon">
          <a:avLst>
            <a:gd name="adj" fmla="val 28570"/>
            <a:gd name="vf" fmla="val 11547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Loss of Clients</a:t>
          </a:r>
          <a:endParaRPr lang="en-US" sz="900" kern="1200" dirty="0"/>
        </a:p>
      </dsp:txBody>
      <dsp:txXfrm>
        <a:off x="3109747" y="2212449"/>
        <a:ext cx="859206" cy="743313"/>
      </dsp:txXfrm>
    </dsp:sp>
    <dsp:sp modelId="{E2104C37-067A-41D8-AEE2-B64997AC599F}">
      <dsp:nvSpPr>
        <dsp:cNvPr id="0" name=""/>
        <dsp:cNvSpPr/>
      </dsp:nvSpPr>
      <dsp:spPr>
        <a:xfrm>
          <a:off x="1576583" y="2725426"/>
          <a:ext cx="591693" cy="509822"/>
        </a:xfrm>
        <a:prstGeom prst="hexagon">
          <a:avLst>
            <a:gd name="adj" fmla="val 28900"/>
            <a:gd name="vf" fmla="val 115470"/>
          </a:avLst>
        </a:prstGeom>
        <a:solidFill>
          <a:schemeClr val="tx1"/>
        </a:solidFill>
        <a:ln>
          <a:noFill/>
        </a:ln>
        <a:effectLst/>
      </dsp:spPr>
      <dsp:style>
        <a:lnRef idx="0">
          <a:scrgbClr r="0" g="0" b="0"/>
        </a:lnRef>
        <a:fillRef idx="1">
          <a:scrgbClr r="0" g="0" b="0"/>
        </a:fillRef>
        <a:effectRef idx="0">
          <a:scrgbClr r="0" g="0" b="0"/>
        </a:effectRef>
        <a:fontRef idx="minor"/>
      </dsp:style>
    </dsp:sp>
    <dsp:sp modelId="{62171416-E637-4B89-97EB-D48AC2AC50F1}">
      <dsp:nvSpPr>
        <dsp:cNvPr id="0" name=""/>
        <dsp:cNvSpPr/>
      </dsp:nvSpPr>
      <dsp:spPr>
        <a:xfrm>
          <a:off x="1718123" y="2712805"/>
          <a:ext cx="1285164" cy="1111817"/>
        </a:xfrm>
        <a:prstGeom prst="hexagon">
          <a:avLst>
            <a:gd name="adj" fmla="val 28570"/>
            <a:gd name="vf" fmla="val 115470"/>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Loss of License to offer Plans</a:t>
          </a:r>
          <a:endParaRPr lang="en-US" sz="900" kern="1200" dirty="0"/>
        </a:p>
      </dsp:txBody>
      <dsp:txXfrm>
        <a:off x="1931102" y="2897057"/>
        <a:ext cx="859206" cy="743313"/>
      </dsp:txXfrm>
    </dsp:sp>
    <dsp:sp modelId="{F82A4C01-3997-4433-8166-7B83648B166B}">
      <dsp:nvSpPr>
        <dsp:cNvPr id="0" name=""/>
        <dsp:cNvSpPr/>
      </dsp:nvSpPr>
      <dsp:spPr>
        <a:xfrm>
          <a:off x="874723" y="1772712"/>
          <a:ext cx="591693" cy="509822"/>
        </a:xfrm>
        <a:prstGeom prst="hexagon">
          <a:avLst>
            <a:gd name="adj" fmla="val 28900"/>
            <a:gd name="vf" fmla="val 115470"/>
          </a:avLst>
        </a:prstGeom>
        <a:solidFill>
          <a:schemeClr val="tx1"/>
        </a:solidFill>
        <a:ln>
          <a:noFill/>
        </a:ln>
        <a:effectLst/>
      </dsp:spPr>
      <dsp:style>
        <a:lnRef idx="0">
          <a:scrgbClr r="0" g="0" b="0"/>
        </a:lnRef>
        <a:fillRef idx="1">
          <a:scrgbClr r="0" g="0" b="0"/>
        </a:fillRef>
        <a:effectRef idx="0">
          <a:scrgbClr r="0" g="0" b="0"/>
        </a:effectRef>
        <a:fontRef idx="minor"/>
      </dsp:style>
    </dsp:sp>
    <dsp:sp modelId="{730435F6-0176-4328-907C-76C2DDC23ACF}">
      <dsp:nvSpPr>
        <dsp:cNvPr id="0" name=""/>
        <dsp:cNvSpPr/>
      </dsp:nvSpPr>
      <dsp:spPr>
        <a:xfrm>
          <a:off x="534006" y="2028962"/>
          <a:ext cx="1285164" cy="1111817"/>
        </a:xfrm>
        <a:prstGeom prst="hexagon">
          <a:avLst>
            <a:gd name="adj" fmla="val 28570"/>
            <a:gd name="vf" fmla="val 11547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Lower Profits</a:t>
          </a:r>
          <a:endParaRPr lang="en-US" sz="900" kern="1200" dirty="0"/>
        </a:p>
      </dsp:txBody>
      <dsp:txXfrm>
        <a:off x="746985" y="2213214"/>
        <a:ext cx="859206" cy="743313"/>
      </dsp:txXfrm>
    </dsp:sp>
    <dsp:sp modelId="{9169A045-5422-46E9-8317-BB3FBC9AFA14}">
      <dsp:nvSpPr>
        <dsp:cNvPr id="0" name=""/>
        <dsp:cNvSpPr/>
      </dsp:nvSpPr>
      <dsp:spPr>
        <a:xfrm>
          <a:off x="534006" y="682312"/>
          <a:ext cx="1285164" cy="1111817"/>
        </a:xfrm>
        <a:prstGeom prst="hexagon">
          <a:avLst>
            <a:gd name="adj" fmla="val 28570"/>
            <a:gd name="vf" fmla="val 11547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n-US" sz="900" kern="1200" dirty="0" smtClean="0"/>
            <a:t>Higher Copayments </a:t>
          </a:r>
          <a:endParaRPr lang="en-US" sz="900" kern="1200" dirty="0"/>
        </a:p>
      </dsp:txBody>
      <dsp:txXfrm>
        <a:off x="746985" y="866564"/>
        <a:ext cx="859206" cy="7433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E54FB3-C037-4EB4-A0AE-EFF8E05DC4C0}">
      <dsp:nvSpPr>
        <dsp:cNvPr id="0" name=""/>
        <dsp:cNvSpPr/>
      </dsp:nvSpPr>
      <dsp:spPr>
        <a:xfrm>
          <a:off x="617219" y="0"/>
          <a:ext cx="6995160" cy="4525963"/>
        </a:xfrm>
        <a:prstGeom prst="rightArrow">
          <a:avLst/>
        </a:prstGeom>
        <a:solidFill>
          <a:schemeClr val="accent1"/>
        </a:solidFill>
        <a:ln>
          <a:noFill/>
        </a:ln>
        <a:effectLst/>
      </dsp:spPr>
      <dsp:style>
        <a:lnRef idx="0">
          <a:scrgbClr r="0" g="0" b="0"/>
        </a:lnRef>
        <a:fillRef idx="1">
          <a:scrgbClr r="0" g="0" b="0"/>
        </a:fillRef>
        <a:effectRef idx="0">
          <a:scrgbClr r="0" g="0" b="0"/>
        </a:effectRef>
        <a:fontRef idx="minor"/>
      </dsp:style>
    </dsp:sp>
    <dsp:sp modelId="{CFEF398B-AA45-4DC9-945C-CBAD167EB05C}">
      <dsp:nvSpPr>
        <dsp:cNvPr id="0" name=""/>
        <dsp:cNvSpPr/>
      </dsp:nvSpPr>
      <dsp:spPr>
        <a:xfrm>
          <a:off x="278874" y="1357788"/>
          <a:ext cx="2468880" cy="1810385"/>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After non-compliance has been detected….</a:t>
          </a:r>
          <a:endParaRPr lang="en-US" sz="2700" kern="1200" dirty="0"/>
        </a:p>
      </dsp:txBody>
      <dsp:txXfrm>
        <a:off x="367250" y="1446164"/>
        <a:ext cx="2292128" cy="1633633"/>
      </dsp:txXfrm>
    </dsp:sp>
    <dsp:sp modelId="{C5878EA4-8FF0-4C24-81C1-6BA644D66563}">
      <dsp:nvSpPr>
        <dsp:cNvPr id="0" name=""/>
        <dsp:cNvSpPr/>
      </dsp:nvSpPr>
      <dsp:spPr>
        <a:xfrm>
          <a:off x="2880359" y="1357788"/>
          <a:ext cx="2468880" cy="1810385"/>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It must be investigated </a:t>
          </a:r>
          <a:r>
            <a:rPr lang="en-US" sz="2700" i="1" kern="1200" dirty="0" smtClean="0"/>
            <a:t>immediately…</a:t>
          </a:r>
          <a:endParaRPr lang="en-US" sz="2700" kern="1200" dirty="0"/>
        </a:p>
      </dsp:txBody>
      <dsp:txXfrm>
        <a:off x="2968735" y="1446164"/>
        <a:ext cx="2292128" cy="1633633"/>
      </dsp:txXfrm>
    </dsp:sp>
    <dsp:sp modelId="{12B2BB02-CE24-46D6-BD81-6DFEEE03AA2B}">
      <dsp:nvSpPr>
        <dsp:cNvPr id="0" name=""/>
        <dsp:cNvSpPr/>
      </dsp:nvSpPr>
      <dsp:spPr>
        <a:xfrm>
          <a:off x="5481845" y="1357788"/>
          <a:ext cx="2468880" cy="1810385"/>
        </a:xfrm>
        <a:prstGeom prst="round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smtClean="0"/>
            <a:t>And then </a:t>
          </a:r>
          <a:r>
            <a:rPr lang="en-US" sz="2700" i="1" kern="1200" dirty="0" smtClean="0"/>
            <a:t>promptly</a:t>
          </a:r>
          <a:r>
            <a:rPr lang="en-US" sz="2700" i="0" kern="1200" dirty="0" smtClean="0"/>
            <a:t> corrected.</a:t>
          </a:r>
          <a:endParaRPr lang="en-US" sz="2700" kern="1200" dirty="0"/>
        </a:p>
      </dsp:txBody>
      <dsp:txXfrm>
        <a:off x="5570221" y="1446164"/>
        <a:ext cx="2292128" cy="163363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0D8D49-F00D-41E8-AE99-00ACF33F91E6}">
      <dsp:nvSpPr>
        <dsp:cNvPr id="0" name=""/>
        <dsp:cNvSpPr/>
      </dsp:nvSpPr>
      <dsp:spPr>
        <a:xfrm>
          <a:off x="1248565" y="266945"/>
          <a:ext cx="1828805" cy="182880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Prevent</a:t>
          </a:r>
          <a:endParaRPr lang="en-US" sz="1100" kern="1200" dirty="0"/>
        </a:p>
      </dsp:txBody>
      <dsp:txXfrm>
        <a:off x="1516387" y="534767"/>
        <a:ext cx="1293161" cy="1293161"/>
      </dsp:txXfrm>
    </dsp:sp>
    <dsp:sp modelId="{83470501-F17A-4E56-B324-D59612588EB3}">
      <dsp:nvSpPr>
        <dsp:cNvPr id="0" name=""/>
        <dsp:cNvSpPr/>
      </dsp:nvSpPr>
      <dsp:spPr>
        <a:xfrm rot="2160000">
          <a:off x="2947142" y="1605410"/>
          <a:ext cx="184777" cy="42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2952435" y="1674238"/>
        <a:ext cx="129344" cy="255358"/>
      </dsp:txXfrm>
    </dsp:sp>
    <dsp:sp modelId="{796DEC61-E7F9-4606-B587-1958B81F1036}">
      <dsp:nvSpPr>
        <dsp:cNvPr id="0" name=""/>
        <dsp:cNvSpPr/>
      </dsp:nvSpPr>
      <dsp:spPr>
        <a:xfrm>
          <a:off x="3064371" y="1663837"/>
          <a:ext cx="1261027" cy="1261027"/>
        </a:xfrm>
        <a:prstGeom prst="ellipse">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Detect</a:t>
          </a:r>
          <a:endParaRPr lang="en-US" sz="1100" kern="1200" dirty="0"/>
        </a:p>
      </dsp:txBody>
      <dsp:txXfrm>
        <a:off x="3249044" y="1848510"/>
        <a:ext cx="891681" cy="891681"/>
      </dsp:txXfrm>
    </dsp:sp>
    <dsp:sp modelId="{860C4552-9E7E-4F21-A02E-071AB210442A}">
      <dsp:nvSpPr>
        <dsp:cNvPr id="0" name=""/>
        <dsp:cNvSpPr/>
      </dsp:nvSpPr>
      <dsp:spPr>
        <a:xfrm rot="6480000">
          <a:off x="3237627" y="2972967"/>
          <a:ext cx="335238" cy="42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3303452" y="3010262"/>
        <a:ext cx="234667" cy="255358"/>
      </dsp:txXfrm>
    </dsp:sp>
    <dsp:sp modelId="{B506887F-BBDA-4DFF-8556-EFF22CA35A29}">
      <dsp:nvSpPr>
        <dsp:cNvPr id="0" name=""/>
        <dsp:cNvSpPr/>
      </dsp:nvSpPr>
      <dsp:spPr>
        <a:xfrm>
          <a:off x="2479231" y="3464713"/>
          <a:ext cx="1261027" cy="1261027"/>
        </a:xfrm>
        <a:prstGeom prst="ellipse">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Report</a:t>
          </a:r>
          <a:endParaRPr lang="en-US" sz="1100" kern="1200" dirty="0"/>
        </a:p>
      </dsp:txBody>
      <dsp:txXfrm>
        <a:off x="2663904" y="3649386"/>
        <a:ext cx="891681" cy="891681"/>
      </dsp:txXfrm>
    </dsp:sp>
    <dsp:sp modelId="{26F4B8A0-37F9-4E8D-9AC7-65109B402813}">
      <dsp:nvSpPr>
        <dsp:cNvPr id="0" name=""/>
        <dsp:cNvSpPr/>
      </dsp:nvSpPr>
      <dsp:spPr>
        <a:xfrm rot="10800000">
          <a:off x="2004836" y="3882429"/>
          <a:ext cx="335238" cy="42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2105407" y="3967548"/>
        <a:ext cx="234667" cy="255358"/>
      </dsp:txXfrm>
    </dsp:sp>
    <dsp:sp modelId="{39EBDE7D-BD25-429C-A59A-C9ED87707D58}">
      <dsp:nvSpPr>
        <dsp:cNvPr id="0" name=""/>
        <dsp:cNvSpPr/>
      </dsp:nvSpPr>
      <dsp:spPr>
        <a:xfrm>
          <a:off x="585677" y="3464713"/>
          <a:ext cx="1261027" cy="1261027"/>
        </a:xfrm>
        <a:prstGeom prst="ellipse">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Correct</a:t>
          </a:r>
          <a:endParaRPr lang="en-US" sz="1100" kern="1200" dirty="0"/>
        </a:p>
      </dsp:txBody>
      <dsp:txXfrm>
        <a:off x="770350" y="3649386"/>
        <a:ext cx="891681" cy="891681"/>
      </dsp:txXfrm>
    </dsp:sp>
    <dsp:sp modelId="{09DE6274-2940-4518-A091-4F8C8FB3862F}">
      <dsp:nvSpPr>
        <dsp:cNvPr id="0" name=""/>
        <dsp:cNvSpPr/>
      </dsp:nvSpPr>
      <dsp:spPr>
        <a:xfrm rot="15120000">
          <a:off x="758934" y="2991014"/>
          <a:ext cx="335238" cy="42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824759" y="3123957"/>
        <a:ext cx="234667" cy="255358"/>
      </dsp:txXfrm>
    </dsp:sp>
    <dsp:sp modelId="{7D95FEB7-C935-48FF-BC0C-3D775CACFA13}">
      <dsp:nvSpPr>
        <dsp:cNvPr id="0" name=""/>
        <dsp:cNvSpPr/>
      </dsp:nvSpPr>
      <dsp:spPr>
        <a:xfrm>
          <a:off x="537" y="1663837"/>
          <a:ext cx="1261027" cy="1261027"/>
        </a:xfrm>
        <a:prstGeom prst="ellipse">
          <a:avLst/>
        </a:prstGeom>
        <a:solidFill>
          <a:schemeClr val="accent6"/>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lvl="0" algn="ctr" defTabSz="488950">
            <a:lnSpc>
              <a:spcPct val="90000"/>
            </a:lnSpc>
            <a:spcBef>
              <a:spcPct val="0"/>
            </a:spcBef>
            <a:spcAft>
              <a:spcPct val="35000"/>
            </a:spcAft>
          </a:pPr>
          <a:r>
            <a:rPr lang="en-US" sz="1100" kern="1200" dirty="0" smtClean="0"/>
            <a:t>Monitor/Audit</a:t>
          </a:r>
          <a:endParaRPr lang="en-US" sz="1100" kern="1200" dirty="0"/>
        </a:p>
      </dsp:txBody>
      <dsp:txXfrm>
        <a:off x="185210" y="1848510"/>
        <a:ext cx="891681" cy="891681"/>
      </dsp:txXfrm>
    </dsp:sp>
    <dsp:sp modelId="{75F5A252-D074-4E03-B045-B3387CCA66DB}">
      <dsp:nvSpPr>
        <dsp:cNvPr id="0" name=""/>
        <dsp:cNvSpPr/>
      </dsp:nvSpPr>
      <dsp:spPr>
        <a:xfrm rot="19440000">
          <a:off x="1185554" y="1611557"/>
          <a:ext cx="184777" cy="42559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a:off x="1190847" y="1712967"/>
        <a:ext cx="129344" cy="25535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A8DC36-0BF3-4C0C-B7A2-9C48B3BE74C2}">
      <dsp:nvSpPr>
        <dsp:cNvPr id="0" name=""/>
        <dsp:cNvSpPr/>
      </dsp:nvSpPr>
      <dsp:spPr>
        <a:xfrm>
          <a:off x="4093" y="852140"/>
          <a:ext cx="1861062" cy="105192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PREVENT</a:t>
          </a:r>
          <a:endParaRPr lang="en-US" sz="1900" kern="1200" dirty="0"/>
        </a:p>
      </dsp:txBody>
      <dsp:txXfrm>
        <a:off x="4093" y="852140"/>
        <a:ext cx="1861062" cy="701282"/>
      </dsp:txXfrm>
    </dsp:sp>
    <dsp:sp modelId="{1DF41053-993E-4B13-B3DD-64B8ECC7639B}">
      <dsp:nvSpPr>
        <dsp:cNvPr id="0" name=""/>
        <dsp:cNvSpPr/>
      </dsp:nvSpPr>
      <dsp:spPr>
        <a:xfrm>
          <a:off x="385274" y="1553422"/>
          <a:ext cx="1861062" cy="2120400"/>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Operate within VSP’s ethical expectations to prevent non-compliance</a:t>
          </a:r>
          <a:endParaRPr lang="en-US" sz="1900" kern="1200" dirty="0"/>
        </a:p>
      </dsp:txBody>
      <dsp:txXfrm>
        <a:off x="439783" y="1607931"/>
        <a:ext cx="1752044" cy="2011382"/>
      </dsp:txXfrm>
    </dsp:sp>
    <dsp:sp modelId="{90030633-0F22-42AE-A438-BF4CEAD0E5DD}">
      <dsp:nvSpPr>
        <dsp:cNvPr id="0" name=""/>
        <dsp:cNvSpPr/>
      </dsp:nvSpPr>
      <dsp:spPr>
        <a:xfrm>
          <a:off x="2147286" y="971106"/>
          <a:ext cx="598116"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2147286" y="1063776"/>
        <a:ext cx="459111" cy="278010"/>
      </dsp:txXfrm>
    </dsp:sp>
    <dsp:sp modelId="{D334A86D-1103-4FDA-9092-D1B1DA2C78D4}">
      <dsp:nvSpPr>
        <dsp:cNvPr id="0" name=""/>
        <dsp:cNvSpPr/>
      </dsp:nvSpPr>
      <dsp:spPr>
        <a:xfrm>
          <a:off x="2993677" y="852140"/>
          <a:ext cx="1861062" cy="1051923"/>
        </a:xfrm>
        <a:prstGeom prst="roundRect">
          <a:avLst>
            <a:gd name="adj" fmla="val 10000"/>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DETECT &amp; REPORT</a:t>
          </a:r>
          <a:endParaRPr lang="en-US" sz="1900" kern="1200" dirty="0"/>
        </a:p>
      </dsp:txBody>
      <dsp:txXfrm>
        <a:off x="2993677" y="852140"/>
        <a:ext cx="1861062" cy="701282"/>
      </dsp:txXfrm>
    </dsp:sp>
    <dsp:sp modelId="{DDEB8620-559A-442A-B129-A7451BA50506}">
      <dsp:nvSpPr>
        <dsp:cNvPr id="0" name=""/>
        <dsp:cNvSpPr/>
      </dsp:nvSpPr>
      <dsp:spPr>
        <a:xfrm>
          <a:off x="3374859" y="1553422"/>
          <a:ext cx="1861062" cy="2120400"/>
        </a:xfrm>
        <a:prstGeom prst="roundRect">
          <a:avLst>
            <a:gd name="adj" fmla="val 10000"/>
          </a:avLst>
        </a:prstGeom>
        <a:solidFill>
          <a:schemeClr val="lt1">
            <a:alpha val="90000"/>
            <a:hueOff val="0"/>
            <a:satOff val="0"/>
            <a:lumOff val="0"/>
            <a:alphaOff val="0"/>
          </a:schemeClr>
        </a:solidFill>
        <a:ln w="25400" cap="flat" cmpd="sng" algn="ctr">
          <a:solidFill>
            <a:schemeClr val="accent2"/>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If you detect potential non-compliance, report it!</a:t>
          </a:r>
          <a:endParaRPr lang="en-US" sz="1900" kern="1200" dirty="0"/>
        </a:p>
      </dsp:txBody>
      <dsp:txXfrm>
        <a:off x="3429368" y="1607931"/>
        <a:ext cx="1752044" cy="2011382"/>
      </dsp:txXfrm>
    </dsp:sp>
    <dsp:sp modelId="{9AEAD5E8-137E-4ECF-BA72-396835089ABC}">
      <dsp:nvSpPr>
        <dsp:cNvPr id="0" name=""/>
        <dsp:cNvSpPr/>
      </dsp:nvSpPr>
      <dsp:spPr>
        <a:xfrm>
          <a:off x="5136871" y="971106"/>
          <a:ext cx="598116" cy="46335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a:p>
      </dsp:txBody>
      <dsp:txXfrm>
        <a:off x="5136871" y="1063776"/>
        <a:ext cx="459111" cy="278010"/>
      </dsp:txXfrm>
    </dsp:sp>
    <dsp:sp modelId="{05409F04-A54E-4AB9-9C58-2EC00FA8CE93}">
      <dsp:nvSpPr>
        <dsp:cNvPr id="0" name=""/>
        <dsp:cNvSpPr/>
      </dsp:nvSpPr>
      <dsp:spPr>
        <a:xfrm>
          <a:off x="5983262" y="852140"/>
          <a:ext cx="1861062" cy="1051923"/>
        </a:xfrm>
        <a:prstGeom prst="roundRect">
          <a:avLst>
            <a:gd name="adj" fmla="val 10000"/>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72390" numCol="1" spcCol="1270" anchor="t" anchorCtr="0">
          <a:noAutofit/>
        </a:bodyPr>
        <a:lstStyle/>
        <a:p>
          <a:pPr lvl="0" algn="l" defTabSz="844550">
            <a:lnSpc>
              <a:spcPct val="90000"/>
            </a:lnSpc>
            <a:spcBef>
              <a:spcPct val="0"/>
            </a:spcBef>
            <a:spcAft>
              <a:spcPct val="35000"/>
            </a:spcAft>
          </a:pPr>
          <a:r>
            <a:rPr lang="en-US" sz="1900" kern="1200" dirty="0" smtClean="0"/>
            <a:t>CORRECT</a:t>
          </a:r>
          <a:endParaRPr lang="en-US" sz="1900" kern="1200" dirty="0"/>
        </a:p>
      </dsp:txBody>
      <dsp:txXfrm>
        <a:off x="5983262" y="852140"/>
        <a:ext cx="1861062" cy="701282"/>
      </dsp:txXfrm>
    </dsp:sp>
    <dsp:sp modelId="{60AC5AA4-AD7C-4C4F-BBB6-61C5614316D0}">
      <dsp:nvSpPr>
        <dsp:cNvPr id="0" name=""/>
        <dsp:cNvSpPr/>
      </dsp:nvSpPr>
      <dsp:spPr>
        <a:xfrm>
          <a:off x="6364443" y="1553422"/>
          <a:ext cx="1861062" cy="2120400"/>
        </a:xfrm>
        <a:prstGeom prst="roundRect">
          <a:avLst>
            <a:gd name="adj" fmla="val 10000"/>
          </a:avLst>
        </a:prstGeom>
        <a:solidFill>
          <a:schemeClr val="lt1">
            <a:alpha val="90000"/>
            <a:hueOff val="0"/>
            <a:satOff val="0"/>
            <a:lumOff val="0"/>
            <a:alphaOff val="0"/>
          </a:schemeClr>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US" sz="1900" kern="1200" dirty="0" smtClean="0"/>
            <a:t>Correct non-compliance to protect VSP, Clients and Enrollees</a:t>
          </a:r>
          <a:endParaRPr lang="en-US" sz="1900" kern="1200" dirty="0"/>
        </a:p>
      </dsp:txBody>
      <dsp:txXfrm>
        <a:off x="6418952" y="1607931"/>
        <a:ext cx="1752044" cy="2011382"/>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fld id="{23CA9FCC-07C6-4378-A4C5-BA154F1E6BF7}" type="datetimeFigureOut">
              <a:rPr lang="en-US" smtClean="0"/>
              <a:t>9/19/2017</a:t>
            </a:fld>
            <a:endParaRPr lang="en-US" dirty="0"/>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fld id="{0D5839F0-D919-40B5-8CC7-AFF8EC293F65}" type="slidenum">
              <a:rPr lang="en-US" smtClean="0"/>
              <a:t>‹#›</a:t>
            </a:fld>
            <a:endParaRPr lang="en-US" dirty="0"/>
          </a:p>
        </p:txBody>
      </p:sp>
    </p:spTree>
    <p:extLst>
      <p:ext uri="{BB962C8B-B14F-4D97-AF65-F5344CB8AC3E}">
        <p14:creationId xmlns:p14="http://schemas.microsoft.com/office/powerpoint/2010/main" val="301983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Compliance Training Program</a:t>
            </a:r>
            <a:r>
              <a:rPr lang="en-US" baseline="0" dirty="0" smtClean="0"/>
              <a:t> – </a:t>
            </a:r>
          </a:p>
          <a:p>
            <a:endParaRPr lang="en-US" baseline="0" dirty="0" smtClean="0"/>
          </a:p>
          <a:p>
            <a:r>
              <a:rPr lang="en-US" baseline="0" dirty="0" smtClean="0"/>
              <a:t>This page will have two buttons: Begin Training and Post-Assessment</a:t>
            </a:r>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1</a:t>
            </a:fld>
            <a:endParaRPr lang="en-US" dirty="0"/>
          </a:p>
        </p:txBody>
      </p:sp>
    </p:spTree>
    <p:extLst>
      <p:ext uri="{BB962C8B-B14F-4D97-AF65-F5344CB8AC3E}">
        <p14:creationId xmlns:p14="http://schemas.microsoft.com/office/powerpoint/2010/main" val="2985456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24</a:t>
            </a:fld>
            <a:endParaRPr lang="en-US" dirty="0"/>
          </a:p>
        </p:txBody>
      </p:sp>
    </p:spTree>
    <p:extLst>
      <p:ext uri="{BB962C8B-B14F-4D97-AF65-F5344CB8AC3E}">
        <p14:creationId xmlns:p14="http://schemas.microsoft.com/office/powerpoint/2010/main" val="8524619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26</a:t>
            </a:fld>
            <a:endParaRPr lang="en-US" dirty="0"/>
          </a:p>
        </p:txBody>
      </p:sp>
    </p:spTree>
    <p:extLst>
      <p:ext uri="{BB962C8B-B14F-4D97-AF65-F5344CB8AC3E}">
        <p14:creationId xmlns:p14="http://schemas.microsoft.com/office/powerpoint/2010/main" val="15992239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D5839F0-D919-40B5-8CC7-AFF8EC293F65}" type="slidenum">
              <a:rPr lang="en-US" smtClean="0"/>
              <a:t>27</a:t>
            </a:fld>
            <a:endParaRPr lang="en-US" dirty="0"/>
          </a:p>
        </p:txBody>
      </p:sp>
    </p:spTree>
    <p:extLst>
      <p:ext uri="{BB962C8B-B14F-4D97-AF65-F5344CB8AC3E}">
        <p14:creationId xmlns:p14="http://schemas.microsoft.com/office/powerpoint/2010/main" val="18689528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D5839F0-D919-40B5-8CC7-AFF8EC293F65}" type="slidenum">
              <a:rPr lang="en-US" smtClean="0"/>
              <a:t>28</a:t>
            </a:fld>
            <a:endParaRPr lang="en-US" dirty="0"/>
          </a:p>
        </p:txBody>
      </p:sp>
    </p:spTree>
    <p:extLst>
      <p:ext uri="{BB962C8B-B14F-4D97-AF65-F5344CB8AC3E}">
        <p14:creationId xmlns:p14="http://schemas.microsoft.com/office/powerpoint/2010/main" val="22273291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D5839F0-D919-40B5-8CC7-AFF8EC293F65}" type="slidenum">
              <a:rPr lang="en-US" smtClean="0"/>
              <a:t>29</a:t>
            </a:fld>
            <a:endParaRPr lang="en-US" dirty="0"/>
          </a:p>
        </p:txBody>
      </p:sp>
    </p:spTree>
    <p:extLst>
      <p:ext uri="{BB962C8B-B14F-4D97-AF65-F5344CB8AC3E}">
        <p14:creationId xmlns:p14="http://schemas.microsoft.com/office/powerpoint/2010/main" val="4065819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30</a:t>
            </a:fld>
            <a:endParaRPr lang="en-US" dirty="0"/>
          </a:p>
        </p:txBody>
      </p:sp>
    </p:spTree>
    <p:extLst>
      <p:ext uri="{BB962C8B-B14F-4D97-AF65-F5344CB8AC3E}">
        <p14:creationId xmlns:p14="http://schemas.microsoft.com/office/powerpoint/2010/main" val="16382782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31</a:t>
            </a:fld>
            <a:endParaRPr lang="en-US" dirty="0"/>
          </a:p>
        </p:txBody>
      </p:sp>
    </p:spTree>
    <p:extLst>
      <p:ext uri="{BB962C8B-B14F-4D97-AF65-F5344CB8AC3E}">
        <p14:creationId xmlns:p14="http://schemas.microsoft.com/office/powerpoint/2010/main" val="29434700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32</a:t>
            </a:fld>
            <a:endParaRPr lang="en-US" dirty="0"/>
          </a:p>
        </p:txBody>
      </p:sp>
    </p:spTree>
    <p:extLst>
      <p:ext uri="{BB962C8B-B14F-4D97-AF65-F5344CB8AC3E}">
        <p14:creationId xmlns:p14="http://schemas.microsoft.com/office/powerpoint/2010/main" val="35653999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33</a:t>
            </a:fld>
            <a:endParaRPr lang="en-US" dirty="0"/>
          </a:p>
        </p:txBody>
      </p:sp>
    </p:spTree>
    <p:extLst>
      <p:ext uri="{BB962C8B-B14F-4D97-AF65-F5344CB8AC3E}">
        <p14:creationId xmlns:p14="http://schemas.microsoft.com/office/powerpoint/2010/main" val="3873197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34</a:t>
            </a:fld>
            <a:endParaRPr lang="en-US" dirty="0"/>
          </a:p>
        </p:txBody>
      </p:sp>
    </p:spTree>
    <p:extLst>
      <p:ext uri="{BB962C8B-B14F-4D97-AF65-F5344CB8AC3E}">
        <p14:creationId xmlns:p14="http://schemas.microsoft.com/office/powerpoint/2010/main" val="6367602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2</a:t>
            </a:fld>
            <a:endParaRPr lang="en-US" dirty="0"/>
          </a:p>
        </p:txBody>
      </p:sp>
    </p:spTree>
    <p:extLst>
      <p:ext uri="{BB962C8B-B14F-4D97-AF65-F5344CB8AC3E}">
        <p14:creationId xmlns:p14="http://schemas.microsoft.com/office/powerpoint/2010/main" val="15965127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35</a:t>
            </a:fld>
            <a:endParaRPr lang="en-US" dirty="0"/>
          </a:p>
        </p:txBody>
      </p:sp>
    </p:spTree>
    <p:extLst>
      <p:ext uri="{BB962C8B-B14F-4D97-AF65-F5344CB8AC3E}">
        <p14:creationId xmlns:p14="http://schemas.microsoft.com/office/powerpoint/2010/main" val="1755355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36</a:t>
            </a:fld>
            <a:endParaRPr lang="en-US" dirty="0"/>
          </a:p>
        </p:txBody>
      </p:sp>
    </p:spTree>
    <p:extLst>
      <p:ext uri="{BB962C8B-B14F-4D97-AF65-F5344CB8AC3E}">
        <p14:creationId xmlns:p14="http://schemas.microsoft.com/office/powerpoint/2010/main" val="1023645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Clicking on the blue buttons would create</a:t>
            </a:r>
            <a:r>
              <a:rPr lang="en-US" baseline="0" dirty="0" smtClean="0"/>
              <a:t> a pop up window. </a:t>
            </a:r>
          </a:p>
          <a:p>
            <a:endParaRPr lang="en-US" baseline="0" dirty="0" smtClean="0"/>
          </a:p>
          <a:p>
            <a:r>
              <a:rPr lang="en-US" baseline="0" dirty="0" smtClean="0"/>
              <a:t>Medicare Part C – Medicare Part C, or Medicare Advantage (MA), is a health plan choice available to Medicare beneficiaries. MA is a program run by Medicare-approved private insurance companies. These companies arrange for, or directly provide, health care services to the beneficiaries who elect to enroll in an MA plan. </a:t>
            </a:r>
          </a:p>
          <a:p>
            <a:endParaRPr lang="en-US" baseline="0" dirty="0" smtClean="0"/>
          </a:p>
          <a:p>
            <a:r>
              <a:rPr lang="en-US" baseline="0" dirty="0" smtClean="0"/>
              <a:t>Medicare Part D – Medicare Part D, the Prescription Drug Benefit, provides prescription drug coverage to all beneficiaries enrolled in Part A and/or Part B who elect to enroll in a Medicare Prescription Drug Plan (PDP) or an MA Prescription Drug (MA-PD) plan. Insurance companies or other companies approved by Medicare provide prescription drug coverage to individuals who live in a plan’s service area. </a:t>
            </a:r>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4</a:t>
            </a:fld>
            <a:endParaRPr lang="en-US" dirty="0"/>
          </a:p>
        </p:txBody>
      </p:sp>
    </p:spTree>
    <p:extLst>
      <p:ext uri="{BB962C8B-B14F-4D97-AF65-F5344CB8AC3E}">
        <p14:creationId xmlns:p14="http://schemas.microsoft.com/office/powerpoint/2010/main" val="2916976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New Slide</a:t>
            </a:r>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8</a:t>
            </a:fld>
            <a:endParaRPr lang="en-US" dirty="0"/>
          </a:p>
        </p:txBody>
      </p:sp>
    </p:spTree>
    <p:extLst>
      <p:ext uri="{BB962C8B-B14F-4D97-AF65-F5344CB8AC3E}">
        <p14:creationId xmlns:p14="http://schemas.microsoft.com/office/powerpoint/2010/main" val="26792116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14</a:t>
            </a:fld>
            <a:endParaRPr lang="en-US" dirty="0"/>
          </a:p>
        </p:txBody>
      </p:sp>
    </p:spTree>
    <p:extLst>
      <p:ext uri="{BB962C8B-B14F-4D97-AF65-F5344CB8AC3E}">
        <p14:creationId xmlns:p14="http://schemas.microsoft.com/office/powerpoint/2010/main" val="2837242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0D5839F0-D919-40B5-8CC7-AFF8EC293F65}" type="slidenum">
              <a:rPr lang="en-US" smtClean="0"/>
              <a:t>15</a:t>
            </a:fld>
            <a:endParaRPr lang="en-US" dirty="0"/>
          </a:p>
        </p:txBody>
      </p:sp>
    </p:spTree>
    <p:extLst>
      <p:ext uri="{BB962C8B-B14F-4D97-AF65-F5344CB8AC3E}">
        <p14:creationId xmlns:p14="http://schemas.microsoft.com/office/powerpoint/2010/main" val="10665375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17</a:t>
            </a:fld>
            <a:endParaRPr lang="en-US" dirty="0"/>
          </a:p>
        </p:txBody>
      </p:sp>
    </p:spTree>
    <p:extLst>
      <p:ext uri="{BB962C8B-B14F-4D97-AF65-F5344CB8AC3E}">
        <p14:creationId xmlns:p14="http://schemas.microsoft.com/office/powerpoint/2010/main" val="21046205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22</a:t>
            </a:fld>
            <a:endParaRPr lang="en-US" dirty="0"/>
          </a:p>
        </p:txBody>
      </p:sp>
    </p:spTree>
    <p:extLst>
      <p:ext uri="{BB962C8B-B14F-4D97-AF65-F5344CB8AC3E}">
        <p14:creationId xmlns:p14="http://schemas.microsoft.com/office/powerpoint/2010/main" val="253758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D5839F0-D919-40B5-8CC7-AFF8EC293F65}" type="slidenum">
              <a:rPr lang="en-US" smtClean="0"/>
              <a:t>23</a:t>
            </a:fld>
            <a:endParaRPr lang="en-US" dirty="0"/>
          </a:p>
        </p:txBody>
      </p:sp>
    </p:spTree>
    <p:extLst>
      <p:ext uri="{BB962C8B-B14F-4D97-AF65-F5344CB8AC3E}">
        <p14:creationId xmlns:p14="http://schemas.microsoft.com/office/powerpoint/2010/main" val="28684162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pic>
        <p:nvPicPr>
          <p:cNvPr id="3" name="Picture 2" descr="Meet the Consumer Segment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2283044"/>
            <a:ext cx="9144000" cy="1371600"/>
          </a:xfrm>
        </p:spPr>
        <p:txBody>
          <a:bodyPr/>
          <a:lstStyle/>
          <a:p>
            <a:r>
              <a:rPr lang="en-US" smtClean="0"/>
              <a:t>Click to edit Master title style</a:t>
            </a:r>
            <a:endParaRPr lang="en-US" dirty="0"/>
          </a:p>
        </p:txBody>
      </p:sp>
      <p:pic>
        <p:nvPicPr>
          <p:cNvPr id="6" name="Picture 5" descr="GlobalSignature_logos_4c_w.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481" y="5059681"/>
            <a:ext cx="6919988" cy="1449691"/>
          </a:xfrm>
          <a:prstGeom prst="rect">
            <a:avLst/>
          </a:prstGeom>
        </p:spPr>
      </p:pic>
      <p:sp>
        <p:nvSpPr>
          <p:cNvPr id="8" name="Text Placeholder 4"/>
          <p:cNvSpPr>
            <a:spLocks noGrp="1"/>
          </p:cNvSpPr>
          <p:nvPr>
            <p:ph type="body" idx="4294967295"/>
          </p:nvPr>
        </p:nvSpPr>
        <p:spPr>
          <a:xfrm>
            <a:off x="457200" y="3659295"/>
            <a:ext cx="8229600" cy="784012"/>
          </a:xfrm>
        </p:spPr>
        <p:txBody>
          <a:bodyPr>
            <a:noAutofit/>
          </a:bodyPr>
          <a:lstStyle>
            <a:lvl1pPr>
              <a:spcAft>
                <a:spcPts val="0"/>
              </a:spcAft>
              <a:buFontTx/>
              <a:buNone/>
              <a:defRPr sz="1600">
                <a:solidFill>
                  <a:schemeClr val="tx2"/>
                </a:solidFill>
              </a:defRPr>
            </a:lvl1pPr>
          </a:lstStyle>
          <a:p>
            <a:pPr marL="0" lvl="0" indent="0" algn="ctr">
              <a:buNone/>
            </a:pPr>
            <a:r>
              <a:rPr lang="en-US" smtClean="0"/>
              <a:t>Click to edit Master text styles</a:t>
            </a:r>
          </a:p>
        </p:txBody>
      </p:sp>
    </p:spTree>
    <p:extLst>
      <p:ext uri="{BB962C8B-B14F-4D97-AF65-F5344CB8AC3E}">
        <p14:creationId xmlns:p14="http://schemas.microsoft.com/office/powerpoint/2010/main" val="27908011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47A44"/>
          </a:solidFill>
        </p:spPr>
        <p:txBody>
          <a:bodyPr/>
          <a:lstStyle>
            <a:lvl1pPr>
              <a:defRPr>
                <a:effectLst/>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
        <p:nvSpPr>
          <p:cNvPr id="4" name="Text Placeholder 3"/>
          <p:cNvSpPr>
            <a:spLocks noGrp="1"/>
          </p:cNvSpPr>
          <p:nvPr>
            <p:ph type="body" sz="quarter" idx="11"/>
          </p:nvPr>
        </p:nvSpPr>
        <p:spPr>
          <a:xfrm>
            <a:off x="439739" y="1597025"/>
            <a:ext cx="8247062"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1933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_Custom Layou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a:ln>
            <a:noFill/>
          </a:ln>
        </p:spPr>
        <p:txBody>
          <a:bodyPr/>
          <a:lstStyle>
            <a:lvl1pPr>
              <a:defRPr>
                <a:effectLst/>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
        <p:nvSpPr>
          <p:cNvPr id="4" name="Text Placeholder 3"/>
          <p:cNvSpPr>
            <a:spLocks noGrp="1"/>
          </p:cNvSpPr>
          <p:nvPr>
            <p:ph type="body" sz="quarter" idx="11"/>
          </p:nvPr>
        </p:nvSpPr>
        <p:spPr>
          <a:xfrm>
            <a:off x="439739" y="1597025"/>
            <a:ext cx="8247062"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00892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1_Custom Layou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lvl1pPr>
              <a:defRPr>
                <a:effectLst/>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
        <p:nvSpPr>
          <p:cNvPr id="4" name="Text Placeholder 3"/>
          <p:cNvSpPr>
            <a:spLocks noGrp="1"/>
          </p:cNvSpPr>
          <p:nvPr>
            <p:ph type="body" sz="quarter" idx="11"/>
          </p:nvPr>
        </p:nvSpPr>
        <p:spPr>
          <a:xfrm>
            <a:off x="439739" y="1597025"/>
            <a:ext cx="8247062"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12232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Tree>
    <p:extLst>
      <p:ext uri="{BB962C8B-B14F-4D97-AF65-F5344CB8AC3E}">
        <p14:creationId xmlns:p14="http://schemas.microsoft.com/office/powerpoint/2010/main" val="2274439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Backgrounds4.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5" y="0"/>
            <a:ext cx="9130473"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Slide Number Placeholder 6"/>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
        <p:nvSpPr>
          <p:cNvPr id="5" name="Text Placeholder 3"/>
          <p:cNvSpPr>
            <a:spLocks noGrp="1"/>
          </p:cNvSpPr>
          <p:nvPr>
            <p:ph type="body" sz="quarter" idx="11"/>
          </p:nvPr>
        </p:nvSpPr>
        <p:spPr>
          <a:xfrm>
            <a:off x="439739" y="1597025"/>
            <a:ext cx="8247062"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166158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pic>
        <p:nvPicPr>
          <p:cNvPr id="4" name="Picture 3" descr="Backgrounds3.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7" name="Slide Number Placeholder 6"/>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
        <p:nvSpPr>
          <p:cNvPr id="5" name="Text Placeholder 3"/>
          <p:cNvSpPr>
            <a:spLocks noGrp="1"/>
          </p:cNvSpPr>
          <p:nvPr>
            <p:ph type="body" sz="quarter" idx="11"/>
          </p:nvPr>
        </p:nvSpPr>
        <p:spPr>
          <a:xfrm>
            <a:off x="439739" y="1597025"/>
            <a:ext cx="8247062"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42226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5" name="Picture 4" descr="Backgrounds5.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
        <p:nvSpPr>
          <p:cNvPr id="6" name="Text Placeholder 3"/>
          <p:cNvSpPr>
            <a:spLocks noGrp="1"/>
          </p:cNvSpPr>
          <p:nvPr>
            <p:ph type="body" sz="quarter" idx="11"/>
          </p:nvPr>
        </p:nvSpPr>
        <p:spPr>
          <a:xfrm>
            <a:off x="439739" y="1597025"/>
            <a:ext cx="8247062"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23597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pic>
        <p:nvPicPr>
          <p:cNvPr id="6" name="Picture 5" descr="Backgrounds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3532" y="0"/>
            <a:ext cx="9130473"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
        <p:nvSpPr>
          <p:cNvPr id="5" name="Text Placeholder 3"/>
          <p:cNvSpPr>
            <a:spLocks noGrp="1"/>
          </p:cNvSpPr>
          <p:nvPr>
            <p:ph type="body" sz="quarter" idx="11"/>
          </p:nvPr>
        </p:nvSpPr>
        <p:spPr>
          <a:xfrm>
            <a:off x="439739" y="1597025"/>
            <a:ext cx="8247062"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32825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
        <p:nvSpPr>
          <p:cNvPr id="4" name="Text Placeholder 3"/>
          <p:cNvSpPr>
            <a:spLocks noGrp="1"/>
          </p:cNvSpPr>
          <p:nvPr>
            <p:ph type="body" sz="quarter" idx="11"/>
          </p:nvPr>
        </p:nvSpPr>
        <p:spPr>
          <a:xfrm>
            <a:off x="439739" y="1597025"/>
            <a:ext cx="8247062"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3576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31800" y="1600210"/>
            <a:ext cx="8250238" cy="452543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5"/>
          <p:cNvSpPr>
            <a:spLocks noGrp="1"/>
          </p:cNvSpPr>
          <p:nvPr>
            <p:ph type="sldNum" sz="quarter" idx="10"/>
          </p:nvPr>
        </p:nvSpPr>
        <p:spPr>
          <a:xfrm>
            <a:off x="6699251" y="6607175"/>
            <a:ext cx="2133600" cy="228600"/>
          </a:xfrm>
          <a:prstGeom prst="rect">
            <a:avLst/>
          </a:prstGeom>
        </p:spPr>
        <p:txBody>
          <a:bodyPr vert="horz" lIns="91426" tIns="45713" rIns="91426" bIns="45713" rtlCol="0" anchor="ctr"/>
          <a:lstStyle>
            <a:lvl1pPr marL="0" marR="0" indent="0" algn="r" defTabSz="914262" rtl="0" eaLnBrk="1" fontAlgn="base" latinLnBrk="0" hangingPunct="1">
              <a:lnSpc>
                <a:spcPct val="100000"/>
              </a:lnSpc>
              <a:spcBef>
                <a:spcPct val="0"/>
              </a:spcBef>
              <a:spcAft>
                <a:spcPct val="0"/>
              </a:spcAft>
              <a:buClrTx/>
              <a:buSzTx/>
              <a:buFontTx/>
              <a:buNone/>
              <a:tabLst/>
              <a:defRPr sz="700">
                <a:solidFill>
                  <a:srgbClr val="898989"/>
                </a:solidFill>
                <a:latin typeface="+mn-lt"/>
                <a:ea typeface="+mn-ea"/>
                <a:cs typeface="Franklin Gothic Book"/>
              </a:defRPr>
            </a:lvl1pPr>
          </a:lstStyle>
          <a:p>
            <a:pPr>
              <a:defRPr/>
            </a:pPr>
            <a:r>
              <a:rPr lang="en-US" sz="800" dirty="0" smtClean="0"/>
              <a:t>VSP Proprietary &amp; Confidential</a:t>
            </a:r>
          </a:p>
          <a:p>
            <a:pPr>
              <a:defRPr/>
            </a:pPr>
            <a:endParaRPr lang="en-US" dirty="0">
              <a:solidFill>
                <a:schemeClr val="tx1">
                  <a:tint val="75000"/>
                </a:schemeClr>
              </a:solidFill>
              <a:cs typeface="ＭＳ Ｐゴシック" charset="0"/>
            </a:endParaRPr>
          </a:p>
        </p:txBody>
      </p:sp>
    </p:spTree>
    <p:extLst>
      <p:ext uri="{BB962C8B-B14F-4D97-AF65-F5344CB8AC3E}">
        <p14:creationId xmlns:p14="http://schemas.microsoft.com/office/powerpoint/2010/main" val="3364396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Slide 1">
    <p:spTree>
      <p:nvGrpSpPr>
        <p:cNvPr id="1" name=""/>
        <p:cNvGrpSpPr/>
        <p:nvPr/>
      </p:nvGrpSpPr>
      <p:grpSpPr>
        <a:xfrm>
          <a:off x="0" y="0"/>
          <a:ext cx="0" cy="0"/>
          <a:chOff x="0" y="0"/>
          <a:chExt cx="0" cy="0"/>
        </a:xfrm>
      </p:grpSpPr>
      <p:pic>
        <p:nvPicPr>
          <p:cNvPr id="3" name="Picture 2" descr="Meet the Consumer Segment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0" y="2283044"/>
            <a:ext cx="9144000" cy="1371600"/>
          </a:xfrm>
        </p:spPr>
        <p:txBody>
          <a:bodyPr/>
          <a:lstStyle/>
          <a:p>
            <a:r>
              <a:rPr lang="en-US" smtClean="0"/>
              <a:t>Click to edit Master title style</a:t>
            </a:r>
            <a:endParaRPr lang="en-US" dirty="0"/>
          </a:p>
        </p:txBody>
      </p:sp>
      <p:pic>
        <p:nvPicPr>
          <p:cNvPr id="6" name="Picture 5" descr="GlobalSignature_logos_4c_w.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481" y="5059681"/>
            <a:ext cx="6919988" cy="1449691"/>
          </a:xfrm>
          <a:prstGeom prst="rect">
            <a:avLst/>
          </a:prstGeom>
        </p:spPr>
      </p:pic>
      <p:sp>
        <p:nvSpPr>
          <p:cNvPr id="8" name="Text Placeholder 4"/>
          <p:cNvSpPr>
            <a:spLocks noGrp="1"/>
          </p:cNvSpPr>
          <p:nvPr>
            <p:ph type="body" idx="4294967295"/>
          </p:nvPr>
        </p:nvSpPr>
        <p:spPr>
          <a:xfrm>
            <a:off x="457200" y="3659295"/>
            <a:ext cx="8229600" cy="784012"/>
          </a:xfrm>
        </p:spPr>
        <p:txBody>
          <a:bodyPr>
            <a:noAutofit/>
          </a:bodyPr>
          <a:lstStyle>
            <a:lvl1pPr>
              <a:spcAft>
                <a:spcPts val="0"/>
              </a:spcAft>
              <a:buFontTx/>
              <a:buNone/>
              <a:defRPr sz="1600">
                <a:solidFill>
                  <a:schemeClr val="tx2"/>
                </a:solidFill>
              </a:defRPr>
            </a:lvl1pPr>
          </a:lstStyle>
          <a:p>
            <a:pPr marL="0" lvl="0" indent="0" algn="ctr">
              <a:buNone/>
            </a:pPr>
            <a:r>
              <a:rPr lang="en-US" smtClean="0"/>
              <a:t>Click to edit Master text styles</a:t>
            </a:r>
          </a:p>
        </p:txBody>
      </p:sp>
    </p:spTree>
    <p:extLst>
      <p:ext uri="{BB962C8B-B14F-4D97-AF65-F5344CB8AC3E}">
        <p14:creationId xmlns:p14="http://schemas.microsoft.com/office/powerpoint/2010/main" val="12842871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3" y="273049"/>
            <a:ext cx="3008313" cy="1162051"/>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1" y="27306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3" y="1435104"/>
            <a:ext cx="3008313" cy="4691063"/>
          </a:xfrm>
        </p:spPr>
        <p:txBody>
          <a:bodyPr/>
          <a:lstStyle>
            <a:lvl1pPr marL="0" indent="0">
              <a:buNone/>
              <a:defRPr sz="1400"/>
            </a:lvl1pPr>
            <a:lvl2pPr marL="457132" indent="0">
              <a:buNone/>
              <a:defRPr sz="1200"/>
            </a:lvl2pPr>
            <a:lvl3pPr marL="914262" indent="0">
              <a:buNone/>
              <a:defRPr sz="1000"/>
            </a:lvl3pPr>
            <a:lvl4pPr marL="1371394" indent="0">
              <a:buNone/>
              <a:defRPr sz="900"/>
            </a:lvl4pPr>
            <a:lvl5pPr marL="1828525" indent="0">
              <a:buNone/>
              <a:defRPr sz="900"/>
            </a:lvl5pPr>
            <a:lvl6pPr marL="2285657" indent="0">
              <a:buNone/>
              <a:defRPr sz="900"/>
            </a:lvl6pPr>
            <a:lvl7pPr marL="2742788" indent="0">
              <a:buNone/>
              <a:defRPr sz="900"/>
            </a:lvl7pPr>
            <a:lvl8pPr marL="3199919" indent="0">
              <a:buNone/>
              <a:defRPr sz="900"/>
            </a:lvl8pPr>
            <a:lvl9pPr marL="3657051"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1" y="6356352"/>
            <a:ext cx="2133600" cy="365125"/>
          </a:xfrm>
          <a:prstGeom prst="rect">
            <a:avLst/>
          </a:prstGeom>
        </p:spPr>
        <p:txBody>
          <a:bodyPr lIns="91426" tIns="45713" rIns="91426" bIns="45713"/>
          <a:lstStyle>
            <a:lvl1pPr>
              <a:defRPr>
                <a:latin typeface="Franklin Gothic Book"/>
              </a:defRPr>
            </a:lvl1pPr>
          </a:lstStyle>
          <a:p>
            <a:pPr>
              <a:defRPr/>
            </a:pPr>
            <a:fld id="{D8A3E8CF-4321-451B-9949-64D2E5452B0A}" type="datetime1">
              <a:rPr lang="en-US" altLang="en-US" smtClean="0"/>
              <a:pPr>
                <a:defRPr/>
              </a:pPr>
              <a:t>9/19/2017</a:t>
            </a:fld>
            <a:endParaRPr lang="en-US" altLang="en-US" dirty="0"/>
          </a:p>
        </p:txBody>
      </p:sp>
      <p:sp>
        <p:nvSpPr>
          <p:cNvPr id="6" name="Footer Placeholder 4"/>
          <p:cNvSpPr>
            <a:spLocks noGrp="1"/>
          </p:cNvSpPr>
          <p:nvPr>
            <p:ph type="ftr" sz="quarter" idx="11"/>
          </p:nvPr>
        </p:nvSpPr>
        <p:spPr>
          <a:xfrm>
            <a:off x="3124200" y="6356352"/>
            <a:ext cx="2895600" cy="365125"/>
          </a:xfrm>
          <a:prstGeom prst="rect">
            <a:avLst/>
          </a:prstGeom>
        </p:spPr>
        <p:txBody>
          <a:bodyPr lIns="71561" tIns="35780" rIns="71561" bIns="35780"/>
          <a:lstStyle>
            <a:lvl1pPr>
              <a:defRPr>
                <a:latin typeface="Franklin Gothic Book"/>
              </a:defRPr>
            </a:lvl1pPr>
          </a:lstStyle>
          <a:p>
            <a:pPr>
              <a:defRPr/>
            </a:pPr>
            <a:endParaRPr lang="en-US" dirty="0"/>
          </a:p>
        </p:txBody>
      </p:sp>
      <p:sp>
        <p:nvSpPr>
          <p:cNvPr id="7" name="Slide Number Placeholder 5"/>
          <p:cNvSpPr>
            <a:spLocks noGrp="1"/>
          </p:cNvSpPr>
          <p:nvPr>
            <p:ph type="sldNum" sz="quarter" idx="12"/>
          </p:nvPr>
        </p:nvSpPr>
        <p:spPr>
          <a:xfrm>
            <a:off x="6553201" y="6356352"/>
            <a:ext cx="2133600" cy="365125"/>
          </a:xfrm>
          <a:prstGeom prst="rect">
            <a:avLst/>
          </a:prstGeom>
        </p:spPr>
        <p:txBody>
          <a:bodyPr lIns="91426" tIns="45713" rIns="91426" bIns="45713"/>
          <a:lstStyle>
            <a:lvl1pPr>
              <a:defRPr>
                <a:latin typeface="Franklin Gothic Book"/>
              </a:defRPr>
            </a:lvl1pPr>
          </a:lstStyle>
          <a:p>
            <a:pPr>
              <a:defRPr/>
            </a:pPr>
            <a:fld id="{E46BCD1D-8E33-4E3C-B9E1-9642F32401B0}" type="slidenum">
              <a:rPr lang="en-US" altLang="en-US" smtClean="0"/>
              <a:pPr>
                <a:defRPr/>
              </a:pPr>
              <a:t>‹#›</a:t>
            </a:fld>
            <a:endParaRPr lang="en-US" altLang="en-US" dirty="0"/>
          </a:p>
        </p:txBody>
      </p:sp>
    </p:spTree>
    <p:extLst>
      <p:ext uri="{BB962C8B-B14F-4D97-AF65-F5344CB8AC3E}">
        <p14:creationId xmlns:p14="http://schemas.microsoft.com/office/powerpoint/2010/main" val="7314963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VSP Vision Care 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2741210"/>
            <a:ext cx="7772400" cy="97563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61906" y="3595350"/>
            <a:ext cx="5579100" cy="748010"/>
          </a:xfrm>
        </p:spPr>
        <p:txBody>
          <a:bodyPr>
            <a:normAutofit/>
          </a:bodyPr>
          <a:lstStyle>
            <a:lvl1pPr marL="0" indent="0" algn="l">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Slide Number Placeholder 4"/>
          <p:cNvSpPr>
            <a:spLocks noGrp="1"/>
          </p:cNvSpPr>
          <p:nvPr>
            <p:ph type="sldNum" sz="quarter" idx="10"/>
          </p:nvPr>
        </p:nvSpPr>
        <p:spPr>
          <a:xfrm>
            <a:off x="6699250" y="6607175"/>
            <a:ext cx="2133600" cy="228600"/>
          </a:xfrm>
          <a:prstGeom prst="rect">
            <a:avLst/>
          </a:prstGeom>
        </p:spPr>
        <p:txBody>
          <a:bodyPr/>
          <a:lstStyle>
            <a:lvl1pPr>
              <a:defRPr/>
            </a:lvl1pPr>
          </a:lstStyle>
          <a:p>
            <a:pPr>
              <a:defRPr/>
            </a:pPr>
            <a:fld id="{54500A87-40B8-8847-B977-F46878FFB91A}" type="slidenum">
              <a:rPr lang="en-US"/>
              <a:pPr>
                <a:defRPr/>
              </a:pPr>
              <a:t>‹#›</a:t>
            </a:fld>
            <a:endParaRPr lang="en-US" dirty="0"/>
          </a:p>
        </p:txBody>
      </p:sp>
      <p:pic>
        <p:nvPicPr>
          <p:cNvPr id="6" name="Picture 5" descr="GlobalSignature_Logos.png"/>
          <p:cNvPicPr>
            <a:picLocks noChangeAspect="1"/>
          </p:cNvPicPr>
          <p:nvPr userDrawn="1"/>
        </p:nvPicPr>
        <p:blipFill rotWithShape="1">
          <a:blip r:embed="rId2" cstate="email">
            <a:extLst>
              <a:ext uri="{28A0092B-C50C-407E-A947-70E740481C1C}">
                <a14:useLocalDpi xmlns:a14="http://schemas.microsoft.com/office/drawing/2010/main" val="0"/>
              </a:ext>
            </a:extLst>
          </a:blip>
          <a:srcRect t="58931"/>
          <a:stretch/>
        </p:blipFill>
        <p:spPr>
          <a:xfrm>
            <a:off x="1371600" y="5766287"/>
            <a:ext cx="6400035" cy="564340"/>
          </a:xfrm>
          <a:prstGeom prst="rect">
            <a:avLst/>
          </a:prstGeom>
        </p:spPr>
      </p:pic>
    </p:spTree>
    <p:extLst>
      <p:ext uri="{BB962C8B-B14F-4D97-AF65-F5344CB8AC3E}">
        <p14:creationId xmlns:p14="http://schemas.microsoft.com/office/powerpoint/2010/main" val="2746013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p:cNvSpPr>
            <a:spLocks noGrp="1"/>
          </p:cNvSpPr>
          <p:nvPr>
            <p:ph type="title"/>
          </p:nvPr>
        </p:nvSpPr>
        <p:spPr>
          <a:xfrm>
            <a:off x="0" y="2645833"/>
            <a:ext cx="9144000" cy="1143000"/>
          </a:xfrm>
        </p:spPr>
        <p:txBody>
          <a:body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p>
            <a:r>
              <a:rPr lang="en-US" dirty="0" smtClean="0"/>
              <a:t>Private and Confidential | </a:t>
            </a:r>
            <a:fld id="{3F0F5213-FF1D-E74B-9295-11FF6C7C0F7D}" type="slidenum">
              <a:rPr lang="en-US" smtClean="0"/>
              <a:pPr/>
              <a:t>‹#›</a:t>
            </a:fld>
            <a:endParaRPr lang="en-US" dirty="0"/>
          </a:p>
        </p:txBody>
      </p:sp>
    </p:spTree>
    <p:extLst>
      <p:ext uri="{BB962C8B-B14F-4D97-AF65-F5344CB8AC3E}">
        <p14:creationId xmlns:p14="http://schemas.microsoft.com/office/powerpoint/2010/main" val="13203696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cxnSp>
        <p:nvCxnSpPr>
          <p:cNvPr id="6" name="Straight Connector 5"/>
          <p:cNvCxnSpPr/>
          <p:nvPr userDrawn="1"/>
        </p:nvCxnSpPr>
        <p:spPr>
          <a:xfrm>
            <a:off x="2854960" y="1788160"/>
            <a:ext cx="0" cy="4050453"/>
          </a:xfrm>
          <a:prstGeom prst="line">
            <a:avLst/>
          </a:prstGeom>
          <a:ln w="127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8" name="Text Placeholder 10"/>
          <p:cNvSpPr>
            <a:spLocks noGrp="1"/>
          </p:cNvSpPr>
          <p:nvPr>
            <p:ph type="body" sz="quarter" idx="13"/>
          </p:nvPr>
        </p:nvSpPr>
        <p:spPr>
          <a:xfrm>
            <a:off x="3260725" y="1788592"/>
            <a:ext cx="5283200" cy="40491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1" name="Picture 10" descr="VSP_Global_4c.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07291" y="2499668"/>
            <a:ext cx="1828800" cy="1828800"/>
          </a:xfrm>
          <a:prstGeom prst="rect">
            <a:avLst/>
          </a:prstGeom>
        </p:spPr>
      </p:pic>
      <p:sp>
        <p:nvSpPr>
          <p:cNvPr id="7" name="Slide Number Placeholder 6"/>
          <p:cNvSpPr>
            <a:spLocks noGrp="1"/>
          </p:cNvSpPr>
          <p:nvPr>
            <p:ph type="sldNum" sz="quarter" idx="14"/>
          </p:nvPr>
        </p:nvSpPr>
        <p:spPr/>
        <p:txBody>
          <a:bodyPr/>
          <a:lstStyle/>
          <a:p>
            <a:r>
              <a:rPr lang="en-US" dirty="0" smtClean="0"/>
              <a:t>Private and Confidential | </a:t>
            </a:r>
            <a:fld id="{3F0F5213-FF1D-E74B-9295-11FF6C7C0F7D}" type="slidenum">
              <a:rPr lang="en-US" smtClean="0"/>
              <a:pPr/>
              <a:t>‹#›</a:t>
            </a:fld>
            <a:endParaRPr lang="en-US" dirty="0"/>
          </a:p>
        </p:txBody>
      </p:sp>
    </p:spTree>
    <p:extLst>
      <p:ext uri="{BB962C8B-B14F-4D97-AF65-F5344CB8AC3E}">
        <p14:creationId xmlns:p14="http://schemas.microsoft.com/office/powerpoint/2010/main" val="12739169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p>
            <a:r>
              <a:rPr lang="en-US" dirty="0" smtClean="0"/>
              <a:t>CLICK TO EDIT MASTER TITLE STYLE</a:t>
            </a:r>
            <a:endParaRPr lang="en-US" dirty="0"/>
          </a:p>
        </p:txBody>
      </p:sp>
      <p:sp>
        <p:nvSpPr>
          <p:cNvPr id="3" name="Text Placeholder 8"/>
          <p:cNvSpPr>
            <a:spLocks noGrp="1"/>
          </p:cNvSpPr>
          <p:nvPr>
            <p:ph type="body" sz="quarter" idx="14"/>
          </p:nvPr>
        </p:nvSpPr>
        <p:spPr>
          <a:xfrm>
            <a:off x="4613277" y="1394894"/>
            <a:ext cx="4073525" cy="46333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Picture Placeholder 12"/>
          <p:cNvSpPr>
            <a:spLocks noGrp="1"/>
          </p:cNvSpPr>
          <p:nvPr>
            <p:ph type="pic" sz="quarter" idx="15"/>
          </p:nvPr>
        </p:nvSpPr>
        <p:spPr>
          <a:xfrm>
            <a:off x="457200" y="1394894"/>
            <a:ext cx="3759200" cy="4633383"/>
          </a:xfrm>
        </p:spPr>
        <p:txBody>
          <a:bodyPr/>
          <a:lstStyle/>
          <a:p>
            <a:r>
              <a:rPr lang="en-US" dirty="0" smtClean="0"/>
              <a:t>Drag picture to placeholder or click icon to add</a:t>
            </a:r>
            <a:endParaRPr lang="en-US" dirty="0"/>
          </a:p>
        </p:txBody>
      </p:sp>
      <p:sp>
        <p:nvSpPr>
          <p:cNvPr id="2" name="Slide Number Placeholder 1"/>
          <p:cNvSpPr>
            <a:spLocks noGrp="1"/>
          </p:cNvSpPr>
          <p:nvPr>
            <p:ph type="sldNum" sz="quarter" idx="16"/>
          </p:nvPr>
        </p:nvSpPr>
        <p:spPr/>
        <p:txBody>
          <a:bodyPr/>
          <a:lstStyle/>
          <a:p>
            <a:r>
              <a:rPr lang="en-US" dirty="0" smtClean="0"/>
              <a:t>Private and Confidential | </a:t>
            </a:r>
            <a:fld id="{3F0F5213-FF1D-E74B-9295-11FF6C7C0F7D}" type="slidenum">
              <a:rPr lang="en-US" smtClean="0"/>
              <a:pPr/>
              <a:t>‹#›</a:t>
            </a:fld>
            <a:endParaRPr lang="en-US" dirty="0"/>
          </a:p>
        </p:txBody>
      </p:sp>
    </p:spTree>
    <p:extLst>
      <p:ext uri="{BB962C8B-B14F-4D97-AF65-F5344CB8AC3E}">
        <p14:creationId xmlns:p14="http://schemas.microsoft.com/office/powerpoint/2010/main" val="3047334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2_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a:solidFill>
            <a:schemeClr val="tx1"/>
          </a:solidFill>
        </p:spPr>
        <p:txBody>
          <a:bodyPr/>
          <a:lstStyle>
            <a:lvl1pPr>
              <a:defRPr>
                <a:ln>
                  <a:noFill/>
                </a:ln>
                <a:solidFill>
                  <a:schemeClr val="bg1"/>
                </a:solidFill>
              </a:defRPr>
            </a:lvl1pPr>
          </a:lstStyle>
          <a:p>
            <a:r>
              <a:rPr lang="en-US" dirty="0" smtClean="0"/>
              <a:t>CLICK TO EDIT MASTER TITLE STYLE</a:t>
            </a:r>
            <a:endParaRPr lang="en-US" dirty="0"/>
          </a:p>
        </p:txBody>
      </p:sp>
      <p:sp>
        <p:nvSpPr>
          <p:cNvPr id="2" name="Slide Number Placeholder 1"/>
          <p:cNvSpPr>
            <a:spLocks noGrp="1"/>
          </p:cNvSpPr>
          <p:nvPr>
            <p:ph type="sldNum" sz="quarter" idx="10"/>
          </p:nvPr>
        </p:nvSpPr>
        <p:spPr/>
        <p:txBody>
          <a:bodyPr/>
          <a:lstStyle/>
          <a:p>
            <a:r>
              <a:rPr lang="en-US" dirty="0" smtClean="0"/>
              <a:t>Private and Confidential | </a:t>
            </a:r>
            <a:fld id="{3F0F5213-FF1D-E74B-9295-11FF6C7C0F7D}" type="slidenum">
              <a:rPr lang="en-US" smtClean="0"/>
              <a:pPr/>
              <a:t>‹#›</a:t>
            </a:fld>
            <a:endParaRPr lang="en-US" dirty="0"/>
          </a:p>
        </p:txBody>
      </p:sp>
      <p:sp>
        <p:nvSpPr>
          <p:cNvPr id="4" name="Text Placeholder 2"/>
          <p:cNvSpPr>
            <a:spLocks noGrp="1"/>
          </p:cNvSpPr>
          <p:nvPr>
            <p:ph idx="1"/>
          </p:nvPr>
        </p:nvSpPr>
        <p:spPr>
          <a:xfrm>
            <a:off x="457200" y="1600210"/>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7079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lvl1pPr>
              <a:defRPr>
                <a:ln>
                  <a:noFill/>
                </a:ln>
                <a:solidFill>
                  <a:schemeClr val="bg2"/>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r>
              <a:rPr lang="en-US" dirty="0" smtClean="0"/>
              <a:t>Private and Confidential | </a:t>
            </a:r>
            <a:fld id="{3F0F5213-FF1D-E74B-9295-11FF6C7C0F7D}" type="slidenum">
              <a:rPr lang="en-US" smtClean="0"/>
              <a:pPr/>
              <a:t>‹#›</a:t>
            </a:fld>
            <a:endParaRPr lang="en-US" dirty="0"/>
          </a:p>
        </p:txBody>
      </p:sp>
      <p:sp>
        <p:nvSpPr>
          <p:cNvPr id="4" name="Text Placeholder 2"/>
          <p:cNvSpPr>
            <a:spLocks noGrp="1"/>
          </p:cNvSpPr>
          <p:nvPr>
            <p:ph idx="1"/>
          </p:nvPr>
        </p:nvSpPr>
        <p:spPr>
          <a:xfrm>
            <a:off x="457200" y="1600210"/>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566680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lvl1pPr>
              <a:defRPr>
                <a:ln>
                  <a:noFill/>
                </a:ln>
                <a:solidFill>
                  <a:srgbClr val="FFFFFF"/>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r>
              <a:rPr lang="en-US" dirty="0" smtClean="0"/>
              <a:t>Private and Confidential | </a:t>
            </a:r>
            <a:fld id="{3F0F5213-FF1D-E74B-9295-11FF6C7C0F7D}" type="slidenum">
              <a:rPr lang="en-US" smtClean="0"/>
              <a:pPr/>
              <a:t>‹#›</a:t>
            </a:fld>
            <a:endParaRPr lang="en-US" dirty="0"/>
          </a:p>
        </p:txBody>
      </p:sp>
      <p:sp>
        <p:nvSpPr>
          <p:cNvPr id="4" name="Text Placeholder 2"/>
          <p:cNvSpPr>
            <a:spLocks noGrp="1"/>
          </p:cNvSpPr>
          <p:nvPr>
            <p:ph idx="1"/>
          </p:nvPr>
        </p:nvSpPr>
        <p:spPr>
          <a:xfrm>
            <a:off x="457200" y="1600210"/>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28280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a:lstStyle>
            <a:lvl1pPr>
              <a:defRPr>
                <a:solidFill>
                  <a:srgbClr val="FFFFFF"/>
                </a:solidFill>
              </a:defRPr>
            </a:lvl1pPr>
          </a:lstStyle>
          <a:p>
            <a:r>
              <a:rPr lang="en-US" smtClean="0"/>
              <a:t>Click to edit Master title style</a:t>
            </a:r>
            <a:endParaRPr lang="en-US"/>
          </a:p>
        </p:txBody>
      </p:sp>
      <p:sp>
        <p:nvSpPr>
          <p:cNvPr id="6" name="Slide Number Placeholder 5"/>
          <p:cNvSpPr>
            <a:spLocks noGrp="1"/>
          </p:cNvSpPr>
          <p:nvPr>
            <p:ph type="sldNum" sz="quarter" idx="10"/>
          </p:nvPr>
        </p:nvSpPr>
        <p:spPr/>
        <p:txBody>
          <a:bodyPr/>
          <a:lstStyle/>
          <a:p>
            <a:r>
              <a:rPr lang="en-US" dirty="0" smtClean="0"/>
              <a:t>Private and Confidential | </a:t>
            </a:r>
            <a:fld id="{3F0F5213-FF1D-E74B-9295-11FF6C7C0F7D}" type="slidenum">
              <a:rPr lang="en-US" smtClean="0"/>
              <a:pPr/>
              <a:t>‹#›</a:t>
            </a:fld>
            <a:endParaRPr lang="en-US" dirty="0"/>
          </a:p>
        </p:txBody>
      </p:sp>
      <p:sp>
        <p:nvSpPr>
          <p:cNvPr id="4" name="Text Placeholder 2"/>
          <p:cNvSpPr>
            <a:spLocks noGrp="1"/>
          </p:cNvSpPr>
          <p:nvPr>
            <p:ph idx="1"/>
          </p:nvPr>
        </p:nvSpPr>
        <p:spPr>
          <a:xfrm>
            <a:off x="457200" y="1600210"/>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960126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lvl1pPr>
              <a:defRPr>
                <a:ln>
                  <a:noFill/>
                </a:ln>
                <a:solidFill>
                  <a:schemeClr val="bg1"/>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r>
              <a:rPr lang="en-US" dirty="0" smtClean="0"/>
              <a:t>Private and Confidential | </a:t>
            </a:r>
            <a:fld id="{3F0F5213-FF1D-E74B-9295-11FF6C7C0F7D}" type="slidenum">
              <a:rPr lang="en-US" smtClean="0"/>
              <a:pPr/>
              <a:t>‹#›</a:t>
            </a:fld>
            <a:endParaRPr lang="en-US" dirty="0"/>
          </a:p>
        </p:txBody>
      </p:sp>
      <p:sp>
        <p:nvSpPr>
          <p:cNvPr id="4" name="Text Placeholder 2"/>
          <p:cNvSpPr>
            <a:spLocks noGrp="1"/>
          </p:cNvSpPr>
          <p:nvPr>
            <p:ph idx="1"/>
          </p:nvPr>
        </p:nvSpPr>
        <p:spPr>
          <a:xfrm>
            <a:off x="457200" y="1600210"/>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95042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9" name="Picture 8" descr="iStock_000010387625_Large.jpg"/>
          <p:cNvPicPr>
            <a:picLocks noChangeAspect="1"/>
          </p:cNvPicPr>
          <p:nvPr/>
        </p:nvPicPr>
        <p:blipFill rotWithShape="1">
          <a:blip r:embed="rId2" cstate="screen">
            <a:duotone>
              <a:prstClr val="black"/>
              <a:schemeClr val="accent4">
                <a:tint val="45000"/>
                <a:satMod val="400000"/>
              </a:schemeClr>
            </a:duotone>
            <a:alphaModFix amt="8000"/>
            <a:extLst>
              <a:ext uri="{28A0092B-C50C-407E-A947-70E740481C1C}">
                <a14:useLocalDpi xmlns:a14="http://schemas.microsoft.com/office/drawing/2010/main"/>
              </a:ext>
            </a:extLst>
          </a:blip>
          <a:srcRect/>
          <a:stretch/>
        </p:blipFill>
        <p:spPr>
          <a:xfrm>
            <a:off x="1" y="0"/>
            <a:ext cx="9144000" cy="6858000"/>
          </a:xfrm>
          <a:prstGeom prst="rect">
            <a:avLst/>
          </a:prstGeom>
          <a:noFill/>
          <a:ln>
            <a:noFill/>
          </a:ln>
        </p:spPr>
      </p:pic>
      <p:sp>
        <p:nvSpPr>
          <p:cNvPr id="2" name="Title 1"/>
          <p:cNvSpPr>
            <a:spLocks noGrp="1"/>
          </p:cNvSpPr>
          <p:nvPr>
            <p:ph type="title"/>
          </p:nvPr>
        </p:nvSpPr>
        <p:spPr>
          <a:xfrm>
            <a:off x="0" y="2289912"/>
            <a:ext cx="9144000" cy="1371600"/>
          </a:xfrm>
        </p:spPr>
        <p:txBody>
          <a:bodyPr/>
          <a:lstStyle/>
          <a:p>
            <a:r>
              <a:rPr lang="en-US" smtClean="0"/>
              <a:t>Click to edit Master title style</a:t>
            </a:r>
            <a:endParaRPr lang="en-US" dirty="0"/>
          </a:p>
        </p:txBody>
      </p:sp>
      <p:sp>
        <p:nvSpPr>
          <p:cNvPr id="8" name="Text Placeholder 4"/>
          <p:cNvSpPr>
            <a:spLocks noGrp="1"/>
          </p:cNvSpPr>
          <p:nvPr>
            <p:ph type="body" idx="4294967295"/>
          </p:nvPr>
        </p:nvSpPr>
        <p:spPr>
          <a:xfrm>
            <a:off x="457200" y="3659295"/>
            <a:ext cx="8229600" cy="784012"/>
          </a:xfrm>
        </p:spPr>
        <p:txBody>
          <a:bodyPr>
            <a:noAutofit/>
          </a:bodyPr>
          <a:lstStyle>
            <a:lvl1pPr>
              <a:spcAft>
                <a:spcPts val="0"/>
              </a:spcAft>
              <a:buFontTx/>
              <a:buNone/>
              <a:defRPr sz="1600">
                <a:solidFill>
                  <a:schemeClr val="tx2"/>
                </a:solidFill>
              </a:defRPr>
            </a:lvl1pPr>
          </a:lstStyle>
          <a:p>
            <a:pPr marL="0" lvl="0" indent="0" algn="ctr">
              <a:buNone/>
            </a:pPr>
            <a:r>
              <a:rPr lang="en-US" smtClean="0"/>
              <a:t>Click to edit Master text styles</a:t>
            </a:r>
          </a:p>
        </p:txBody>
      </p:sp>
      <p:pic>
        <p:nvPicPr>
          <p:cNvPr id="7" name="Picture 6" descr="GlobalSignature_logos_4c_w.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02481" y="5059681"/>
            <a:ext cx="6919988" cy="1449691"/>
          </a:xfrm>
          <a:prstGeom prst="rect">
            <a:avLst/>
          </a:prstGeom>
        </p:spPr>
      </p:pic>
    </p:spTree>
    <p:extLst>
      <p:ext uri="{BB962C8B-B14F-4D97-AF65-F5344CB8AC3E}">
        <p14:creationId xmlns:p14="http://schemas.microsoft.com/office/powerpoint/2010/main" val="1763624490"/>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solidFill>
        </p:spPr>
        <p:txBody>
          <a:bodyPr/>
          <a:lstStyle>
            <a:lvl1pPr>
              <a:defRPr>
                <a:solidFill>
                  <a:srgbClr val="FFFFFF"/>
                </a:solidFill>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r>
              <a:rPr lang="en-US" dirty="0" smtClean="0"/>
              <a:t>Private and Confidential | </a:t>
            </a:r>
            <a:fld id="{3F0F5213-FF1D-E74B-9295-11FF6C7C0F7D}" type="slidenum">
              <a:rPr lang="en-US" smtClean="0"/>
              <a:pPr/>
              <a:t>‹#›</a:t>
            </a:fld>
            <a:endParaRPr lang="en-US" dirty="0"/>
          </a:p>
        </p:txBody>
      </p:sp>
      <p:sp>
        <p:nvSpPr>
          <p:cNvPr id="4" name="Text Placeholder 2"/>
          <p:cNvSpPr>
            <a:spLocks noGrp="1"/>
          </p:cNvSpPr>
          <p:nvPr>
            <p:ph idx="1"/>
          </p:nvPr>
        </p:nvSpPr>
        <p:spPr>
          <a:xfrm>
            <a:off x="457200" y="1600210"/>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5084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5" name="Title 4"/>
          <p:cNvSpPr>
            <a:spLocks noGrp="1"/>
          </p:cNvSpPr>
          <p:nvPr>
            <p:ph type="title" hasCustomPrompt="1"/>
          </p:nvPr>
        </p:nvSpPr>
        <p:spPr/>
        <p:txBody>
          <a:bodyPr/>
          <a:lstStyle/>
          <a:p>
            <a:r>
              <a:rPr lang="en-US" dirty="0" smtClean="0"/>
              <a:t>CLICK TO EDIT MASTER TITLE STYLE</a:t>
            </a:r>
            <a:endParaRPr lang="en-US" dirty="0"/>
          </a:p>
        </p:txBody>
      </p:sp>
      <p:sp>
        <p:nvSpPr>
          <p:cNvPr id="6" name="Slide Number Placeholder 5"/>
          <p:cNvSpPr>
            <a:spLocks noGrp="1"/>
          </p:cNvSpPr>
          <p:nvPr>
            <p:ph type="sldNum" sz="quarter" idx="10"/>
          </p:nvPr>
        </p:nvSpPr>
        <p:spPr/>
        <p:txBody>
          <a:bodyPr/>
          <a:lstStyle/>
          <a:p>
            <a:r>
              <a:rPr lang="en-US" dirty="0" smtClean="0"/>
              <a:t>Private and Confidential | </a:t>
            </a:r>
            <a:fld id="{3F0F5213-FF1D-E74B-9295-11FF6C7C0F7D}" type="slidenum">
              <a:rPr lang="en-US" smtClean="0"/>
              <a:pPr/>
              <a:t>‹#›</a:t>
            </a:fld>
            <a:endParaRPr lang="en-US" dirty="0"/>
          </a:p>
        </p:txBody>
      </p:sp>
      <p:sp>
        <p:nvSpPr>
          <p:cNvPr id="4" name="Text Placeholder 2"/>
          <p:cNvSpPr>
            <a:spLocks noGrp="1"/>
          </p:cNvSpPr>
          <p:nvPr>
            <p:ph idx="1"/>
          </p:nvPr>
        </p:nvSpPr>
        <p:spPr>
          <a:xfrm>
            <a:off x="457200" y="1600210"/>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340745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r>
              <a:rPr lang="en-US" dirty="0" smtClean="0"/>
              <a:t>Private and Confidential | </a:t>
            </a:r>
            <a:fld id="{3F0F5213-FF1D-E74B-9295-11FF6C7C0F7D}" type="slidenum">
              <a:rPr lang="en-US" smtClean="0"/>
              <a:pPr/>
              <a:t>‹#›</a:t>
            </a:fld>
            <a:endParaRPr lang="en-US" dirty="0"/>
          </a:p>
        </p:txBody>
      </p:sp>
    </p:spTree>
    <p:extLst>
      <p:ext uri="{BB962C8B-B14F-4D97-AF65-F5344CB8AC3E}">
        <p14:creationId xmlns:p14="http://schemas.microsoft.com/office/powerpoint/2010/main" val="2801671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cxnSp>
        <p:nvCxnSpPr>
          <p:cNvPr id="7" name="Straight Connector 6"/>
          <p:cNvCxnSpPr/>
          <p:nvPr/>
        </p:nvCxnSpPr>
        <p:spPr>
          <a:xfrm>
            <a:off x="2854960" y="1596593"/>
            <a:ext cx="0" cy="4474826"/>
          </a:xfrm>
          <a:prstGeom prst="line">
            <a:avLst/>
          </a:prstGeom>
          <a:ln w="6350">
            <a:solidFill>
              <a:schemeClr val="tx2"/>
            </a:solidFill>
          </a:ln>
          <a:effectLst/>
        </p:spPr>
        <p:style>
          <a:lnRef idx="2">
            <a:schemeClr val="accent1"/>
          </a:lnRef>
          <a:fillRef idx="0">
            <a:schemeClr val="accent1"/>
          </a:fillRef>
          <a:effectRef idx="1">
            <a:schemeClr val="accent1"/>
          </a:effectRef>
          <a:fontRef idx="minor">
            <a:schemeClr val="tx1"/>
          </a:fontRef>
        </p:style>
      </p:cxnSp>
      <p:pic>
        <p:nvPicPr>
          <p:cNvPr id="9" name="Picture 8" descr="VSP_Global_w4cp.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9120" y="2909965"/>
            <a:ext cx="1793748" cy="1286256"/>
          </a:xfrm>
          <a:prstGeom prst="rect">
            <a:avLst/>
          </a:prstGeom>
        </p:spPr>
      </p:pic>
      <p:sp>
        <p:nvSpPr>
          <p:cNvPr id="11" name="Text Placeholder 10"/>
          <p:cNvSpPr>
            <a:spLocks noGrp="1"/>
          </p:cNvSpPr>
          <p:nvPr>
            <p:ph type="body" sz="quarter" idx="13"/>
          </p:nvPr>
        </p:nvSpPr>
        <p:spPr>
          <a:xfrm>
            <a:off x="3260724" y="1597025"/>
            <a:ext cx="5426075" cy="4474394"/>
          </a:xfrm>
        </p:spPr>
        <p:txBody>
          <a:bodyPr>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4"/>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Tree>
    <p:extLst>
      <p:ext uri="{BB962C8B-B14F-4D97-AF65-F5344CB8AC3E}">
        <p14:creationId xmlns:p14="http://schemas.microsoft.com/office/powerpoint/2010/main" val="29279126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Image Right - Text Le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9" name="Text Placeholder 8"/>
          <p:cNvSpPr>
            <a:spLocks noGrp="1"/>
          </p:cNvSpPr>
          <p:nvPr>
            <p:ph type="body" sz="quarter" idx="14"/>
          </p:nvPr>
        </p:nvSpPr>
        <p:spPr>
          <a:xfrm>
            <a:off x="4613277" y="1607938"/>
            <a:ext cx="4073525" cy="463338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Picture Placeholder 12"/>
          <p:cNvSpPr>
            <a:spLocks noGrp="1"/>
          </p:cNvSpPr>
          <p:nvPr>
            <p:ph type="pic" sz="quarter" idx="15"/>
          </p:nvPr>
        </p:nvSpPr>
        <p:spPr>
          <a:xfrm>
            <a:off x="457200" y="1607938"/>
            <a:ext cx="3759200" cy="4633383"/>
          </a:xfrm>
        </p:spPr>
        <p:txBody>
          <a:bodyPr/>
          <a:lstStyle/>
          <a:p>
            <a:r>
              <a:rPr lang="en-US" dirty="0" smtClean="0"/>
              <a:t>Drag picture to placeholder or click icon to add</a:t>
            </a:r>
            <a:endParaRPr lang="en-US" dirty="0"/>
          </a:p>
        </p:txBody>
      </p:sp>
      <p:sp>
        <p:nvSpPr>
          <p:cNvPr id="3" name="Slide Number Placeholder 2"/>
          <p:cNvSpPr>
            <a:spLocks noGrp="1"/>
          </p:cNvSpPr>
          <p:nvPr>
            <p:ph type="sldNum" sz="quarter" idx="16"/>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Tree>
    <p:extLst>
      <p:ext uri="{BB962C8B-B14F-4D97-AF65-F5344CB8AC3E}">
        <p14:creationId xmlns:p14="http://schemas.microsoft.com/office/powerpoint/2010/main" val="3499236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Slide - Dark">
    <p:spTree>
      <p:nvGrpSpPr>
        <p:cNvPr id="1" name=""/>
        <p:cNvGrpSpPr/>
        <p:nvPr/>
      </p:nvGrpSpPr>
      <p:grpSpPr>
        <a:xfrm>
          <a:off x="0" y="0"/>
          <a:ext cx="0" cy="0"/>
          <a:chOff x="0" y="0"/>
          <a:chExt cx="0" cy="0"/>
        </a:xfrm>
      </p:grpSpPr>
      <p:sp>
        <p:nvSpPr>
          <p:cNvPr id="2" name="Title 1"/>
          <p:cNvSpPr>
            <a:spLocks noGrp="1"/>
          </p:cNvSpPr>
          <p:nvPr>
            <p:ph type="title"/>
          </p:nvPr>
        </p:nvSpPr>
        <p:spPr>
          <a:xfrm>
            <a:off x="0" y="2641600"/>
            <a:ext cx="9144000" cy="1371600"/>
          </a:xfrm>
        </p:spPr>
        <p:txBody>
          <a:body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Tree>
    <p:extLst>
      <p:ext uri="{BB962C8B-B14F-4D97-AF65-F5344CB8AC3E}">
        <p14:creationId xmlns:p14="http://schemas.microsoft.com/office/powerpoint/2010/main" val="3236391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
        <p:nvSpPr>
          <p:cNvPr id="4" name="Text Placeholder 3"/>
          <p:cNvSpPr>
            <a:spLocks noGrp="1"/>
          </p:cNvSpPr>
          <p:nvPr>
            <p:ph type="body" sz="quarter" idx="11"/>
          </p:nvPr>
        </p:nvSpPr>
        <p:spPr>
          <a:xfrm>
            <a:off x="439739" y="1597025"/>
            <a:ext cx="8247062"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81207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8_Custom Layou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lvl1pPr>
              <a:defRPr>
                <a:effectLst/>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
        <p:nvSpPr>
          <p:cNvPr id="5" name="Text Placeholder 3"/>
          <p:cNvSpPr>
            <a:spLocks noGrp="1"/>
          </p:cNvSpPr>
          <p:nvPr>
            <p:ph type="body" sz="quarter" idx="11"/>
          </p:nvPr>
        </p:nvSpPr>
        <p:spPr>
          <a:xfrm>
            <a:off x="439739" y="1597025"/>
            <a:ext cx="8247062"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4035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a:lstStyle>
            <a:lvl1pPr>
              <a:defRPr>
                <a:effectLst/>
              </a:defRPr>
            </a:lvl1pPr>
          </a:lstStyle>
          <a:p>
            <a:r>
              <a:rPr lang="en-US" smtClean="0"/>
              <a:t>Click to edit Master title style</a:t>
            </a:r>
            <a:endParaRPr lang="en-US" dirty="0"/>
          </a:p>
        </p:txBody>
      </p:sp>
      <p:sp>
        <p:nvSpPr>
          <p:cNvPr id="6" name="Slide Number Placeholder 5"/>
          <p:cNvSpPr>
            <a:spLocks noGrp="1"/>
          </p:cNvSpPr>
          <p:nvPr>
            <p:ph type="sldNum" sz="quarter" idx="10"/>
          </p:nvPr>
        </p:nvSpPr>
        <p:spPr/>
        <p:txBody>
          <a:body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
        <p:nvSpPr>
          <p:cNvPr id="4" name="Text Placeholder 3"/>
          <p:cNvSpPr>
            <a:spLocks noGrp="1"/>
          </p:cNvSpPr>
          <p:nvPr>
            <p:ph type="body" sz="quarter" idx="11"/>
          </p:nvPr>
        </p:nvSpPr>
        <p:spPr>
          <a:xfrm>
            <a:off x="439739" y="1597025"/>
            <a:ext cx="8247062" cy="49736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744865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11.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theme" Target="../theme/theme2.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371600"/>
          </a:xfrm>
          <a:prstGeom prst="rect">
            <a:avLst/>
          </a:prstGeom>
          <a:effectLst/>
        </p:spPr>
        <p:txBody>
          <a:bodyPr vert="horz" lIns="91440" tIns="45720" rIns="91440" bIns="45720" rtlCol="0" anchor="ctr" anchorCtr="1">
            <a:noAutofit/>
            <a:sp3d/>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10"/>
            <a:ext cx="831809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491825"/>
            <a:ext cx="2133600" cy="366183"/>
          </a:xfrm>
          <a:prstGeom prst="rect">
            <a:avLst/>
          </a:prstGeom>
        </p:spPr>
        <p:txBody>
          <a:bodyPr vert="horz" lIns="91440" tIns="45720" rIns="91440" bIns="45720" rtlCol="0" anchor="ctr"/>
          <a:lstStyle>
            <a:lvl1pPr algn="r">
              <a:defRPr sz="800">
                <a:solidFill>
                  <a:schemeClr val="tx1">
                    <a:tint val="75000"/>
                  </a:schemeClr>
                </a:solidFill>
              </a:defRPr>
            </a:lvl1pPr>
          </a:lstStyle>
          <a:p>
            <a:r>
              <a:rPr lang="en-US" dirty="0" smtClean="0">
                <a:latin typeface="Franklin Gothic Book"/>
              </a:rPr>
              <a:t> Privileged and Confidential | </a:t>
            </a:r>
            <a:fld id="{3EF5DFB5-71DA-054E-B8DD-332528FCB2BD}" type="slidenum">
              <a:rPr lang="en-US" smtClean="0">
                <a:latin typeface="Franklin Gothic Book"/>
              </a:rPr>
              <a:pPr/>
              <a:t>‹#›</a:t>
            </a:fld>
            <a:endParaRPr lang="en-US" dirty="0">
              <a:latin typeface="Franklin Gothic Book"/>
            </a:endParaRPr>
          </a:p>
        </p:txBody>
      </p:sp>
    </p:spTree>
    <p:extLst>
      <p:ext uri="{BB962C8B-B14F-4D97-AF65-F5344CB8AC3E}">
        <p14:creationId xmlns:p14="http://schemas.microsoft.com/office/powerpoint/2010/main" val="4004651396"/>
      </p:ext>
    </p:extLst>
  </p:cSld>
  <p:clrMap bg1="dk1" tx1="lt1" bg2="dk2" tx2="lt2" accent1="accent1" accent2="accent2" accent3="accent3" accent4="accent4" accent5="accent5" accent6="accent6" hlink="hlink" folHlink="folHlink"/>
  <p:sldLayoutIdLst>
    <p:sldLayoutId id="2147483857" r:id="rId1"/>
    <p:sldLayoutId id="2147483889"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 id="2147483868" r:id="rId13"/>
    <p:sldLayoutId id="2147483869" r:id="rId14"/>
    <p:sldLayoutId id="2147483870" r:id="rId15"/>
    <p:sldLayoutId id="2147483871" r:id="rId16"/>
    <p:sldLayoutId id="2147483872" r:id="rId17"/>
    <p:sldLayoutId id="2147483873" r:id="rId18"/>
    <p:sldLayoutId id="2147483874" r:id="rId19"/>
    <p:sldLayoutId id="2147483875" r:id="rId20"/>
    <p:sldLayoutId id="2147483876" r:id="rId21"/>
  </p:sldLayoutIdLst>
  <p:timing>
    <p:tnLst>
      <p:par>
        <p:cTn id="1" dur="indefinite" restart="never" nodeType="tmRoot"/>
      </p:par>
    </p:tnLst>
  </p:timing>
  <p:txStyles>
    <p:titleStyle>
      <a:lvl1pPr algn="ctr" defTabSz="457200" rtl="0" eaLnBrk="1" latinLnBrk="0" hangingPunct="1">
        <a:spcBef>
          <a:spcPct val="0"/>
        </a:spcBef>
        <a:buNone/>
        <a:defRPr sz="4000" kern="1200" cap="all" spc="-50">
          <a:ln>
            <a:noFill/>
          </a:ln>
          <a:solidFill>
            <a:schemeClr val="tx1"/>
          </a:solidFill>
          <a:effectLst>
            <a:outerShdw blurRad="50800" dist="38100" dir="2700000" algn="tl" rotWithShape="0">
              <a:srgbClr val="000000">
                <a:alpha val="25000"/>
              </a:srgbClr>
            </a:outerShdw>
          </a:effectLst>
          <a:latin typeface="Franklin Gothic Medium"/>
          <a:ea typeface="+mj-ea"/>
          <a:cs typeface="Franklin Gothic Medium"/>
        </a:defRPr>
      </a:lvl1pPr>
    </p:titleStyle>
    <p:bodyStyle>
      <a:lvl1pPr marL="457200" indent="-457200" algn="l" defTabSz="457200" rtl="0" eaLnBrk="1" latinLnBrk="0" hangingPunct="1">
        <a:spcBef>
          <a:spcPct val="20000"/>
        </a:spcBef>
        <a:buSzPct val="100000"/>
        <a:buFontTx/>
        <a:buBlip>
          <a:blip r:embed="rId23"/>
        </a:buBlip>
        <a:defRPr sz="3200" kern="1200">
          <a:solidFill>
            <a:schemeClr val="tx1"/>
          </a:solidFill>
          <a:latin typeface="Franklin Gothic Book"/>
          <a:ea typeface="+mn-ea"/>
          <a:cs typeface="Franklin Gothic Book"/>
        </a:defRPr>
      </a:lvl1pPr>
      <a:lvl2pPr marL="914400" indent="-457200" algn="l" defTabSz="457200" rtl="0" eaLnBrk="1" latinLnBrk="0" hangingPunct="1">
        <a:spcBef>
          <a:spcPct val="20000"/>
        </a:spcBef>
        <a:buSzPct val="100000"/>
        <a:buFont typeface="Arial"/>
        <a:buChar char="•"/>
        <a:defRPr sz="2800" kern="1200">
          <a:solidFill>
            <a:schemeClr val="tx1"/>
          </a:solidFill>
          <a:latin typeface="Franklin Gothic Book"/>
          <a:ea typeface="+mn-ea"/>
          <a:cs typeface="Franklin Gothic Book"/>
        </a:defRPr>
      </a:lvl2pPr>
      <a:lvl3pPr marL="1257300" indent="-342900" algn="l" defTabSz="457200" rtl="0" eaLnBrk="1" latinLnBrk="0" hangingPunct="1">
        <a:spcBef>
          <a:spcPct val="20000"/>
        </a:spcBef>
        <a:buSzPct val="100000"/>
        <a:buFont typeface="Courier New"/>
        <a:buChar char="o"/>
        <a:defRPr sz="2400" kern="1200">
          <a:solidFill>
            <a:schemeClr val="tx1"/>
          </a:solidFill>
          <a:latin typeface="Franklin Gothic Book"/>
          <a:ea typeface="+mn-ea"/>
          <a:cs typeface="Franklin Gothic Book"/>
        </a:defRPr>
      </a:lvl3pPr>
      <a:lvl4pPr marL="1714500" indent="-342900" algn="l" defTabSz="457200" rtl="0" eaLnBrk="1" latinLnBrk="0" hangingPunct="1">
        <a:spcBef>
          <a:spcPct val="20000"/>
        </a:spcBef>
        <a:buSzPct val="100000"/>
        <a:buFont typeface="Lucida Grande"/>
        <a:buChar char="-"/>
        <a:defRPr sz="2000" kern="1200">
          <a:solidFill>
            <a:schemeClr val="tx1"/>
          </a:solidFill>
          <a:latin typeface="Franklin Gothic Book"/>
          <a:ea typeface="+mn-ea"/>
          <a:cs typeface="Franklin Gothic Book"/>
        </a:defRPr>
      </a:lvl4pPr>
      <a:lvl5pPr marL="2171700" indent="-342900" algn="l" defTabSz="457200" rtl="0" eaLnBrk="1" latinLnBrk="0" hangingPunct="1">
        <a:spcBef>
          <a:spcPct val="20000"/>
        </a:spcBef>
        <a:buSzPct val="100000"/>
        <a:buFont typeface="Arial"/>
        <a:buChar char="•"/>
        <a:defRPr sz="2000" kern="1200">
          <a:solidFill>
            <a:schemeClr val="tx1"/>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9314"/>
            <a:ext cx="9144000" cy="1385829"/>
          </a:xfrm>
          <a:prstGeom prst="rect">
            <a:avLst/>
          </a:prstGeom>
        </p:spPr>
        <p:txBody>
          <a:bodyPr vert="horz" lIns="91440" tIns="45720" rIns="91440" bIns="45720" rtlCol="0" anchor="ctr" anchorCtr="1">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10"/>
            <a:ext cx="8229600" cy="452543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4"/>
          </p:nvPr>
        </p:nvSpPr>
        <p:spPr>
          <a:xfrm>
            <a:off x="6553200" y="6491825"/>
            <a:ext cx="2133600" cy="366183"/>
          </a:xfrm>
          <a:prstGeom prst="rect">
            <a:avLst/>
          </a:prstGeom>
        </p:spPr>
        <p:txBody>
          <a:bodyPr vert="horz" lIns="91440" tIns="45720" rIns="91440" bIns="45720" rtlCol="0" anchor="ctr"/>
          <a:lstStyle>
            <a:lvl1pPr algn="r">
              <a:defRPr sz="800">
                <a:solidFill>
                  <a:schemeClr val="tx1">
                    <a:tint val="75000"/>
                  </a:schemeClr>
                </a:solidFill>
                <a:latin typeface="Franklin Gothic Book"/>
              </a:defRPr>
            </a:lvl1pPr>
          </a:lstStyle>
          <a:p>
            <a:r>
              <a:rPr lang="en-US" dirty="0" smtClean="0"/>
              <a:t>Private and Confidential | </a:t>
            </a:r>
            <a:fld id="{3F0F5213-FF1D-E74B-9295-11FF6C7C0F7D}" type="slidenum">
              <a:rPr lang="en-US" smtClean="0"/>
              <a:pPr/>
              <a:t>‹#›</a:t>
            </a:fld>
            <a:endParaRPr lang="en-US" dirty="0"/>
          </a:p>
        </p:txBody>
      </p:sp>
    </p:spTree>
    <p:extLst>
      <p:ext uri="{BB962C8B-B14F-4D97-AF65-F5344CB8AC3E}">
        <p14:creationId xmlns:p14="http://schemas.microsoft.com/office/powerpoint/2010/main" val="3546855162"/>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ctr" defTabSz="457200" rtl="0" eaLnBrk="1" latinLnBrk="0" hangingPunct="1">
        <a:spcBef>
          <a:spcPct val="0"/>
        </a:spcBef>
        <a:buNone/>
        <a:defRPr sz="4000" kern="1200" cap="all" spc="-100">
          <a:ln>
            <a:noFill/>
          </a:ln>
          <a:solidFill>
            <a:schemeClr val="tx2"/>
          </a:solidFill>
          <a:latin typeface="Franklin Gothic Medium"/>
          <a:ea typeface="+mj-ea"/>
          <a:cs typeface="Franklin Gothic Medium"/>
        </a:defRPr>
      </a:lvl1pPr>
    </p:titleStyle>
    <p:bodyStyle>
      <a:lvl1pPr marL="342900" indent="-342900" algn="l" defTabSz="457200" rtl="0" eaLnBrk="1" latinLnBrk="0" hangingPunct="1">
        <a:spcBef>
          <a:spcPct val="20000"/>
        </a:spcBef>
        <a:buSzPct val="100000"/>
        <a:buFontTx/>
        <a:buBlip>
          <a:blip r:embed="rId13"/>
        </a:buBlip>
        <a:defRPr sz="3200" kern="1200">
          <a:solidFill>
            <a:srgbClr val="003046"/>
          </a:solidFill>
          <a:latin typeface="Franklin Gothic Book"/>
          <a:ea typeface="+mn-ea"/>
          <a:cs typeface="Franklin Gothic Book"/>
        </a:defRPr>
      </a:lvl1pPr>
      <a:lvl2pPr marL="742950" indent="-285750" algn="l" defTabSz="457200" rtl="0" eaLnBrk="1" latinLnBrk="0" hangingPunct="1">
        <a:spcBef>
          <a:spcPct val="20000"/>
        </a:spcBef>
        <a:buFont typeface="Arial"/>
        <a:buChar char="•"/>
        <a:defRPr sz="2800" kern="1200">
          <a:solidFill>
            <a:srgbClr val="003046"/>
          </a:solidFill>
          <a:latin typeface="Franklin Gothic Book"/>
          <a:ea typeface="+mn-ea"/>
          <a:cs typeface="Franklin Gothic Book"/>
        </a:defRPr>
      </a:lvl2pPr>
      <a:lvl3pPr marL="1143000" indent="-228600" algn="l" defTabSz="457200" rtl="0" eaLnBrk="1" latinLnBrk="0" hangingPunct="1">
        <a:spcBef>
          <a:spcPct val="20000"/>
        </a:spcBef>
        <a:buFont typeface="Courier New"/>
        <a:buChar char="o"/>
        <a:defRPr sz="2400" kern="1200">
          <a:solidFill>
            <a:srgbClr val="003046"/>
          </a:solidFill>
          <a:latin typeface="Franklin Gothic Book"/>
          <a:ea typeface="+mn-ea"/>
          <a:cs typeface="Franklin Gothic Book"/>
        </a:defRPr>
      </a:lvl3pPr>
      <a:lvl4pPr marL="1600200" indent="-228600" algn="l" defTabSz="457200" rtl="0" eaLnBrk="1" latinLnBrk="0" hangingPunct="1">
        <a:spcBef>
          <a:spcPct val="20000"/>
        </a:spcBef>
        <a:buFont typeface="Lucida Grande"/>
        <a:buChar char="-"/>
        <a:defRPr sz="2000" kern="1200">
          <a:solidFill>
            <a:srgbClr val="003046"/>
          </a:solidFill>
          <a:latin typeface="Franklin Gothic Book"/>
          <a:ea typeface="+mn-ea"/>
          <a:cs typeface="Franklin Gothic Book"/>
        </a:defRPr>
      </a:lvl4pPr>
      <a:lvl5pPr marL="2057400" indent="-228600" algn="l" defTabSz="457200" rtl="0" eaLnBrk="1" latinLnBrk="0" hangingPunct="1">
        <a:spcBef>
          <a:spcPct val="20000"/>
        </a:spcBef>
        <a:buFont typeface="Arial"/>
        <a:buChar char="•"/>
        <a:defRPr sz="2000" kern="1200">
          <a:solidFill>
            <a:srgbClr val="003046"/>
          </a:solidFill>
          <a:latin typeface="Franklin Gothic Book"/>
          <a:ea typeface="+mn-ea"/>
          <a:cs typeface="Franklin Gothic Book"/>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8.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ltLang="en-US" sz="4400" dirty="0"/>
              <a:t>Compliance Training Program</a:t>
            </a:r>
            <a:endParaRPr lang="en-US" dirty="0"/>
          </a:p>
        </p:txBody>
      </p:sp>
      <p:sp>
        <p:nvSpPr>
          <p:cNvPr id="2" name="TextBox 1"/>
          <p:cNvSpPr txBox="1"/>
          <p:nvPr/>
        </p:nvSpPr>
        <p:spPr>
          <a:xfrm>
            <a:off x="1333500" y="1828800"/>
            <a:ext cx="5743575" cy="523220"/>
          </a:xfrm>
          <a:prstGeom prst="rect">
            <a:avLst/>
          </a:prstGeom>
          <a:noFill/>
        </p:spPr>
        <p:txBody>
          <a:bodyPr wrap="square" rtlCol="0">
            <a:spAutoFit/>
          </a:bodyPr>
          <a:lstStyle/>
          <a:p>
            <a:pPr algn="ctr"/>
            <a:r>
              <a:rPr lang="en-US" sz="2800" b="1" dirty="0" smtClean="0"/>
              <a:t>Fountain of Hope Family Services</a:t>
            </a:r>
            <a:endParaRPr lang="en-US" sz="2800" b="1" dirty="0"/>
          </a:p>
        </p:txBody>
      </p:sp>
    </p:spTree>
    <p:extLst>
      <p:ext uri="{BB962C8B-B14F-4D97-AF65-F5344CB8AC3E}">
        <p14:creationId xmlns:p14="http://schemas.microsoft.com/office/powerpoint/2010/main" val="2622364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a:t>Compliance  Core </a:t>
            </a:r>
            <a:r>
              <a:rPr lang="en-US" altLang="en-US" dirty="0" smtClean="0"/>
              <a:t>Requirements</a:t>
            </a:r>
          </a:p>
        </p:txBody>
      </p:sp>
      <p:sp>
        <p:nvSpPr>
          <p:cNvPr id="3" name="Content Placeholder 2"/>
          <p:cNvSpPr>
            <a:spLocks noGrp="1"/>
          </p:cNvSpPr>
          <p:nvPr>
            <p:ph type="body" sz="quarter" idx="11"/>
          </p:nvPr>
        </p:nvSpPr>
        <p:spPr/>
        <p:txBody>
          <a:bodyPr>
            <a:noAutofit/>
          </a:bodyPr>
          <a:lstStyle/>
          <a:p>
            <a:pPr marL="0" indent="0">
              <a:spcBef>
                <a:spcPts val="1600"/>
              </a:spcBef>
              <a:buNone/>
              <a:defRPr/>
            </a:pPr>
            <a:r>
              <a:rPr lang="en-US" sz="2400" dirty="0">
                <a:solidFill>
                  <a:srgbClr val="00B6F1"/>
                </a:solidFill>
                <a:latin typeface="+mj-lt"/>
              </a:rPr>
              <a:t>Requirement #2</a:t>
            </a:r>
            <a:endParaRPr lang="en-US" sz="2400" b="1" i="1" dirty="0" smtClean="0">
              <a:solidFill>
                <a:srgbClr val="00B6F1"/>
              </a:solidFill>
              <a:latin typeface="+mj-lt"/>
            </a:endParaRPr>
          </a:p>
          <a:p>
            <a:pPr marL="0" indent="0" eaLnBrk="1" hangingPunct="1">
              <a:spcBef>
                <a:spcPts val="1600"/>
              </a:spcBef>
              <a:buFont typeface="Arial" charset="0"/>
              <a:buNone/>
              <a:defRPr/>
            </a:pPr>
            <a:r>
              <a:rPr lang="en-US" sz="2100" b="1" i="1" dirty="0" smtClean="0">
                <a:solidFill>
                  <a:srgbClr val="FFFFFF"/>
                </a:solidFill>
              </a:rPr>
              <a:t>Compliance Officer, Compliance Committee and High Level Oversight</a:t>
            </a:r>
          </a:p>
          <a:p>
            <a:pPr marL="0" indent="0" eaLnBrk="1" hangingPunct="1">
              <a:spcBef>
                <a:spcPts val="600"/>
              </a:spcBef>
              <a:buFont typeface="Arial" charset="0"/>
              <a:buNone/>
              <a:defRPr/>
            </a:pPr>
            <a:r>
              <a:rPr lang="en-US" sz="1400" dirty="0" smtClean="0">
                <a:solidFill>
                  <a:srgbClr val="FFFFFF"/>
                </a:solidFill>
              </a:rPr>
              <a:t>VSP has a designated compliance officer and a compliance committee that is accountable and responsible for the activities and status of the compliance program, including issues identified, investigated, and resolved by the compliance program. </a:t>
            </a:r>
          </a:p>
          <a:p>
            <a:pPr marL="0" indent="0" eaLnBrk="1" hangingPunct="1">
              <a:spcBef>
                <a:spcPts val="600"/>
              </a:spcBef>
              <a:buFont typeface="Arial" charset="0"/>
              <a:buNone/>
              <a:defRPr/>
            </a:pPr>
            <a:r>
              <a:rPr lang="en-US" sz="1400" dirty="0" smtClean="0">
                <a:solidFill>
                  <a:srgbClr val="FFFFFF"/>
                </a:solidFill>
              </a:rPr>
              <a:t>VSP’s senior management and governing body is engaged and exercises reasonable oversight of VSP’s compliance program. </a:t>
            </a:r>
          </a:p>
          <a:p>
            <a:pPr marL="0" indent="0" eaLnBrk="1" hangingPunct="1">
              <a:spcBef>
                <a:spcPts val="600"/>
              </a:spcBef>
              <a:buFont typeface="Arial" charset="0"/>
              <a:buNone/>
              <a:defRPr/>
            </a:pPr>
            <a:r>
              <a:rPr lang="en-US" sz="1400" dirty="0" smtClean="0">
                <a:solidFill>
                  <a:srgbClr val="FFFFFF"/>
                </a:solidFill>
              </a:rPr>
              <a:t>The Corporate Ethics and Compliance Officer and the Corporate Ethics and Compliance committee are prepared to support the standards of the Program.</a:t>
            </a:r>
          </a:p>
          <a:p>
            <a:pPr>
              <a:spcBef>
                <a:spcPts val="600"/>
              </a:spcBef>
              <a:defRPr/>
            </a:pPr>
            <a:r>
              <a:rPr lang="en-US" sz="1400" dirty="0" smtClean="0">
                <a:solidFill>
                  <a:srgbClr val="FFFFFF"/>
                </a:solidFill>
              </a:rPr>
              <a:t>VSP’s  Chief Corporate Compliance officer is Dan Schauer, Senior Vice President, VSP Vision Care.</a:t>
            </a:r>
          </a:p>
          <a:p>
            <a:pPr>
              <a:defRPr/>
            </a:pPr>
            <a:r>
              <a:rPr lang="en-US" sz="1400" dirty="0" smtClean="0">
                <a:solidFill>
                  <a:srgbClr val="FFFFFF"/>
                </a:solidFill>
              </a:rPr>
              <a:t>Our Corporate Ethics and Compliance Committee meets quarterly and includes: </a:t>
            </a:r>
          </a:p>
          <a:p>
            <a:pPr lvl="1">
              <a:defRPr/>
            </a:pPr>
            <a:r>
              <a:rPr lang="en-US" sz="1400" dirty="0" smtClean="0">
                <a:solidFill>
                  <a:srgbClr val="FFFFFF"/>
                </a:solidFill>
              </a:rPr>
              <a:t>Dan </a:t>
            </a:r>
            <a:r>
              <a:rPr lang="en-US" sz="1400" dirty="0">
                <a:solidFill>
                  <a:srgbClr val="FFFFFF"/>
                </a:solidFill>
              </a:rPr>
              <a:t>Schauer, Senior Vice President, VSP Vision Care </a:t>
            </a:r>
            <a:endParaRPr lang="en-US" sz="1400" dirty="0" smtClean="0">
              <a:solidFill>
                <a:srgbClr val="FFFFFF"/>
              </a:solidFill>
            </a:endParaRPr>
          </a:p>
          <a:p>
            <a:pPr lvl="1">
              <a:defRPr/>
            </a:pPr>
            <a:r>
              <a:rPr lang="en-US" sz="1400" dirty="0" smtClean="0">
                <a:solidFill>
                  <a:srgbClr val="FFFFFF"/>
                </a:solidFill>
              </a:rPr>
              <a:t>Melody Healy, Chief Strategy Officer, VSP Global</a:t>
            </a:r>
          </a:p>
          <a:p>
            <a:pPr lvl="1">
              <a:defRPr/>
            </a:pPr>
            <a:r>
              <a:rPr lang="en-US" sz="1400" dirty="0" smtClean="0">
                <a:solidFill>
                  <a:srgbClr val="FFFFFF"/>
                </a:solidFill>
              </a:rPr>
              <a:t>Cheryl </a:t>
            </a:r>
            <a:r>
              <a:rPr lang="en-US" sz="1400" dirty="0">
                <a:solidFill>
                  <a:srgbClr val="FFFFFF"/>
                </a:solidFill>
              </a:rPr>
              <a:t>Johnson, Vice President, </a:t>
            </a:r>
            <a:r>
              <a:rPr lang="en-US" sz="1400" dirty="0" smtClean="0">
                <a:solidFill>
                  <a:srgbClr val="FFFFFF"/>
                </a:solidFill>
              </a:rPr>
              <a:t>Board Strategy and Planning, VSP </a:t>
            </a:r>
            <a:r>
              <a:rPr lang="en-US" sz="1400" dirty="0">
                <a:solidFill>
                  <a:srgbClr val="FFFFFF"/>
                </a:solidFill>
              </a:rPr>
              <a:t>Vision </a:t>
            </a:r>
            <a:r>
              <a:rPr lang="en-US" sz="1400" dirty="0" smtClean="0">
                <a:solidFill>
                  <a:srgbClr val="FFFFFF"/>
                </a:solidFill>
              </a:rPr>
              <a:t>Care</a:t>
            </a:r>
          </a:p>
          <a:p>
            <a:pPr lvl="1">
              <a:defRPr/>
            </a:pPr>
            <a:r>
              <a:rPr lang="en-US" sz="1400" dirty="0" smtClean="0">
                <a:solidFill>
                  <a:srgbClr val="FFFFFF"/>
                </a:solidFill>
              </a:rPr>
              <a:t>Gina Rosenberger, Vice President, </a:t>
            </a:r>
            <a:r>
              <a:rPr lang="en-US" sz="1400" dirty="0">
                <a:solidFill>
                  <a:srgbClr val="FFFFFF"/>
                </a:solidFill>
              </a:rPr>
              <a:t>Human </a:t>
            </a:r>
            <a:r>
              <a:rPr lang="en-US" sz="1400" dirty="0" smtClean="0">
                <a:solidFill>
                  <a:srgbClr val="FFFFFF"/>
                </a:solidFill>
              </a:rPr>
              <a:t>Resources, VSP Global</a:t>
            </a:r>
          </a:p>
          <a:p>
            <a:pPr lvl="1">
              <a:defRPr/>
            </a:pPr>
            <a:r>
              <a:rPr lang="en-US" sz="1400" dirty="0" smtClean="0">
                <a:solidFill>
                  <a:srgbClr val="FFFFFF"/>
                </a:solidFill>
              </a:rPr>
              <a:t>Stuart Thompson, Vice President and Deputy General Counsel, VSP Global</a:t>
            </a:r>
          </a:p>
          <a:p>
            <a:pPr lvl="1">
              <a:defRPr/>
            </a:pPr>
            <a:r>
              <a:rPr lang="en-US" sz="1400" dirty="0" smtClean="0">
                <a:solidFill>
                  <a:srgbClr val="FFFFFF"/>
                </a:solidFill>
              </a:rPr>
              <a:t>Lisa Kissel, Sr. Manager of Compliance</a:t>
            </a:r>
          </a:p>
        </p:txBody>
      </p:sp>
    </p:spTree>
    <p:extLst>
      <p:ext uri="{BB962C8B-B14F-4D97-AF65-F5344CB8AC3E}">
        <p14:creationId xmlns:p14="http://schemas.microsoft.com/office/powerpoint/2010/main" val="14577385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dirty="0"/>
              <a:t>Compliance  Core Requirements</a:t>
            </a:r>
            <a:endParaRPr lang="en-US" altLang="en-US" dirty="0" smtClean="0"/>
          </a:p>
        </p:txBody>
      </p:sp>
      <p:sp>
        <p:nvSpPr>
          <p:cNvPr id="3" name="Content Placeholder 2"/>
          <p:cNvSpPr>
            <a:spLocks noGrp="1"/>
          </p:cNvSpPr>
          <p:nvPr>
            <p:ph type="body" sz="quarter" idx="11"/>
          </p:nvPr>
        </p:nvSpPr>
        <p:spPr/>
        <p:txBody>
          <a:bodyPr/>
          <a:lstStyle/>
          <a:p>
            <a:pPr marL="0" indent="0">
              <a:buFont typeface="Arial" charset="0"/>
              <a:buNone/>
              <a:defRPr/>
            </a:pPr>
            <a:r>
              <a:rPr lang="en-US" sz="2400" dirty="0" smtClean="0">
                <a:solidFill>
                  <a:srgbClr val="00B6F1"/>
                </a:solidFill>
                <a:latin typeface="+mj-lt"/>
              </a:rPr>
              <a:t>Requirement #3</a:t>
            </a:r>
          </a:p>
          <a:p>
            <a:pPr>
              <a:defRPr/>
            </a:pPr>
            <a:r>
              <a:rPr lang="en-US" sz="1800" dirty="0" smtClean="0">
                <a:solidFill>
                  <a:srgbClr val="FFFFFF"/>
                </a:solidFill>
              </a:rPr>
              <a:t>Effective training and education; </a:t>
            </a:r>
          </a:p>
          <a:p>
            <a:pPr>
              <a:defRPr/>
            </a:pPr>
            <a:r>
              <a:rPr lang="en-US" sz="1800" dirty="0" smtClean="0">
                <a:solidFill>
                  <a:srgbClr val="FFFFFF"/>
                </a:solidFill>
              </a:rPr>
              <a:t>This covers the elements of the compliance plan as well as prevention; detection, and reporting of FWA. </a:t>
            </a:r>
            <a:endParaRPr lang="en-US" dirty="0" smtClean="0">
              <a:solidFill>
                <a:srgbClr val="FFFFFF"/>
              </a:solidFill>
            </a:endParaRPr>
          </a:p>
          <a:p>
            <a:pPr marL="0" indent="0">
              <a:buFont typeface="Arial" charset="0"/>
              <a:buNone/>
              <a:defRPr/>
            </a:pPr>
            <a:r>
              <a:rPr lang="en-US" sz="2400" dirty="0">
                <a:solidFill>
                  <a:srgbClr val="00B6F1"/>
                </a:solidFill>
                <a:latin typeface="+mj-lt"/>
              </a:rPr>
              <a:t>Requirement #4</a:t>
            </a:r>
          </a:p>
          <a:p>
            <a:pPr>
              <a:defRPr/>
            </a:pPr>
            <a:r>
              <a:rPr lang="en-US" sz="1800" dirty="0" smtClean="0">
                <a:solidFill>
                  <a:srgbClr val="FFFFFF"/>
                </a:solidFill>
              </a:rPr>
              <a:t>Effective Lines of Communication</a:t>
            </a:r>
          </a:p>
          <a:p>
            <a:pPr lvl="1">
              <a:defRPr/>
            </a:pPr>
            <a:r>
              <a:rPr lang="en-US" sz="1400" dirty="0" smtClean="0">
                <a:solidFill>
                  <a:srgbClr val="FFFFFF"/>
                </a:solidFill>
              </a:rPr>
              <a:t>Effective lines of communication must be accessible to all, ensure confidentiality, and provide methods for anonymous and good faith reporting of compliance issues.</a:t>
            </a:r>
          </a:p>
          <a:p>
            <a:pPr marL="0" indent="0">
              <a:buFont typeface="Arial" charset="0"/>
              <a:buNone/>
              <a:defRPr/>
            </a:pPr>
            <a:r>
              <a:rPr lang="en-US" sz="2400" dirty="0">
                <a:solidFill>
                  <a:srgbClr val="00B6F1"/>
                </a:solidFill>
                <a:latin typeface="+mj-lt"/>
              </a:rPr>
              <a:t>Requirement #5</a:t>
            </a:r>
          </a:p>
          <a:p>
            <a:pPr>
              <a:defRPr/>
            </a:pPr>
            <a:r>
              <a:rPr lang="en-US" sz="1800" dirty="0">
                <a:solidFill>
                  <a:srgbClr val="FFFFFF"/>
                </a:solidFill>
              </a:rPr>
              <a:t>Well Publicized Disciplinary Standards (Employee Handbook)</a:t>
            </a:r>
          </a:p>
          <a:p>
            <a:pPr marL="0" indent="0">
              <a:buFont typeface="Arial" charset="0"/>
              <a:buNone/>
              <a:defRPr/>
            </a:pPr>
            <a:r>
              <a:rPr lang="en-US" sz="2400" dirty="0">
                <a:solidFill>
                  <a:srgbClr val="00B6F1"/>
                </a:solidFill>
                <a:latin typeface="+mj-lt"/>
              </a:rPr>
              <a:t>Requirement #6</a:t>
            </a:r>
          </a:p>
          <a:p>
            <a:pPr>
              <a:defRPr/>
            </a:pPr>
            <a:r>
              <a:rPr lang="en-US" sz="1800" dirty="0">
                <a:solidFill>
                  <a:srgbClr val="FFFFFF"/>
                </a:solidFill>
              </a:rPr>
              <a:t>Effective System for Routine Monitoring and Identification of Compliance Risks</a:t>
            </a:r>
          </a:p>
          <a:p>
            <a:pPr marL="0" indent="0">
              <a:buFont typeface="Arial" charset="0"/>
              <a:buNone/>
              <a:defRPr/>
            </a:pPr>
            <a:r>
              <a:rPr lang="en-US" sz="2400" dirty="0">
                <a:solidFill>
                  <a:srgbClr val="00B6F1"/>
                </a:solidFill>
                <a:latin typeface="+mj-lt"/>
              </a:rPr>
              <a:t>Requirement #7</a:t>
            </a:r>
          </a:p>
          <a:p>
            <a:pPr>
              <a:defRPr/>
            </a:pPr>
            <a:r>
              <a:rPr lang="en-US" sz="1800" dirty="0">
                <a:solidFill>
                  <a:srgbClr val="FFFFFF"/>
                </a:solidFill>
              </a:rPr>
              <a:t>Procedures and System for Prompt Response to Compliance Issues</a:t>
            </a:r>
          </a:p>
          <a:p>
            <a:pPr marL="0" indent="0">
              <a:buFont typeface="Arial" charset="0"/>
              <a:buNone/>
              <a:defRPr/>
            </a:pPr>
            <a:endParaRPr lang="en-US" dirty="0">
              <a:solidFill>
                <a:srgbClr val="FFFFFF"/>
              </a:solidFill>
            </a:endParaRPr>
          </a:p>
        </p:txBody>
      </p:sp>
      <p:pic>
        <p:nvPicPr>
          <p:cNvPr id="11268" name="Picture 2" descr="C:\Users\lisaki\AppData\Local\Microsoft\Windows\Temporary Internet Files\Content.IE5\V2ZYDYII\MC900440424[1].wm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9909174" y="720237"/>
            <a:ext cx="1463675"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4997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2835275" y="3109913"/>
            <a:ext cx="3506788" cy="2214562"/>
          </a:xfrm>
          <a:prstGeom prst="ellipse">
            <a:avLst/>
          </a:prstGeom>
          <a:ln>
            <a:noFill/>
          </a:ln>
        </p:spPr>
        <p:style>
          <a:lnRef idx="3">
            <a:schemeClr val="lt1"/>
          </a:lnRef>
          <a:fillRef idx="1">
            <a:schemeClr val="accent1"/>
          </a:fillRef>
          <a:effectRef idx="1">
            <a:schemeClr val="accent1"/>
          </a:effectRef>
          <a:fontRef idx="minor">
            <a:schemeClr val="lt1"/>
          </a:fontRef>
        </p:style>
        <p:txBody>
          <a:bodyPr anchor="ctr"/>
          <a:lstStyle/>
          <a:p>
            <a:pPr algn="ctr">
              <a:defRPr/>
            </a:pPr>
            <a:r>
              <a:rPr lang="en-US" sz="1600" dirty="0"/>
              <a:t>As part of the </a:t>
            </a:r>
            <a:r>
              <a:rPr lang="en-US" sz="1600" dirty="0" smtClean="0"/>
              <a:t/>
            </a:r>
            <a:br>
              <a:rPr lang="en-US" sz="1600" dirty="0" smtClean="0"/>
            </a:br>
            <a:r>
              <a:rPr lang="en-US" sz="1600" dirty="0" smtClean="0"/>
              <a:t>VSP </a:t>
            </a:r>
            <a:r>
              <a:rPr lang="en-US" sz="1600" dirty="0"/>
              <a:t>program, it is important that you conduct yourself in an ethical and legal manner. </a:t>
            </a:r>
          </a:p>
          <a:p>
            <a:pPr algn="ctr">
              <a:defRPr/>
            </a:pPr>
            <a:r>
              <a:rPr lang="en-US" sz="1600" dirty="0"/>
              <a:t>It is about doing the </a:t>
            </a:r>
            <a:r>
              <a:rPr lang="en-US" sz="1600" dirty="0" smtClean="0"/>
              <a:t/>
            </a:r>
            <a:br>
              <a:rPr lang="en-US" sz="1600" dirty="0" smtClean="0"/>
            </a:br>
            <a:r>
              <a:rPr lang="en-US" sz="1600" dirty="0" smtClean="0"/>
              <a:t>right </a:t>
            </a:r>
            <a:r>
              <a:rPr lang="en-US" sz="1600" dirty="0"/>
              <a:t>thing!</a:t>
            </a:r>
          </a:p>
        </p:txBody>
      </p:sp>
      <p:sp>
        <p:nvSpPr>
          <p:cNvPr id="12291" name="Title 1"/>
          <p:cNvSpPr>
            <a:spLocks noGrp="1"/>
          </p:cNvSpPr>
          <p:nvPr>
            <p:ph type="title"/>
          </p:nvPr>
        </p:nvSpPr>
        <p:spPr/>
        <p:txBody>
          <a:bodyPr/>
          <a:lstStyle/>
          <a:p>
            <a:pPr algn="ctr"/>
            <a:r>
              <a:rPr lang="en-US" altLang="en-US" dirty="0" smtClean="0"/>
              <a:t>Ethics – Do the right thing!</a:t>
            </a:r>
          </a:p>
        </p:txBody>
      </p:sp>
      <p:sp>
        <p:nvSpPr>
          <p:cNvPr id="5" name="Round Diagonal Corner Rectangle 4"/>
          <p:cNvSpPr/>
          <p:nvPr/>
        </p:nvSpPr>
        <p:spPr>
          <a:xfrm>
            <a:off x="539750" y="2244725"/>
            <a:ext cx="2344738" cy="914400"/>
          </a:xfrm>
          <a:prstGeom prst="round2DiagRect">
            <a:avLst/>
          </a:prstGeom>
          <a:solidFill>
            <a:schemeClr val="accent2"/>
          </a:solidFill>
          <a:ln>
            <a:no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293" name="TextBox 5"/>
          <p:cNvSpPr txBox="1">
            <a:spLocks noChangeArrowheads="1"/>
          </p:cNvSpPr>
          <p:nvPr/>
        </p:nvSpPr>
        <p:spPr bwMode="auto">
          <a:xfrm>
            <a:off x="724782" y="2391661"/>
            <a:ext cx="19621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dirty="0"/>
              <a:t>Act Fairly and Honestly</a:t>
            </a:r>
          </a:p>
        </p:txBody>
      </p:sp>
      <p:sp>
        <p:nvSpPr>
          <p:cNvPr id="7" name="Round Diagonal Corner Rectangle 6"/>
          <p:cNvSpPr/>
          <p:nvPr/>
        </p:nvSpPr>
        <p:spPr>
          <a:xfrm>
            <a:off x="6373813" y="2195513"/>
            <a:ext cx="2343150" cy="914400"/>
          </a:xfrm>
          <a:prstGeom prst="round2DiagRect">
            <a:avLst/>
          </a:prstGeom>
          <a:solidFill>
            <a:schemeClr val="accent3"/>
          </a:solidFill>
          <a:ln>
            <a:no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295" name="TextBox 7"/>
          <p:cNvSpPr txBox="1">
            <a:spLocks noChangeArrowheads="1"/>
          </p:cNvSpPr>
          <p:nvPr/>
        </p:nvSpPr>
        <p:spPr bwMode="auto">
          <a:xfrm>
            <a:off x="6505575" y="2190571"/>
            <a:ext cx="207803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dirty="0"/>
              <a:t>Comply with the letter and spirit of the law</a:t>
            </a:r>
          </a:p>
        </p:txBody>
      </p:sp>
      <p:sp>
        <p:nvSpPr>
          <p:cNvPr id="9" name="Round Diagonal Corner Rectangle 8"/>
          <p:cNvSpPr/>
          <p:nvPr/>
        </p:nvSpPr>
        <p:spPr>
          <a:xfrm>
            <a:off x="490538" y="5364163"/>
            <a:ext cx="2344737" cy="914400"/>
          </a:xfrm>
          <a:prstGeom prst="round2DiagRect">
            <a:avLst/>
          </a:prstGeom>
          <a:solidFill>
            <a:schemeClr val="accent6"/>
          </a:solidFill>
          <a:ln>
            <a:no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297" name="TextBox 9"/>
          <p:cNvSpPr txBox="1">
            <a:spLocks noChangeArrowheads="1"/>
          </p:cNvSpPr>
          <p:nvPr/>
        </p:nvSpPr>
        <p:spPr bwMode="auto">
          <a:xfrm>
            <a:off x="623888" y="5365750"/>
            <a:ext cx="20701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dirty="0"/>
              <a:t>Adhere to high ethical standards in all that you do</a:t>
            </a:r>
          </a:p>
        </p:txBody>
      </p:sp>
      <p:sp>
        <p:nvSpPr>
          <p:cNvPr id="11" name="Round Diagonal Corner Rectangle 10"/>
          <p:cNvSpPr/>
          <p:nvPr/>
        </p:nvSpPr>
        <p:spPr>
          <a:xfrm>
            <a:off x="6300788" y="5335588"/>
            <a:ext cx="2344737" cy="914400"/>
          </a:xfrm>
          <a:prstGeom prst="round2DiagRect">
            <a:avLst/>
          </a:prstGeom>
          <a:solidFill>
            <a:schemeClr val="accent4"/>
          </a:solidFill>
          <a:ln>
            <a:noFill/>
          </a:ln>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p>
        </p:txBody>
      </p:sp>
      <p:sp>
        <p:nvSpPr>
          <p:cNvPr id="12299" name="TextBox 11"/>
          <p:cNvSpPr txBox="1">
            <a:spLocks noChangeArrowheads="1"/>
          </p:cNvSpPr>
          <p:nvPr/>
        </p:nvSpPr>
        <p:spPr bwMode="auto">
          <a:xfrm>
            <a:off x="6445250" y="5468938"/>
            <a:ext cx="22002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dirty="0"/>
              <a:t>Report suspected violations</a:t>
            </a:r>
          </a:p>
        </p:txBody>
      </p:sp>
      <p:cxnSp>
        <p:nvCxnSpPr>
          <p:cNvPr id="20" name="Straight Arrow Connector 19"/>
          <p:cNvCxnSpPr>
            <a:stCxn id="14" idx="3"/>
          </p:cNvCxnSpPr>
          <p:nvPr/>
        </p:nvCxnSpPr>
        <p:spPr>
          <a:xfrm flipH="1">
            <a:off x="2835275" y="5000625"/>
            <a:ext cx="512763" cy="365125"/>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a:stCxn id="14" idx="7"/>
          </p:cNvCxnSpPr>
          <p:nvPr/>
        </p:nvCxnSpPr>
        <p:spPr>
          <a:xfrm flipV="1">
            <a:off x="5829300" y="3109913"/>
            <a:ext cx="544513" cy="325437"/>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14" idx="5"/>
          </p:cNvCxnSpPr>
          <p:nvPr/>
        </p:nvCxnSpPr>
        <p:spPr>
          <a:xfrm flipH="1" flipV="1">
            <a:off x="5829300" y="5000625"/>
            <a:ext cx="544513" cy="365125"/>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a:endCxn id="14" idx="1"/>
          </p:cNvCxnSpPr>
          <p:nvPr/>
        </p:nvCxnSpPr>
        <p:spPr>
          <a:xfrm>
            <a:off x="2835275" y="3109913"/>
            <a:ext cx="512763" cy="325437"/>
          </a:xfrm>
          <a:prstGeom prst="straightConnector1">
            <a:avLst/>
          </a:prstGeom>
          <a:ln>
            <a:solidFill>
              <a:srgbClr val="FFFFFF"/>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299975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ctr"/>
            <a:r>
              <a:rPr lang="en-US" altLang="en-US" dirty="0" smtClean="0"/>
              <a:t>How do I know what is </a:t>
            </a:r>
            <a:br>
              <a:rPr lang="en-US" altLang="en-US" dirty="0" smtClean="0"/>
            </a:br>
            <a:r>
              <a:rPr lang="en-US" altLang="en-US" dirty="0" smtClean="0"/>
              <a:t>expected of me?</a:t>
            </a:r>
          </a:p>
        </p:txBody>
      </p:sp>
      <p:sp>
        <p:nvSpPr>
          <p:cNvPr id="13315" name="Content Placeholder 2"/>
          <p:cNvSpPr>
            <a:spLocks noGrp="1"/>
          </p:cNvSpPr>
          <p:nvPr>
            <p:ph type="body" sz="quarter" idx="11"/>
          </p:nvPr>
        </p:nvSpPr>
        <p:spPr/>
        <p:txBody>
          <a:bodyPr>
            <a:normAutofit/>
          </a:bodyPr>
          <a:lstStyle/>
          <a:p>
            <a:pPr>
              <a:spcBef>
                <a:spcPts val="1200"/>
              </a:spcBef>
              <a:buFont typeface="Arial"/>
              <a:buChar char="•"/>
            </a:pPr>
            <a:r>
              <a:rPr lang="en-US" altLang="en-US" sz="2000" dirty="0" smtClean="0"/>
              <a:t>VSP’s Code of Conduct states our expectations and the principles and values by which we operate.</a:t>
            </a:r>
          </a:p>
          <a:p>
            <a:pPr>
              <a:spcBef>
                <a:spcPts val="1200"/>
              </a:spcBef>
              <a:buFont typeface="Arial"/>
              <a:buChar char="•"/>
            </a:pPr>
            <a:r>
              <a:rPr lang="en-US" altLang="en-US" sz="2000" dirty="0" smtClean="0"/>
              <a:t>Everyone is required to report violations of our Code of Conduct, Anti-Fraud, Waste and Abuse Policy and Health Insurance Portability &amp; Accountability Act (HIPAA).</a:t>
            </a:r>
          </a:p>
          <a:p>
            <a:pPr>
              <a:spcBef>
                <a:spcPts val="1200"/>
              </a:spcBef>
              <a:buFont typeface="Arial"/>
              <a:buChar char="•"/>
            </a:pPr>
            <a:r>
              <a:rPr lang="en-US" altLang="en-US" sz="2000" dirty="0" smtClean="0"/>
              <a:t>Policies and Procedures are provided through the Employee Handbook available on Globalview.</a:t>
            </a:r>
          </a:p>
        </p:txBody>
      </p:sp>
    </p:spTree>
    <p:extLst>
      <p:ext uri="{BB962C8B-B14F-4D97-AF65-F5344CB8AC3E}">
        <p14:creationId xmlns:p14="http://schemas.microsoft.com/office/powerpoint/2010/main" val="27027447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6" name="Straight Connector 135"/>
          <p:cNvCxnSpPr/>
          <p:nvPr/>
        </p:nvCxnSpPr>
        <p:spPr>
          <a:xfrm flipH="1" flipV="1">
            <a:off x="2990255" y="5281733"/>
            <a:ext cx="3090862" cy="952500"/>
          </a:xfrm>
          <a:prstGeom prst="line">
            <a:avLst/>
          </a:prstGeom>
        </p:spPr>
        <p:style>
          <a:lnRef idx="1">
            <a:schemeClr val="dk1"/>
          </a:lnRef>
          <a:fillRef idx="0">
            <a:schemeClr val="dk1"/>
          </a:fillRef>
          <a:effectRef idx="0">
            <a:schemeClr val="dk1"/>
          </a:effectRef>
          <a:fontRef idx="minor">
            <a:schemeClr val="tx1"/>
          </a:fontRef>
        </p:style>
      </p:cxnSp>
      <p:cxnSp>
        <p:nvCxnSpPr>
          <p:cNvPr id="134" name="Straight Connector 133"/>
          <p:cNvCxnSpPr>
            <a:stCxn id="14362" idx="1"/>
          </p:cNvCxnSpPr>
          <p:nvPr/>
        </p:nvCxnSpPr>
        <p:spPr>
          <a:xfrm flipH="1" flipV="1">
            <a:off x="3123931" y="5107881"/>
            <a:ext cx="2043112" cy="225425"/>
          </a:xfrm>
          <a:prstGeom prst="line">
            <a:avLst/>
          </a:prstGeom>
        </p:spPr>
        <p:style>
          <a:lnRef idx="1">
            <a:schemeClr val="dk1"/>
          </a:lnRef>
          <a:fillRef idx="0">
            <a:schemeClr val="dk1"/>
          </a:fillRef>
          <a:effectRef idx="0">
            <a:schemeClr val="dk1"/>
          </a:effectRef>
          <a:fontRef idx="minor">
            <a:schemeClr val="tx1"/>
          </a:fontRef>
        </p:style>
      </p:cxnSp>
      <p:cxnSp>
        <p:nvCxnSpPr>
          <p:cNvPr id="123" name="Straight Connector 122"/>
          <p:cNvCxnSpPr/>
          <p:nvPr/>
        </p:nvCxnSpPr>
        <p:spPr>
          <a:xfrm flipH="1">
            <a:off x="3174405" y="4397496"/>
            <a:ext cx="4364037" cy="609600"/>
          </a:xfrm>
          <a:prstGeom prst="line">
            <a:avLst/>
          </a:prstGeom>
        </p:spPr>
        <p:style>
          <a:lnRef idx="1">
            <a:schemeClr val="dk1"/>
          </a:lnRef>
          <a:fillRef idx="0">
            <a:schemeClr val="dk1"/>
          </a:fillRef>
          <a:effectRef idx="0">
            <a:schemeClr val="dk1"/>
          </a:effectRef>
          <a:fontRef idx="minor">
            <a:schemeClr val="tx1"/>
          </a:fontRef>
        </p:style>
      </p:cxnSp>
      <p:sp>
        <p:nvSpPr>
          <p:cNvPr id="14343" name="Title 1"/>
          <p:cNvSpPr>
            <a:spLocks noGrp="1"/>
          </p:cNvSpPr>
          <p:nvPr>
            <p:ph type="title"/>
          </p:nvPr>
        </p:nvSpPr>
        <p:spPr/>
        <p:txBody>
          <a:bodyPr/>
          <a:lstStyle/>
          <a:p>
            <a:pPr algn="ctr"/>
            <a:r>
              <a:rPr lang="en-US" altLang="en-US" dirty="0" smtClean="0"/>
              <a:t>What is Non-compliance?</a:t>
            </a:r>
          </a:p>
        </p:txBody>
      </p:sp>
      <p:sp>
        <p:nvSpPr>
          <p:cNvPr id="14344" name="TextBox 3"/>
          <p:cNvSpPr txBox="1">
            <a:spLocks noChangeArrowheads="1"/>
          </p:cNvSpPr>
          <p:nvPr/>
        </p:nvSpPr>
        <p:spPr bwMode="auto">
          <a:xfrm>
            <a:off x="300038" y="1812925"/>
            <a:ext cx="3067050"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sz="1600" dirty="0" smtClean="0"/>
              <a:t>Non-compliance </a:t>
            </a:r>
            <a:r>
              <a:rPr lang="en-US" altLang="en-US" sz="1600" dirty="0"/>
              <a:t>is conduct that does not conform to the law, and health care program requirements, or to VSP’s ethical and business policies.</a:t>
            </a:r>
          </a:p>
        </p:txBody>
      </p:sp>
      <p:sp>
        <p:nvSpPr>
          <p:cNvPr id="10" name="Flowchart: Connector 9"/>
          <p:cNvSpPr/>
          <p:nvPr/>
        </p:nvSpPr>
        <p:spPr>
          <a:xfrm>
            <a:off x="6706592" y="3103683"/>
            <a:ext cx="898525" cy="881063"/>
          </a:xfrm>
          <a:prstGeom prst="flowChartConnector">
            <a:avLst/>
          </a:prstGeom>
          <a:solidFill>
            <a:schemeClr val="accent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 name="Flowchart: Connector 13"/>
          <p:cNvSpPr/>
          <p:nvPr/>
        </p:nvSpPr>
        <p:spPr>
          <a:xfrm>
            <a:off x="481013" y="3458267"/>
            <a:ext cx="2182813" cy="1992312"/>
          </a:xfrm>
          <a:prstGeom prst="flowChartConnector">
            <a:avLst/>
          </a:prstGeom>
          <a:solidFill>
            <a:schemeClr val="accent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dirty="0"/>
              <a:t>All areas are affected by Regulatory Compliance Requirements</a:t>
            </a:r>
          </a:p>
        </p:txBody>
      </p:sp>
      <p:grpSp>
        <p:nvGrpSpPr>
          <p:cNvPr id="14355" name="Group 14354"/>
          <p:cNvGrpSpPr/>
          <p:nvPr/>
        </p:nvGrpSpPr>
        <p:grpSpPr>
          <a:xfrm>
            <a:off x="4435673" y="1544321"/>
            <a:ext cx="1155700" cy="1066086"/>
            <a:chOff x="4435673" y="1544321"/>
            <a:chExt cx="1155700" cy="1066086"/>
          </a:xfrm>
        </p:grpSpPr>
        <p:sp>
          <p:nvSpPr>
            <p:cNvPr id="16" name="Flowchart: Connector 15"/>
            <p:cNvSpPr/>
            <p:nvPr/>
          </p:nvSpPr>
          <p:spPr>
            <a:xfrm>
              <a:off x="4470876" y="1544321"/>
              <a:ext cx="1085294" cy="1066086"/>
            </a:xfrm>
            <a:prstGeom prst="flowChartConnector">
              <a:avLst/>
            </a:prstGeom>
            <a:solidFill>
              <a:srgbClr val="006EB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56" name="TextBox 16"/>
            <p:cNvSpPr txBox="1">
              <a:spLocks noChangeArrowheads="1"/>
            </p:cNvSpPr>
            <p:nvPr/>
          </p:nvSpPr>
          <p:spPr bwMode="auto">
            <a:xfrm>
              <a:off x="4435673" y="1773358"/>
              <a:ext cx="1155700"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smtClean="0">
                  <a:solidFill>
                    <a:srgbClr val="FFFFFF"/>
                  </a:solidFill>
                </a:rPr>
                <a:t>Credentialing</a:t>
              </a:r>
            </a:p>
            <a:p>
              <a:pPr algn="ctr" eaLnBrk="1" hangingPunct="1"/>
              <a:r>
                <a:rPr lang="en-US" altLang="en-US" sz="1100" dirty="0" smtClean="0">
                  <a:solidFill>
                    <a:srgbClr val="FFFFFF"/>
                  </a:solidFill>
                </a:rPr>
                <a:t>&amp; Provider Networks</a:t>
              </a:r>
              <a:endParaRPr lang="en-US" altLang="en-US" sz="1100" dirty="0">
                <a:solidFill>
                  <a:srgbClr val="FFFFFF"/>
                </a:solidFill>
              </a:endParaRPr>
            </a:p>
          </p:txBody>
        </p:sp>
      </p:grpSp>
      <p:grpSp>
        <p:nvGrpSpPr>
          <p:cNvPr id="14354" name="Group 14353"/>
          <p:cNvGrpSpPr/>
          <p:nvPr/>
        </p:nvGrpSpPr>
        <p:grpSpPr>
          <a:xfrm>
            <a:off x="5800130" y="1773358"/>
            <a:ext cx="1023937" cy="882650"/>
            <a:chOff x="5800130" y="1773358"/>
            <a:chExt cx="1023937" cy="882650"/>
          </a:xfrm>
        </p:grpSpPr>
        <p:sp>
          <p:nvSpPr>
            <p:cNvPr id="6" name="Flowchart: Connector 5"/>
            <p:cNvSpPr/>
            <p:nvPr/>
          </p:nvSpPr>
          <p:spPr>
            <a:xfrm>
              <a:off x="5863630" y="1773358"/>
              <a:ext cx="896937" cy="882650"/>
            </a:xfrm>
            <a:prstGeom prst="flowChartConnector">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59" name="TextBox 19"/>
            <p:cNvSpPr txBox="1">
              <a:spLocks noChangeArrowheads="1"/>
            </p:cNvSpPr>
            <p:nvPr/>
          </p:nvSpPr>
          <p:spPr bwMode="auto">
            <a:xfrm>
              <a:off x="5800130" y="1920627"/>
              <a:ext cx="102393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a:t>Appeals &amp; </a:t>
              </a:r>
              <a:r>
                <a:rPr lang="en-US" altLang="en-US" sz="1100" dirty="0" smtClean="0"/>
                <a:t>Grievances</a:t>
              </a:r>
            </a:p>
            <a:p>
              <a:pPr algn="ctr" eaLnBrk="1" hangingPunct="1"/>
              <a:r>
                <a:rPr lang="en-US" altLang="en-US" sz="1100" dirty="0" smtClean="0"/>
                <a:t>Review</a:t>
              </a:r>
              <a:endParaRPr lang="en-US" altLang="en-US" sz="1100" dirty="0"/>
            </a:p>
          </p:txBody>
        </p:sp>
      </p:grpSp>
      <p:grpSp>
        <p:nvGrpSpPr>
          <p:cNvPr id="14353" name="Group 14352"/>
          <p:cNvGrpSpPr/>
          <p:nvPr/>
        </p:nvGrpSpPr>
        <p:grpSpPr>
          <a:xfrm>
            <a:off x="7111064" y="2025806"/>
            <a:ext cx="910516" cy="881063"/>
            <a:chOff x="7202246" y="2214683"/>
            <a:chExt cx="910516" cy="881063"/>
          </a:xfrm>
        </p:grpSpPr>
        <p:sp>
          <p:nvSpPr>
            <p:cNvPr id="5" name="Flowchart: Connector 4"/>
            <p:cNvSpPr/>
            <p:nvPr/>
          </p:nvSpPr>
          <p:spPr>
            <a:xfrm>
              <a:off x="7209830" y="2214683"/>
              <a:ext cx="896937" cy="881063"/>
            </a:xfrm>
            <a:prstGeom prst="flowChartConnector">
              <a:avLst/>
            </a:prstGeom>
            <a:solidFill>
              <a:schemeClr val="accent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60" name="TextBox 20"/>
            <p:cNvSpPr txBox="1">
              <a:spLocks noChangeArrowheads="1"/>
            </p:cNvSpPr>
            <p:nvPr/>
          </p:nvSpPr>
          <p:spPr bwMode="auto">
            <a:xfrm>
              <a:off x="7202246" y="2409946"/>
              <a:ext cx="910516"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a:t>Claims Processing</a:t>
              </a:r>
            </a:p>
          </p:txBody>
        </p:sp>
      </p:grpSp>
      <p:sp>
        <p:nvSpPr>
          <p:cNvPr id="14361" name="TextBox 21"/>
          <p:cNvSpPr txBox="1">
            <a:spLocks noChangeArrowheads="1"/>
          </p:cNvSpPr>
          <p:nvPr/>
        </p:nvSpPr>
        <p:spPr bwMode="auto">
          <a:xfrm>
            <a:off x="6719292" y="3410071"/>
            <a:ext cx="885825"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a:t>Marketing</a:t>
            </a:r>
          </a:p>
        </p:txBody>
      </p:sp>
      <p:sp>
        <p:nvSpPr>
          <p:cNvPr id="26" name="Flowchart: Connector 25"/>
          <p:cNvSpPr/>
          <p:nvPr/>
        </p:nvSpPr>
        <p:spPr>
          <a:xfrm>
            <a:off x="6071592" y="5818308"/>
            <a:ext cx="898525" cy="881063"/>
          </a:xfrm>
          <a:prstGeom prst="flowChartConnector">
            <a:avLst/>
          </a:prstGeom>
          <a:solidFill>
            <a:schemeClr val="accent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69" name="TextBox 30"/>
          <p:cNvSpPr txBox="1">
            <a:spLocks noChangeArrowheads="1"/>
          </p:cNvSpPr>
          <p:nvPr/>
        </p:nvSpPr>
        <p:spPr bwMode="auto">
          <a:xfrm>
            <a:off x="6016639" y="5966761"/>
            <a:ext cx="10175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a:t>Enrollee/</a:t>
            </a:r>
          </a:p>
          <a:p>
            <a:pPr algn="ctr" eaLnBrk="1" hangingPunct="1"/>
            <a:r>
              <a:rPr lang="en-US" altLang="en-US" sz="1100" dirty="0"/>
              <a:t>Provider Notices</a:t>
            </a:r>
          </a:p>
        </p:txBody>
      </p:sp>
      <p:grpSp>
        <p:nvGrpSpPr>
          <p:cNvPr id="14351" name="Group 14350"/>
          <p:cNvGrpSpPr/>
          <p:nvPr/>
        </p:nvGrpSpPr>
        <p:grpSpPr>
          <a:xfrm>
            <a:off x="7028210" y="5201919"/>
            <a:ext cx="1090612" cy="881062"/>
            <a:chOff x="6774203" y="4902321"/>
            <a:chExt cx="1090612" cy="881062"/>
          </a:xfrm>
        </p:grpSpPr>
        <p:sp>
          <p:nvSpPr>
            <p:cNvPr id="28" name="Flowchart: Connector 27"/>
            <p:cNvSpPr/>
            <p:nvPr/>
          </p:nvSpPr>
          <p:spPr>
            <a:xfrm>
              <a:off x="6879630" y="4902321"/>
              <a:ext cx="898525" cy="881062"/>
            </a:xfrm>
            <a:prstGeom prst="flowChartConnector">
              <a:avLst/>
            </a:prstGeom>
            <a:solidFill>
              <a:schemeClr val="accent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70" name="TextBox 31"/>
            <p:cNvSpPr txBox="1">
              <a:spLocks noChangeArrowheads="1"/>
            </p:cNvSpPr>
            <p:nvPr/>
          </p:nvSpPr>
          <p:spPr bwMode="auto">
            <a:xfrm>
              <a:off x="6774203" y="5104911"/>
              <a:ext cx="1090612"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a:t>Product Development</a:t>
              </a:r>
            </a:p>
          </p:txBody>
        </p:sp>
      </p:grpSp>
      <p:grpSp>
        <p:nvGrpSpPr>
          <p:cNvPr id="14352" name="Group 14351"/>
          <p:cNvGrpSpPr/>
          <p:nvPr/>
        </p:nvGrpSpPr>
        <p:grpSpPr>
          <a:xfrm>
            <a:off x="7457480" y="3895846"/>
            <a:ext cx="1052512" cy="881062"/>
            <a:chOff x="7457480" y="3895846"/>
            <a:chExt cx="1052512" cy="881062"/>
          </a:xfrm>
        </p:grpSpPr>
        <p:sp>
          <p:nvSpPr>
            <p:cNvPr id="27" name="Flowchart: Connector 26"/>
            <p:cNvSpPr/>
            <p:nvPr/>
          </p:nvSpPr>
          <p:spPr>
            <a:xfrm>
              <a:off x="7535267" y="3895846"/>
              <a:ext cx="896938" cy="881062"/>
            </a:xfrm>
            <a:prstGeom prst="flowChartConnector">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71" name="TextBox 32"/>
            <p:cNvSpPr txBox="1">
              <a:spLocks noChangeArrowheads="1"/>
            </p:cNvSpPr>
            <p:nvPr/>
          </p:nvSpPr>
          <p:spPr bwMode="auto">
            <a:xfrm>
              <a:off x="7457480" y="4121271"/>
              <a:ext cx="10525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a:t>Underwriting/Actuarial</a:t>
              </a:r>
            </a:p>
          </p:txBody>
        </p:sp>
      </p:grpSp>
      <p:sp>
        <p:nvSpPr>
          <p:cNvPr id="14372" name="TextBox 33"/>
          <p:cNvSpPr txBox="1">
            <a:spLocks noChangeArrowheads="1"/>
          </p:cNvSpPr>
          <p:nvPr/>
        </p:nvSpPr>
        <p:spPr bwMode="auto">
          <a:xfrm>
            <a:off x="300038" y="6147508"/>
            <a:ext cx="351472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eaLnBrk="1" hangingPunct="1"/>
            <a:r>
              <a:rPr lang="en-US" altLang="en-US" sz="900" dirty="0"/>
              <a:t>Requirements are imposed by CMS (Medicare/Medicaid), Federal government, State Departments of Insurance, and State Departments of Managed Health Care to name a few.</a:t>
            </a:r>
          </a:p>
        </p:txBody>
      </p:sp>
      <p:cxnSp>
        <p:nvCxnSpPr>
          <p:cNvPr id="41" name="Straight Connector 40"/>
          <p:cNvCxnSpPr>
            <a:endCxn id="6" idx="3"/>
          </p:cNvCxnSpPr>
          <p:nvPr/>
        </p:nvCxnSpPr>
        <p:spPr>
          <a:xfrm flipV="1">
            <a:off x="4773017" y="2525833"/>
            <a:ext cx="1220788" cy="614363"/>
          </a:xfrm>
          <a:prstGeom prst="line">
            <a:avLst/>
          </a:prstGeom>
        </p:spPr>
        <p:style>
          <a:lnRef idx="1">
            <a:schemeClr val="dk1"/>
          </a:lnRef>
          <a:fillRef idx="0">
            <a:schemeClr val="dk1"/>
          </a:fillRef>
          <a:effectRef idx="0">
            <a:schemeClr val="dk1"/>
          </a:effectRef>
          <a:fontRef idx="minor">
            <a:schemeClr val="tx1"/>
          </a:fontRef>
        </p:style>
      </p:cxnSp>
      <p:cxnSp>
        <p:nvCxnSpPr>
          <p:cNvPr id="59" name="Straight Connector 58"/>
          <p:cNvCxnSpPr/>
          <p:nvPr/>
        </p:nvCxnSpPr>
        <p:spPr>
          <a:xfrm flipH="1">
            <a:off x="6066830" y="2883021"/>
            <a:ext cx="1200150" cy="423862"/>
          </a:xfrm>
          <a:prstGeom prst="line">
            <a:avLst/>
          </a:prstGeom>
        </p:spPr>
        <p:style>
          <a:lnRef idx="1">
            <a:schemeClr val="dk1"/>
          </a:lnRef>
          <a:fillRef idx="0">
            <a:schemeClr val="dk1"/>
          </a:fillRef>
          <a:effectRef idx="0">
            <a:schemeClr val="dk1"/>
          </a:effectRef>
          <a:fontRef idx="minor">
            <a:schemeClr val="tx1"/>
          </a:fontRef>
        </p:style>
      </p:cxnSp>
      <p:cxnSp>
        <p:nvCxnSpPr>
          <p:cNvPr id="68" name="Straight Connector 67"/>
          <p:cNvCxnSpPr/>
          <p:nvPr/>
        </p:nvCxnSpPr>
        <p:spPr>
          <a:xfrm flipH="1">
            <a:off x="5384205" y="3760908"/>
            <a:ext cx="1376362" cy="382588"/>
          </a:xfrm>
          <a:prstGeom prst="line">
            <a:avLst/>
          </a:prstGeom>
        </p:spPr>
        <p:style>
          <a:lnRef idx="1">
            <a:schemeClr val="dk1"/>
          </a:lnRef>
          <a:fillRef idx="0">
            <a:schemeClr val="dk1"/>
          </a:fillRef>
          <a:effectRef idx="0">
            <a:schemeClr val="dk1"/>
          </a:effectRef>
          <a:fontRef idx="minor">
            <a:schemeClr val="tx1"/>
          </a:fontRef>
        </p:style>
      </p:cxnSp>
      <p:cxnSp>
        <p:nvCxnSpPr>
          <p:cNvPr id="72" name="Straight Connector 71"/>
          <p:cNvCxnSpPr/>
          <p:nvPr/>
        </p:nvCxnSpPr>
        <p:spPr>
          <a:xfrm flipV="1">
            <a:off x="3206155" y="4572121"/>
            <a:ext cx="1387475" cy="330200"/>
          </a:xfrm>
          <a:prstGeom prst="line">
            <a:avLst/>
          </a:prstGeom>
        </p:spPr>
        <p:style>
          <a:lnRef idx="1">
            <a:schemeClr val="dk1"/>
          </a:lnRef>
          <a:fillRef idx="0">
            <a:schemeClr val="dk1"/>
          </a:fillRef>
          <a:effectRef idx="0">
            <a:schemeClr val="dk1"/>
          </a:effectRef>
          <a:fontRef idx="minor">
            <a:schemeClr val="tx1"/>
          </a:fontRef>
        </p:style>
      </p:cxnSp>
      <p:cxnSp>
        <p:nvCxnSpPr>
          <p:cNvPr id="98" name="Straight Connector 97"/>
          <p:cNvCxnSpPr/>
          <p:nvPr/>
        </p:nvCxnSpPr>
        <p:spPr>
          <a:xfrm flipH="1" flipV="1">
            <a:off x="3083917" y="5188071"/>
            <a:ext cx="814388" cy="227012"/>
          </a:xfrm>
          <a:prstGeom prst="line">
            <a:avLst/>
          </a:prstGeom>
        </p:spPr>
        <p:style>
          <a:lnRef idx="1">
            <a:schemeClr val="dk1"/>
          </a:lnRef>
          <a:fillRef idx="0">
            <a:schemeClr val="dk1"/>
          </a:fillRef>
          <a:effectRef idx="0">
            <a:schemeClr val="dk1"/>
          </a:effectRef>
          <a:fontRef idx="minor">
            <a:schemeClr val="tx1"/>
          </a:fontRef>
        </p:style>
      </p:cxnSp>
      <p:cxnSp>
        <p:nvCxnSpPr>
          <p:cNvPr id="15" name="Straight Arrow Connector 14"/>
          <p:cNvCxnSpPr>
            <a:stCxn id="14" idx="6"/>
            <a:endCxn id="16" idx="3"/>
          </p:cNvCxnSpPr>
          <p:nvPr/>
        </p:nvCxnSpPr>
        <p:spPr>
          <a:xfrm flipV="1">
            <a:off x="2663826" y="2454282"/>
            <a:ext cx="1965988" cy="2000141"/>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1" name="Straight Arrow Connector 50"/>
          <p:cNvCxnSpPr>
            <a:stCxn id="14" idx="6"/>
            <a:endCxn id="13" idx="3"/>
          </p:cNvCxnSpPr>
          <p:nvPr/>
        </p:nvCxnSpPr>
        <p:spPr>
          <a:xfrm flipV="1">
            <a:off x="2663826" y="3488147"/>
            <a:ext cx="1270986" cy="96627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4" name="Straight Arrow Connector 53"/>
          <p:cNvCxnSpPr>
            <a:stCxn id="14" idx="6"/>
            <a:endCxn id="12" idx="2"/>
          </p:cNvCxnSpPr>
          <p:nvPr/>
        </p:nvCxnSpPr>
        <p:spPr>
          <a:xfrm>
            <a:off x="2663826" y="4454423"/>
            <a:ext cx="1212254" cy="109004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p:cNvCxnSpPr>
            <a:stCxn id="14" idx="6"/>
            <a:endCxn id="11" idx="2"/>
          </p:cNvCxnSpPr>
          <p:nvPr/>
        </p:nvCxnSpPr>
        <p:spPr>
          <a:xfrm flipV="1">
            <a:off x="2663826" y="4425277"/>
            <a:ext cx="1925041" cy="2914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0" name="Straight Arrow Connector 59"/>
          <p:cNvCxnSpPr>
            <a:stCxn id="14" idx="6"/>
            <a:endCxn id="8" idx="3"/>
          </p:cNvCxnSpPr>
          <p:nvPr/>
        </p:nvCxnSpPr>
        <p:spPr>
          <a:xfrm flipV="1">
            <a:off x="2663826" y="3582667"/>
            <a:ext cx="2632890" cy="87175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4" name="Straight Arrow Connector 63"/>
          <p:cNvCxnSpPr>
            <a:stCxn id="14" idx="6"/>
            <a:endCxn id="6" idx="3"/>
          </p:cNvCxnSpPr>
          <p:nvPr/>
        </p:nvCxnSpPr>
        <p:spPr>
          <a:xfrm flipV="1">
            <a:off x="2663826" y="2526747"/>
            <a:ext cx="3331157" cy="192767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4378" name="Group 14377"/>
          <p:cNvGrpSpPr/>
          <p:nvPr/>
        </p:nvGrpSpPr>
        <p:grpSpPr>
          <a:xfrm>
            <a:off x="3803459" y="2736113"/>
            <a:ext cx="896937" cy="881063"/>
            <a:chOff x="3914180" y="2833808"/>
            <a:chExt cx="896937" cy="881063"/>
          </a:xfrm>
        </p:grpSpPr>
        <p:sp>
          <p:nvSpPr>
            <p:cNvPr id="13" name="Flowchart: Connector 12"/>
            <p:cNvSpPr/>
            <p:nvPr/>
          </p:nvSpPr>
          <p:spPr>
            <a:xfrm>
              <a:off x="3914180" y="2833808"/>
              <a:ext cx="896937" cy="881063"/>
            </a:xfrm>
            <a:prstGeom prst="flowChartConnector">
              <a:avLst/>
            </a:prstGeom>
            <a:solidFill>
              <a:schemeClr val="accent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57" name="TextBox 17"/>
            <p:cNvSpPr txBox="1">
              <a:spLocks noChangeArrowheads="1"/>
            </p:cNvSpPr>
            <p:nvPr/>
          </p:nvSpPr>
          <p:spPr bwMode="auto">
            <a:xfrm>
              <a:off x="4034830" y="3143371"/>
              <a:ext cx="655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a:t>Ethics</a:t>
              </a:r>
            </a:p>
          </p:txBody>
        </p:sp>
      </p:grpSp>
      <p:cxnSp>
        <p:nvCxnSpPr>
          <p:cNvPr id="66" name="Straight Arrow Connector 65"/>
          <p:cNvCxnSpPr>
            <a:stCxn id="14" idx="6"/>
            <a:endCxn id="7" idx="1"/>
          </p:cNvCxnSpPr>
          <p:nvPr/>
        </p:nvCxnSpPr>
        <p:spPr>
          <a:xfrm>
            <a:off x="2663826" y="4454423"/>
            <a:ext cx="2637978" cy="589044"/>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69" name="Straight Arrow Connector 68"/>
          <p:cNvCxnSpPr>
            <a:stCxn id="14" idx="6"/>
            <a:endCxn id="14369" idx="1"/>
          </p:cNvCxnSpPr>
          <p:nvPr/>
        </p:nvCxnSpPr>
        <p:spPr>
          <a:xfrm>
            <a:off x="2663826" y="4454423"/>
            <a:ext cx="3352813" cy="1812376"/>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3" name="Straight Arrow Connector 72"/>
          <p:cNvCxnSpPr>
            <a:stCxn id="14" idx="6"/>
            <a:endCxn id="14370" idx="1"/>
          </p:cNvCxnSpPr>
          <p:nvPr/>
        </p:nvCxnSpPr>
        <p:spPr>
          <a:xfrm>
            <a:off x="2663826" y="4454423"/>
            <a:ext cx="4364384" cy="1165193"/>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5" name="Straight Arrow Connector 74"/>
          <p:cNvCxnSpPr>
            <a:stCxn id="14" idx="6"/>
            <a:endCxn id="9" idx="2"/>
          </p:cNvCxnSpPr>
          <p:nvPr/>
        </p:nvCxnSpPr>
        <p:spPr>
          <a:xfrm>
            <a:off x="2663826" y="4454423"/>
            <a:ext cx="3152178" cy="4229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78" name="Straight Arrow Connector 77"/>
          <p:cNvCxnSpPr>
            <a:stCxn id="14" idx="6"/>
            <a:endCxn id="14371" idx="1"/>
          </p:cNvCxnSpPr>
          <p:nvPr/>
        </p:nvCxnSpPr>
        <p:spPr>
          <a:xfrm flipV="1">
            <a:off x="2663826" y="4337171"/>
            <a:ext cx="4793654" cy="117252"/>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p:cNvCxnSpPr>
            <a:stCxn id="14" idx="6"/>
            <a:endCxn id="10" idx="2"/>
          </p:cNvCxnSpPr>
          <p:nvPr/>
        </p:nvCxnSpPr>
        <p:spPr>
          <a:xfrm flipV="1">
            <a:off x="2663826" y="3544215"/>
            <a:ext cx="4042766" cy="91020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p:cNvCxnSpPr>
            <a:stCxn id="14" idx="6"/>
            <a:endCxn id="14360" idx="1"/>
          </p:cNvCxnSpPr>
          <p:nvPr/>
        </p:nvCxnSpPr>
        <p:spPr>
          <a:xfrm flipV="1">
            <a:off x="2663826" y="2436175"/>
            <a:ext cx="4447238" cy="2018248"/>
          </a:xfrm>
          <a:prstGeom prst="straightConnector1">
            <a:avLst/>
          </a:prstGeom>
          <a:ln w="127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grpSp>
        <p:nvGrpSpPr>
          <p:cNvPr id="14350" name="Group 14349"/>
          <p:cNvGrpSpPr/>
          <p:nvPr/>
        </p:nvGrpSpPr>
        <p:grpSpPr>
          <a:xfrm>
            <a:off x="5816004" y="3908546"/>
            <a:ext cx="1214437" cy="1176337"/>
            <a:chOff x="5816004" y="3908546"/>
            <a:chExt cx="1214437" cy="1176337"/>
          </a:xfrm>
        </p:grpSpPr>
        <p:sp>
          <p:nvSpPr>
            <p:cNvPr id="9" name="Flowchart: Connector 8"/>
            <p:cNvSpPr/>
            <p:nvPr/>
          </p:nvSpPr>
          <p:spPr>
            <a:xfrm>
              <a:off x="5816004" y="3908546"/>
              <a:ext cx="1214437" cy="1176337"/>
            </a:xfrm>
            <a:prstGeom prst="flowChartConnector">
              <a:avLst/>
            </a:prstGeom>
            <a:solidFill>
              <a:schemeClr val="accent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63" name="TextBox 23"/>
            <p:cNvSpPr txBox="1">
              <a:spLocks noChangeArrowheads="1"/>
            </p:cNvSpPr>
            <p:nvPr/>
          </p:nvSpPr>
          <p:spPr bwMode="auto">
            <a:xfrm>
              <a:off x="5896967" y="4316094"/>
              <a:ext cx="10795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smtClean="0">
                  <a:solidFill>
                    <a:srgbClr val="DCDEE0"/>
                  </a:solidFill>
                </a:rPr>
                <a:t>Agent/Broker </a:t>
              </a:r>
              <a:r>
                <a:rPr lang="en-US" altLang="en-US" sz="800" dirty="0" smtClean="0">
                  <a:solidFill>
                    <a:srgbClr val="DCDEE0"/>
                  </a:solidFill>
                </a:rPr>
                <a:t>Misrepresentation </a:t>
              </a:r>
              <a:endParaRPr lang="en-US" altLang="en-US" sz="800" dirty="0">
                <a:solidFill>
                  <a:srgbClr val="DCDEE0"/>
                </a:solidFill>
              </a:endParaRPr>
            </a:p>
          </p:txBody>
        </p:sp>
      </p:grpSp>
      <p:grpSp>
        <p:nvGrpSpPr>
          <p:cNvPr id="14367" name="Group 14366"/>
          <p:cNvGrpSpPr/>
          <p:nvPr/>
        </p:nvGrpSpPr>
        <p:grpSpPr>
          <a:xfrm>
            <a:off x="5165130" y="2830633"/>
            <a:ext cx="898525" cy="881063"/>
            <a:chOff x="5165130" y="2830633"/>
            <a:chExt cx="898525" cy="881063"/>
          </a:xfrm>
        </p:grpSpPr>
        <p:sp>
          <p:nvSpPr>
            <p:cNvPr id="8" name="Flowchart: Connector 7"/>
            <p:cNvSpPr/>
            <p:nvPr/>
          </p:nvSpPr>
          <p:spPr>
            <a:xfrm>
              <a:off x="5165130" y="2830633"/>
              <a:ext cx="898525" cy="881063"/>
            </a:xfrm>
            <a:prstGeom prst="flowChartConnector">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58" name="TextBox 18"/>
            <p:cNvSpPr txBox="1">
              <a:spLocks noChangeArrowheads="1"/>
            </p:cNvSpPr>
            <p:nvPr/>
          </p:nvSpPr>
          <p:spPr bwMode="auto">
            <a:xfrm>
              <a:off x="5263555" y="3143371"/>
              <a:ext cx="655637"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a:t>HIPAA</a:t>
              </a:r>
            </a:p>
          </p:txBody>
        </p:sp>
      </p:grpSp>
      <p:grpSp>
        <p:nvGrpSpPr>
          <p:cNvPr id="14373" name="Group 14372"/>
          <p:cNvGrpSpPr/>
          <p:nvPr/>
        </p:nvGrpSpPr>
        <p:grpSpPr>
          <a:xfrm>
            <a:off x="4588867" y="3984746"/>
            <a:ext cx="896938" cy="881062"/>
            <a:chOff x="4588867" y="3984746"/>
            <a:chExt cx="896938" cy="881062"/>
          </a:xfrm>
        </p:grpSpPr>
        <p:sp>
          <p:nvSpPr>
            <p:cNvPr id="11" name="Flowchart: Connector 10"/>
            <p:cNvSpPr/>
            <p:nvPr/>
          </p:nvSpPr>
          <p:spPr>
            <a:xfrm>
              <a:off x="4588867" y="3984746"/>
              <a:ext cx="896938" cy="881062"/>
            </a:xfrm>
            <a:prstGeom prst="flowChartConnector">
              <a:avLst/>
            </a:prstGeom>
            <a:solidFill>
              <a:schemeClr val="accent2"/>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64" name="TextBox 24"/>
            <p:cNvSpPr txBox="1">
              <a:spLocks noChangeArrowheads="1"/>
            </p:cNvSpPr>
            <p:nvPr/>
          </p:nvSpPr>
          <p:spPr bwMode="auto">
            <a:xfrm>
              <a:off x="4660305" y="4124446"/>
              <a:ext cx="777875"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a:t>Conflicts of Interest</a:t>
              </a:r>
            </a:p>
          </p:txBody>
        </p:sp>
      </p:grpSp>
      <p:grpSp>
        <p:nvGrpSpPr>
          <p:cNvPr id="14374" name="Group 14373"/>
          <p:cNvGrpSpPr/>
          <p:nvPr/>
        </p:nvGrpSpPr>
        <p:grpSpPr>
          <a:xfrm>
            <a:off x="5167043" y="4914206"/>
            <a:ext cx="927100" cy="882650"/>
            <a:chOff x="5154017" y="4946771"/>
            <a:chExt cx="927100" cy="882650"/>
          </a:xfrm>
        </p:grpSpPr>
        <p:sp>
          <p:nvSpPr>
            <p:cNvPr id="7" name="Flowchart: Connector 6"/>
            <p:cNvSpPr/>
            <p:nvPr/>
          </p:nvSpPr>
          <p:spPr>
            <a:xfrm>
              <a:off x="5157192" y="4946771"/>
              <a:ext cx="898525" cy="882650"/>
            </a:xfrm>
            <a:prstGeom prst="flowChartConnector">
              <a:avLst/>
            </a:prstGeom>
            <a:solidFill>
              <a:schemeClr val="accent3"/>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62" name="TextBox 22"/>
            <p:cNvSpPr txBox="1">
              <a:spLocks noChangeArrowheads="1"/>
            </p:cNvSpPr>
            <p:nvPr/>
          </p:nvSpPr>
          <p:spPr bwMode="auto">
            <a:xfrm>
              <a:off x="5154017" y="5235696"/>
              <a:ext cx="9271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a:t>Enrollment</a:t>
              </a:r>
            </a:p>
          </p:txBody>
        </p:sp>
      </p:grpSp>
      <p:grpSp>
        <p:nvGrpSpPr>
          <p:cNvPr id="14375" name="Group 14374"/>
          <p:cNvGrpSpPr/>
          <p:nvPr/>
        </p:nvGrpSpPr>
        <p:grpSpPr>
          <a:xfrm>
            <a:off x="3876080" y="5103933"/>
            <a:ext cx="898525" cy="881063"/>
            <a:chOff x="3876080" y="5103933"/>
            <a:chExt cx="898525" cy="881063"/>
          </a:xfrm>
        </p:grpSpPr>
        <p:sp>
          <p:nvSpPr>
            <p:cNvPr id="12" name="Flowchart: Connector 11"/>
            <p:cNvSpPr/>
            <p:nvPr/>
          </p:nvSpPr>
          <p:spPr>
            <a:xfrm>
              <a:off x="3876080" y="5103933"/>
              <a:ext cx="898525" cy="881063"/>
            </a:xfrm>
            <a:prstGeom prst="flowChartConnector">
              <a:avLst/>
            </a:prstGeom>
            <a:solidFill>
              <a:schemeClr val="accent1"/>
            </a:solidFill>
            <a:ln>
              <a:noFill/>
            </a:ln>
            <a:effectLst>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4368" name="TextBox 29"/>
            <p:cNvSpPr txBox="1">
              <a:spLocks noChangeArrowheads="1"/>
            </p:cNvSpPr>
            <p:nvPr/>
          </p:nvSpPr>
          <p:spPr bwMode="auto">
            <a:xfrm>
              <a:off x="4009593" y="5173011"/>
              <a:ext cx="657225"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algn="ctr" eaLnBrk="1" hangingPunct="1"/>
              <a:r>
                <a:rPr lang="en-US" altLang="en-US" sz="1100" dirty="0"/>
                <a:t>Fraud, Waste &amp; Abuse</a:t>
              </a:r>
            </a:p>
          </p:txBody>
        </p:sp>
      </p:grpSp>
    </p:spTree>
    <p:extLst>
      <p:ext uri="{BB962C8B-B14F-4D97-AF65-F5344CB8AC3E}">
        <p14:creationId xmlns:p14="http://schemas.microsoft.com/office/powerpoint/2010/main" val="13985536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algn="ctr"/>
            <a:r>
              <a:rPr lang="en-US" altLang="en-US" dirty="0" smtClean="0">
                <a:latin typeface="+mj-lt"/>
              </a:rPr>
              <a:t>Non-compliance affects everybody.</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030988021"/>
              </p:ext>
            </p:extLst>
          </p:nvPr>
        </p:nvGraphicFramePr>
        <p:xfrm>
          <a:off x="4230688" y="2727326"/>
          <a:ext cx="4715939" cy="38246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4862401" y="2302674"/>
            <a:ext cx="3443844" cy="369332"/>
          </a:xfrm>
          <a:prstGeom prst="rect">
            <a:avLst/>
          </a:prstGeom>
          <a:noFill/>
        </p:spPr>
        <p:txBody>
          <a:bodyPr wrap="square" rtlCol="0">
            <a:spAutoFit/>
          </a:bodyPr>
          <a:lstStyle/>
          <a:p>
            <a:r>
              <a:rPr lang="en-US" dirty="0" smtClean="0"/>
              <a:t>Less money for everyone, due to:</a:t>
            </a:r>
            <a:endParaRPr lang="en-US" dirty="0"/>
          </a:p>
        </p:txBody>
      </p:sp>
      <p:sp>
        <p:nvSpPr>
          <p:cNvPr id="5" name="TextBox 4"/>
          <p:cNvSpPr txBox="1"/>
          <p:nvPr/>
        </p:nvSpPr>
        <p:spPr>
          <a:xfrm>
            <a:off x="481013" y="2302674"/>
            <a:ext cx="3099460" cy="369332"/>
          </a:xfrm>
          <a:prstGeom prst="rect">
            <a:avLst/>
          </a:prstGeom>
          <a:noFill/>
        </p:spPr>
        <p:txBody>
          <a:bodyPr wrap="square" rtlCol="0">
            <a:spAutoFit/>
          </a:bodyPr>
          <a:lstStyle/>
          <a:p>
            <a:r>
              <a:rPr lang="en-US" dirty="0" smtClean="0"/>
              <a:t>Harm to beneficiaries, such as:</a:t>
            </a:r>
            <a:endParaRPr lang="en-US" dirty="0"/>
          </a:p>
        </p:txBody>
      </p:sp>
      <p:sp>
        <p:nvSpPr>
          <p:cNvPr id="8" name="TextBox 7"/>
          <p:cNvSpPr txBox="1"/>
          <p:nvPr/>
        </p:nvSpPr>
        <p:spPr>
          <a:xfrm>
            <a:off x="481013" y="2783005"/>
            <a:ext cx="2831601" cy="2031325"/>
          </a:xfrm>
          <a:prstGeom prst="rect">
            <a:avLst/>
          </a:prstGeom>
          <a:noFill/>
        </p:spPr>
        <p:txBody>
          <a:bodyPr wrap="square" rtlCol="0">
            <a:spAutoFit/>
          </a:bodyPr>
          <a:lstStyle/>
          <a:p>
            <a:r>
              <a:rPr lang="en-US" dirty="0"/>
              <a:t>Delayed services</a:t>
            </a:r>
          </a:p>
          <a:p>
            <a:r>
              <a:rPr lang="en-US" dirty="0"/>
              <a:t>Denial of benefits</a:t>
            </a:r>
          </a:p>
          <a:p>
            <a:r>
              <a:rPr lang="en-US" dirty="0"/>
              <a:t>Difficulty in using providers of choice </a:t>
            </a:r>
          </a:p>
          <a:p>
            <a:r>
              <a:rPr lang="en-US" dirty="0"/>
              <a:t>Other hurdles to care</a:t>
            </a:r>
          </a:p>
          <a:p>
            <a:endParaRPr lang="en-US" dirty="0" smtClean="0"/>
          </a:p>
          <a:p>
            <a:r>
              <a:rPr lang="en-US" dirty="0" smtClean="0"/>
              <a:t>(Similar to right diagram)</a:t>
            </a:r>
            <a:endParaRPr lang="en-US" dirty="0"/>
          </a:p>
        </p:txBody>
      </p:sp>
      <p:sp>
        <p:nvSpPr>
          <p:cNvPr id="10" name="Text Placeholder 5"/>
          <p:cNvSpPr>
            <a:spLocks noGrp="1"/>
          </p:cNvSpPr>
          <p:nvPr>
            <p:ph type="body" sz="quarter" idx="11"/>
          </p:nvPr>
        </p:nvSpPr>
        <p:spPr>
          <a:xfrm>
            <a:off x="481013" y="1558395"/>
            <a:ext cx="8039100" cy="791132"/>
          </a:xfrm>
        </p:spPr>
        <p:txBody>
          <a:bodyPr>
            <a:normAutofit fontScale="92500" lnSpcReduction="20000"/>
          </a:bodyPr>
          <a:lstStyle/>
          <a:p>
            <a:pPr marL="0" indent="0">
              <a:buNone/>
            </a:pPr>
            <a:r>
              <a:rPr lang="en-US" altLang="en-US" sz="2000" dirty="0"/>
              <a:t>Without programs to prevent, detect, and correct noncompliance, </a:t>
            </a:r>
            <a:r>
              <a:rPr lang="en-US" altLang="en-US" sz="2000" dirty="0" smtClean="0"/>
              <a:t/>
            </a:r>
            <a:br>
              <a:rPr lang="en-US" altLang="en-US" sz="2000" dirty="0" smtClean="0"/>
            </a:br>
            <a:r>
              <a:rPr lang="en-US" altLang="en-US" sz="2000" dirty="0" smtClean="0"/>
              <a:t>VSP </a:t>
            </a:r>
            <a:r>
              <a:rPr lang="en-US" altLang="en-US" sz="2000" dirty="0"/>
              <a:t>risks include:</a:t>
            </a:r>
            <a:br>
              <a:rPr lang="en-US" altLang="en-US" sz="2000" dirty="0"/>
            </a:br>
            <a:endParaRPr lang="en-US" sz="2000" dirty="0"/>
          </a:p>
        </p:txBody>
      </p:sp>
    </p:spTree>
    <p:extLst>
      <p:ext uri="{BB962C8B-B14F-4D97-AF65-F5344CB8AC3E}">
        <p14:creationId xmlns:p14="http://schemas.microsoft.com/office/powerpoint/2010/main" val="14430978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n-US" dirty="0" smtClean="0"/>
              <a:t>What happens next?</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1402394767"/>
              </p:ext>
            </p:extLst>
          </p:nvPr>
        </p:nvGraphicFramePr>
        <p:xfrm>
          <a:off x="481013" y="1662107"/>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138789" y="5174183"/>
            <a:ext cx="5173663" cy="954088"/>
          </a:xfrm>
          <a:prstGeom prst="rect">
            <a:avLst/>
          </a:prstGeom>
          <a:noFill/>
        </p:spPr>
        <p:txBody>
          <a:bodyPr>
            <a:spAutoFit/>
          </a:bodyPr>
          <a:lstStyle/>
          <a:p>
            <a:pPr>
              <a:defRPr/>
            </a:pPr>
            <a:r>
              <a:rPr lang="en-US" sz="1400" dirty="0"/>
              <a:t>Correcting </a:t>
            </a:r>
            <a:r>
              <a:rPr lang="en-US" sz="1400" dirty="0" smtClean="0"/>
              <a:t>non-compliance</a:t>
            </a:r>
            <a:endParaRPr lang="en-US" sz="1400" dirty="0"/>
          </a:p>
          <a:p>
            <a:pPr marL="285750" indent="-285750">
              <a:buFont typeface="Arial" panose="020B0604020202020204" pitchFamily="34" charset="0"/>
              <a:buChar char="•"/>
              <a:defRPr/>
            </a:pPr>
            <a:r>
              <a:rPr lang="en-US" sz="1400" dirty="0"/>
              <a:t>Avoids the recurrence of the same issue</a:t>
            </a:r>
          </a:p>
          <a:p>
            <a:pPr marL="742950" lvl="1" indent="-285750">
              <a:buFont typeface="Arial" panose="020B0604020202020204" pitchFamily="34" charset="0"/>
              <a:buChar char="•"/>
              <a:defRPr/>
            </a:pPr>
            <a:r>
              <a:rPr lang="en-US" sz="1400" dirty="0"/>
              <a:t>Promotes efficiency and effective internal controls</a:t>
            </a:r>
          </a:p>
          <a:p>
            <a:pPr marL="1200150" lvl="2" indent="-285750">
              <a:buFont typeface="Arial" panose="020B0604020202020204" pitchFamily="34" charset="0"/>
              <a:buChar char="•"/>
              <a:defRPr/>
            </a:pPr>
            <a:r>
              <a:rPr lang="en-US" sz="1400" dirty="0"/>
              <a:t>Ensures ongoing compliance</a:t>
            </a:r>
          </a:p>
        </p:txBody>
      </p:sp>
    </p:spTree>
    <p:extLst>
      <p:ext uri="{BB962C8B-B14F-4D97-AF65-F5344CB8AC3E}">
        <p14:creationId xmlns:p14="http://schemas.microsoft.com/office/powerpoint/2010/main" val="10424606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dirty="0" smtClean="0"/>
              <a:t>How can I report potential </a:t>
            </a:r>
            <a:br>
              <a:rPr lang="en-US" altLang="en-US" dirty="0" smtClean="0"/>
            </a:br>
            <a:r>
              <a:rPr lang="en-US" altLang="en-US" dirty="0" smtClean="0"/>
              <a:t>non-compliance?</a:t>
            </a:r>
          </a:p>
        </p:txBody>
      </p:sp>
      <p:sp>
        <p:nvSpPr>
          <p:cNvPr id="5" name="Content Placeholder 4"/>
          <p:cNvSpPr>
            <a:spLocks noGrp="1"/>
          </p:cNvSpPr>
          <p:nvPr>
            <p:ph type="body" sz="quarter" idx="11"/>
          </p:nvPr>
        </p:nvSpPr>
        <p:spPr/>
        <p:txBody>
          <a:bodyPr/>
          <a:lstStyle/>
          <a:p>
            <a:pPr marL="0" indent="0">
              <a:buFont typeface="Arial" charset="0"/>
              <a:buNone/>
              <a:defRPr/>
            </a:pPr>
            <a:r>
              <a:rPr lang="en-US" sz="1800" dirty="0" smtClean="0">
                <a:solidFill>
                  <a:srgbClr val="00B6F1"/>
                </a:solidFill>
              </a:rPr>
              <a:t>Employees of VSP</a:t>
            </a:r>
          </a:p>
          <a:p>
            <a:pPr>
              <a:defRPr/>
            </a:pPr>
            <a:r>
              <a:rPr lang="en-US" sz="1800" dirty="0" smtClean="0"/>
              <a:t>We encourage resolution of issues at the local departmental level whenever possible. </a:t>
            </a:r>
            <a:endParaRPr lang="en-US" sz="1800" dirty="0"/>
          </a:p>
          <a:p>
            <a:pPr>
              <a:defRPr/>
            </a:pPr>
            <a:r>
              <a:rPr lang="en-US" sz="1800" dirty="0" smtClean="0"/>
              <a:t>If appropriate under the circumstances first raise the concern with your supervisor.</a:t>
            </a:r>
          </a:p>
          <a:p>
            <a:pPr>
              <a:defRPr/>
            </a:pPr>
            <a:r>
              <a:rPr lang="en-US" sz="1800" dirty="0" smtClean="0"/>
              <a:t>Make a report through VSP’s website. </a:t>
            </a:r>
          </a:p>
          <a:p>
            <a:pPr>
              <a:defRPr/>
            </a:pPr>
            <a:r>
              <a:rPr lang="en-US" sz="1800" dirty="0" smtClean="0"/>
              <a:t>You may also contact the confidential toll-free Ethics Reporting Hotline at 1-877-349-7494.</a:t>
            </a:r>
          </a:p>
          <a:p>
            <a:pPr marL="0" indent="0">
              <a:buNone/>
              <a:defRPr/>
            </a:pPr>
            <a:r>
              <a:rPr lang="en-US" sz="1800" dirty="0">
                <a:solidFill>
                  <a:srgbClr val="00B6F1"/>
                </a:solidFill>
              </a:rPr>
              <a:t>VSP Vendors &amp; </a:t>
            </a:r>
            <a:r>
              <a:rPr lang="en-US" sz="1800" dirty="0" smtClean="0">
                <a:solidFill>
                  <a:srgbClr val="00B6F1"/>
                </a:solidFill>
              </a:rPr>
              <a:t>Contractors</a:t>
            </a:r>
          </a:p>
          <a:p>
            <a:pPr>
              <a:defRPr/>
            </a:pPr>
            <a:r>
              <a:rPr lang="en-US" sz="1800" dirty="0" smtClean="0"/>
              <a:t>Talk to a Manager or Supervisor;</a:t>
            </a:r>
          </a:p>
          <a:p>
            <a:pPr>
              <a:defRPr/>
            </a:pPr>
            <a:r>
              <a:rPr lang="en-US" sz="1800" dirty="0" smtClean="0"/>
              <a:t>Call the Ethics Hotline; or </a:t>
            </a:r>
          </a:p>
          <a:p>
            <a:pPr>
              <a:defRPr/>
            </a:pPr>
            <a:r>
              <a:rPr lang="en-US" sz="1800" dirty="0" smtClean="0"/>
              <a:t>Report to VSP’s Compliance Officer, Lisa Kissel @ 858-5760.</a:t>
            </a:r>
          </a:p>
        </p:txBody>
      </p:sp>
    </p:spTree>
    <p:extLst>
      <p:ext uri="{BB962C8B-B14F-4D97-AF65-F5344CB8AC3E}">
        <p14:creationId xmlns:p14="http://schemas.microsoft.com/office/powerpoint/2010/main" val="392325922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altLang="en-US" dirty="0" smtClean="0"/>
              <a:t>I am afraid to report </a:t>
            </a:r>
            <a:br>
              <a:rPr lang="en-US" altLang="en-US" dirty="0" smtClean="0"/>
            </a:br>
            <a:r>
              <a:rPr lang="en-US" altLang="en-US" dirty="0" smtClean="0"/>
              <a:t>non-compliance</a:t>
            </a:r>
          </a:p>
        </p:txBody>
      </p:sp>
      <p:sp>
        <p:nvSpPr>
          <p:cNvPr id="3" name="Content Placeholder 2"/>
          <p:cNvSpPr>
            <a:spLocks noGrp="1"/>
          </p:cNvSpPr>
          <p:nvPr>
            <p:ph type="body" sz="quarter" idx="11"/>
          </p:nvPr>
        </p:nvSpPr>
        <p:spPr/>
        <p:txBody>
          <a:bodyPr/>
          <a:lstStyle/>
          <a:p>
            <a:pPr>
              <a:defRPr/>
            </a:pPr>
            <a:r>
              <a:rPr lang="en-US" sz="2000" dirty="0" smtClean="0"/>
              <a:t>The False Claims/Whistleblower Policy enforces the requirement that there can be </a:t>
            </a:r>
            <a:r>
              <a:rPr lang="en-US" sz="2000" b="1" u="sng" dirty="0" smtClean="0"/>
              <a:t>NO</a:t>
            </a:r>
            <a:r>
              <a:rPr lang="en-US" sz="2000" b="1" dirty="0" smtClean="0"/>
              <a:t> </a:t>
            </a:r>
            <a:r>
              <a:rPr lang="en-US" sz="2000" dirty="0" smtClean="0"/>
              <a:t>retaliation against you for reporting suspected non-compliance in good faith.</a:t>
            </a:r>
            <a:endParaRPr lang="en-US" sz="2000" dirty="0"/>
          </a:p>
          <a:p>
            <a:pPr marL="0" indent="0" algn="ctr">
              <a:buFont typeface="Arial" charset="0"/>
              <a:buNone/>
              <a:defRPr/>
            </a:pPr>
            <a:endParaRPr lang="en-US" sz="2400" dirty="0" smtClean="0"/>
          </a:p>
          <a:p>
            <a:pPr marL="0" indent="0" algn="ctr">
              <a:buFont typeface="Arial" charset="0"/>
              <a:buNone/>
              <a:defRPr/>
            </a:pPr>
            <a:r>
              <a:rPr lang="en-US" sz="2400" dirty="0" smtClean="0">
                <a:solidFill>
                  <a:srgbClr val="00B6F1"/>
                </a:solidFill>
                <a:latin typeface="+mj-lt"/>
              </a:rPr>
              <a:t>VSP offers reporting methods that are:</a:t>
            </a:r>
          </a:p>
          <a:p>
            <a:pPr marL="0" indent="0">
              <a:buFont typeface="Arial" charset="0"/>
              <a:buNone/>
              <a:defRPr/>
            </a:pPr>
            <a:endParaRPr lang="en-US" dirty="0"/>
          </a:p>
        </p:txBody>
      </p:sp>
      <p:sp>
        <p:nvSpPr>
          <p:cNvPr id="4" name="Bevel 3"/>
          <p:cNvSpPr/>
          <p:nvPr/>
        </p:nvSpPr>
        <p:spPr>
          <a:xfrm>
            <a:off x="903288" y="5083175"/>
            <a:ext cx="2136775" cy="1041400"/>
          </a:xfrm>
          <a:prstGeom prst="bevel">
            <a:avLst/>
          </a:prstGeom>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t>Anonymous</a:t>
            </a:r>
          </a:p>
        </p:txBody>
      </p:sp>
      <p:sp>
        <p:nvSpPr>
          <p:cNvPr id="5" name="Bevel 4"/>
          <p:cNvSpPr/>
          <p:nvPr/>
        </p:nvSpPr>
        <p:spPr>
          <a:xfrm>
            <a:off x="3503295" y="4040124"/>
            <a:ext cx="2137410" cy="1042416"/>
          </a:xfrm>
          <a:prstGeom prst="bevel">
            <a:avLst/>
          </a:prstGeom>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t>Confidential</a:t>
            </a:r>
          </a:p>
        </p:txBody>
      </p:sp>
      <p:sp>
        <p:nvSpPr>
          <p:cNvPr id="6" name="Bevel 5"/>
          <p:cNvSpPr/>
          <p:nvPr/>
        </p:nvSpPr>
        <p:spPr>
          <a:xfrm>
            <a:off x="6076950" y="5083175"/>
            <a:ext cx="2136775" cy="1041400"/>
          </a:xfrm>
          <a:prstGeom prst="bevel">
            <a:avLst/>
          </a:prstGeom>
          <a:effectLst/>
        </p:spPr>
        <p:style>
          <a:lnRef idx="3">
            <a:schemeClr val="lt1"/>
          </a:lnRef>
          <a:fillRef idx="1">
            <a:schemeClr val="accent1"/>
          </a:fillRef>
          <a:effectRef idx="1">
            <a:schemeClr val="accent1"/>
          </a:effectRef>
          <a:fontRef idx="minor">
            <a:schemeClr val="lt1"/>
          </a:fontRef>
        </p:style>
        <p:txBody>
          <a:bodyPr anchor="ctr"/>
          <a:lstStyle/>
          <a:p>
            <a:pPr algn="ctr">
              <a:defRPr/>
            </a:pPr>
            <a:r>
              <a:rPr lang="en-US" dirty="0"/>
              <a:t>Non-Retaliatory</a:t>
            </a:r>
          </a:p>
        </p:txBody>
      </p:sp>
    </p:spTree>
    <p:extLst>
      <p:ext uri="{BB962C8B-B14F-4D97-AF65-F5344CB8AC3E}">
        <p14:creationId xmlns:p14="http://schemas.microsoft.com/office/powerpoint/2010/main" val="2136997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algn="ctr"/>
            <a:r>
              <a:rPr lang="en-US" altLang="en-US" dirty="0" smtClean="0"/>
              <a:t>How do I know the non-compliance won’t happen again?</a:t>
            </a:r>
          </a:p>
        </p:txBody>
      </p:sp>
      <p:sp>
        <p:nvSpPr>
          <p:cNvPr id="5" name="Text Placeholder 4"/>
          <p:cNvSpPr>
            <a:spLocks noGrp="1"/>
          </p:cNvSpPr>
          <p:nvPr>
            <p:ph type="body" sz="quarter" idx="11"/>
          </p:nvPr>
        </p:nvSpPr>
        <p:spPr>
          <a:xfrm>
            <a:off x="291572" y="1594557"/>
            <a:ext cx="3850039" cy="4973638"/>
          </a:xfrm>
        </p:spPr>
        <p:txBody>
          <a:bodyPr/>
          <a:lstStyle/>
          <a:p>
            <a:pPr>
              <a:defRPr/>
            </a:pPr>
            <a:endParaRPr lang="en-US" dirty="0" smtClean="0"/>
          </a:p>
          <a:p>
            <a:pPr>
              <a:defRPr/>
            </a:pPr>
            <a:endParaRPr lang="en-US" dirty="0" smtClean="0"/>
          </a:p>
          <a:p>
            <a:pPr marL="285750" indent="-285750">
              <a:buFont typeface="Arial" panose="020B0604020202020204" pitchFamily="34" charset="0"/>
              <a:buChar char="•"/>
              <a:defRPr/>
            </a:pPr>
            <a:r>
              <a:rPr lang="en-US" sz="1600" dirty="0" smtClean="0"/>
              <a:t>Once non-compliance is detected and corrected, an ongoing evaluation process is critical to ensure the noncompliance does not recur.</a:t>
            </a:r>
          </a:p>
          <a:p>
            <a:pPr marL="285750" indent="-285750">
              <a:buFont typeface="Arial" panose="020B0604020202020204" pitchFamily="34" charset="0"/>
              <a:buChar char="•"/>
              <a:defRPr/>
            </a:pPr>
            <a:r>
              <a:rPr lang="en-US" sz="1600" dirty="0" smtClean="0"/>
              <a:t>Monitoring activities are regular reviews which confirm ongoing compliance and ensure that corrective actions are undertaken and effective.</a:t>
            </a:r>
          </a:p>
          <a:p>
            <a:pPr marL="285750" indent="-285750">
              <a:buFont typeface="Arial" panose="020B0604020202020204" pitchFamily="34" charset="0"/>
              <a:buChar char="•"/>
              <a:defRPr/>
            </a:pPr>
            <a:r>
              <a:rPr lang="en-US" sz="1600" dirty="0" smtClean="0"/>
              <a:t>Auditing of compliance with a particular set of standards (e.g., policies and procedures, laws and regulations).</a:t>
            </a:r>
            <a:endParaRPr lang="en-US" sz="1600" dirty="0"/>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3411708663"/>
              </p:ext>
            </p:extLst>
          </p:nvPr>
        </p:nvGraphicFramePr>
        <p:xfrm>
          <a:off x="4494384" y="1585032"/>
          <a:ext cx="4325937" cy="4992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774002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098" name="Rectangle 2"/>
          <p:cNvSpPr>
            <a:spLocks noGrp="1"/>
          </p:cNvSpPr>
          <p:nvPr>
            <p:ph type="title"/>
          </p:nvPr>
        </p:nvSpPr>
        <p:spPr/>
        <p:txBody>
          <a:bodyPr/>
          <a:lstStyle/>
          <a:p>
            <a:pPr eaLnBrk="1" hangingPunct="1"/>
            <a:r>
              <a:rPr lang="en-US" altLang="en-US" dirty="0" smtClean="0"/>
              <a:t>Important Notice</a:t>
            </a:r>
          </a:p>
        </p:txBody>
      </p:sp>
      <p:sp>
        <p:nvSpPr>
          <p:cNvPr id="20483" name="Rectangle 3"/>
          <p:cNvSpPr>
            <a:spLocks noGrp="1"/>
          </p:cNvSpPr>
          <p:nvPr>
            <p:ph type="body" sz="quarter" idx="13"/>
          </p:nvPr>
        </p:nvSpPr>
        <p:spPr/>
        <p:txBody>
          <a:bodyPr anchor="ctr" anchorCtr="0"/>
          <a:lstStyle/>
          <a:p>
            <a:pPr marL="0" indent="0" eaLnBrk="1" hangingPunct="1">
              <a:buNone/>
              <a:defRPr/>
            </a:pPr>
            <a:r>
              <a:rPr lang="en-US" altLang="en-US" sz="1600" dirty="0" smtClean="0"/>
              <a:t>This training module is to ensure that VSP is satisfying the general compliance training requirements as outlined by CMS for Medicare/Medicaid plans. The training program includes the compliance requirements provided under 42 C.F.R. §422.503(b)(4)(vi) &amp; 423.504(b)(4)(vi), Section 50.3 of the Compliance Program Guidelines, Chapter 21 of the Medicare Managed Care Manual </a:t>
            </a:r>
            <a:r>
              <a:rPr lang="en-US" altLang="en-US" sz="1600" dirty="0"/>
              <a:t>and June 17, 2015 Health Plan Management (HPMS) </a:t>
            </a:r>
            <a:r>
              <a:rPr lang="en-US" altLang="en-US" sz="1600" dirty="0" smtClean="0"/>
              <a:t>memo. </a:t>
            </a:r>
          </a:p>
        </p:txBody>
      </p:sp>
    </p:spTree>
    <p:extLst>
      <p:ext uri="{BB962C8B-B14F-4D97-AF65-F5344CB8AC3E}">
        <p14:creationId xmlns:p14="http://schemas.microsoft.com/office/powerpoint/2010/main" val="37461197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r>
              <a:rPr lang="en-US" altLang="en-US" dirty="0" smtClean="0"/>
              <a:t>Compliance is </a:t>
            </a:r>
            <a:br>
              <a:rPr lang="en-US" altLang="en-US" dirty="0" smtClean="0"/>
            </a:br>
            <a:r>
              <a:rPr lang="en-US" altLang="en-US" dirty="0" smtClean="0"/>
              <a:t>Everyone's responsibility!</a:t>
            </a:r>
          </a:p>
        </p:txBody>
      </p:sp>
      <p:graphicFrame>
        <p:nvGraphicFramePr>
          <p:cNvPr id="7" name="Content Placeholder 6"/>
          <p:cNvGraphicFramePr>
            <a:graphicFrameLocks noGrp="1"/>
          </p:cNvGraphicFramePr>
          <p:nvPr>
            <p:ph idx="4294967295"/>
            <p:extLst>
              <p:ext uri="{D42A27DB-BD31-4B8C-83A1-F6EECF244321}">
                <p14:modId xmlns:p14="http://schemas.microsoft.com/office/powerpoint/2010/main" val="2243360227"/>
              </p:ext>
            </p:extLst>
          </p:nvPr>
        </p:nvGraphicFramePr>
        <p:xfrm>
          <a:off x="423360" y="2047875"/>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06137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algn="ctr"/>
            <a:r>
              <a:rPr lang="en-US" dirty="0" smtClean="0">
                <a:solidFill>
                  <a:srgbClr val="FFFFFF"/>
                </a:solidFill>
              </a:rPr>
              <a:t>Lesson Review</a:t>
            </a:r>
          </a:p>
        </p:txBody>
      </p:sp>
      <p:sp>
        <p:nvSpPr>
          <p:cNvPr id="22531" name="Content Placeholder 2"/>
          <p:cNvSpPr>
            <a:spLocks noGrp="1"/>
          </p:cNvSpPr>
          <p:nvPr>
            <p:ph type="body" sz="quarter" idx="11"/>
          </p:nvPr>
        </p:nvSpPr>
        <p:spPr/>
        <p:txBody>
          <a:bodyPr/>
          <a:lstStyle/>
          <a:p>
            <a:r>
              <a:rPr lang="en-US" sz="2800" dirty="0" smtClean="0"/>
              <a:t>Now that you have completed the Compliance Program Training lesson, let’s do a quick knowledge check. </a:t>
            </a:r>
          </a:p>
        </p:txBody>
      </p:sp>
    </p:spTree>
    <p:extLst>
      <p:ext uri="{BB962C8B-B14F-4D97-AF65-F5344CB8AC3E}">
        <p14:creationId xmlns:p14="http://schemas.microsoft.com/office/powerpoint/2010/main" val="33339131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Knowledge Check	</a:t>
            </a:r>
            <a:endParaRPr lang="en-US" dirty="0"/>
          </a:p>
        </p:txBody>
      </p:sp>
      <p:sp>
        <p:nvSpPr>
          <p:cNvPr id="3" name="Content Placeholder 2"/>
          <p:cNvSpPr>
            <a:spLocks noGrp="1"/>
          </p:cNvSpPr>
          <p:nvPr>
            <p:ph type="body" sz="quarter" idx="11"/>
          </p:nvPr>
        </p:nvSpPr>
        <p:spPr/>
        <p:txBody>
          <a:bodyPr>
            <a:normAutofit/>
          </a:bodyPr>
          <a:lstStyle/>
          <a:p>
            <a:pPr marL="0" indent="0">
              <a:buNone/>
            </a:pPr>
            <a:r>
              <a:rPr lang="en-US" sz="1800" dirty="0" smtClean="0"/>
              <a:t>You discover an unattended email address or fax machine in your department that receives enrollee appeals requests. You suspect that no one is processing the appeals. What should you do? </a:t>
            </a:r>
          </a:p>
          <a:p>
            <a:pPr marL="0" indent="0">
              <a:buNone/>
            </a:pPr>
            <a:endParaRPr lang="en-US" sz="1800" b="1" dirty="0"/>
          </a:p>
          <a:p>
            <a:pPr marL="0" indent="0">
              <a:buNone/>
            </a:pPr>
            <a:r>
              <a:rPr lang="en-US" sz="1800" b="1" dirty="0" smtClean="0"/>
              <a:t>Select the correct Answer.</a:t>
            </a:r>
            <a:r>
              <a:rPr lang="en-US" sz="1800" dirty="0" smtClean="0"/>
              <a:t/>
            </a:r>
            <a:br>
              <a:rPr lang="en-US" sz="1800" dirty="0" smtClean="0"/>
            </a:br>
            <a:endParaRPr lang="en-US" sz="1800" dirty="0" smtClean="0"/>
          </a:p>
          <a:p>
            <a:pPr marL="0" indent="0">
              <a:buNone/>
            </a:pPr>
            <a:r>
              <a:rPr lang="en-US" sz="1800" dirty="0" smtClean="0"/>
              <a:t>A. 	Contact law enforcement</a:t>
            </a:r>
          </a:p>
          <a:p>
            <a:pPr marL="0" indent="0">
              <a:buNone/>
            </a:pPr>
            <a:r>
              <a:rPr lang="en-US" sz="1800" dirty="0" smtClean="0"/>
              <a:t>B. 	Nothing</a:t>
            </a:r>
          </a:p>
          <a:p>
            <a:pPr marL="0" indent="0">
              <a:buNone/>
            </a:pPr>
            <a:r>
              <a:rPr lang="en-US" sz="1800" dirty="0" smtClean="0"/>
              <a:t>C. 	Contact the compliance department (via compliance hotline or other 	mechanism)</a:t>
            </a:r>
          </a:p>
          <a:p>
            <a:pPr marL="457200" indent="-457200">
              <a:buAutoNum type="alphaUcPeriod" startAt="4"/>
            </a:pPr>
            <a:r>
              <a:rPr lang="en-US" sz="1800" dirty="0" smtClean="0"/>
              <a:t>Wait to confirm someone is processing the appeals before taking further action</a:t>
            </a:r>
          </a:p>
          <a:p>
            <a:pPr marL="457200" indent="-457200">
              <a:buAutoNum type="alphaUcPeriod" startAt="4"/>
            </a:pPr>
            <a:r>
              <a:rPr lang="en-US" sz="1800" dirty="0" smtClean="0"/>
              <a:t>Contact your supervisor</a:t>
            </a:r>
          </a:p>
          <a:p>
            <a:pPr marL="457200" indent="-457200">
              <a:buAutoNum type="alphaUcPeriod" startAt="4"/>
            </a:pPr>
            <a:endParaRPr lang="en-US" sz="1800" dirty="0"/>
          </a:p>
          <a:p>
            <a:pPr marL="0" indent="0">
              <a:buNone/>
            </a:pPr>
            <a:endParaRPr lang="en-US" sz="1800" dirty="0" smtClean="0"/>
          </a:p>
          <a:p>
            <a:pPr marL="0" indent="0">
              <a:buNone/>
            </a:pPr>
            <a:r>
              <a:rPr lang="en-US" sz="1800" dirty="0" smtClean="0"/>
              <a:t>	</a:t>
            </a:r>
            <a:r>
              <a:rPr lang="en-US" sz="1100" dirty="0" smtClean="0">
                <a:solidFill>
                  <a:schemeClr val="tx1">
                    <a:lumMod val="50000"/>
                  </a:schemeClr>
                </a:solidFill>
              </a:rPr>
              <a:t>Answer: C</a:t>
            </a:r>
            <a:endParaRPr lang="en-US" sz="1100" dirty="0">
              <a:solidFill>
                <a:schemeClr val="tx1">
                  <a:lumMod val="50000"/>
                </a:schemeClr>
              </a:solidFill>
            </a:endParaRPr>
          </a:p>
        </p:txBody>
      </p:sp>
    </p:spTree>
    <p:extLst>
      <p:ext uri="{BB962C8B-B14F-4D97-AF65-F5344CB8AC3E}">
        <p14:creationId xmlns:p14="http://schemas.microsoft.com/office/powerpoint/2010/main" val="29561943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Knowledge Check	</a:t>
            </a:r>
          </a:p>
        </p:txBody>
      </p:sp>
      <p:sp>
        <p:nvSpPr>
          <p:cNvPr id="3" name="Content Placeholder 2"/>
          <p:cNvSpPr>
            <a:spLocks noGrp="1"/>
          </p:cNvSpPr>
          <p:nvPr>
            <p:ph type="body" sz="quarter" idx="11"/>
          </p:nvPr>
        </p:nvSpPr>
        <p:spPr/>
        <p:txBody>
          <a:bodyPr/>
          <a:lstStyle/>
          <a:p>
            <a:pPr marL="0" indent="0">
              <a:buNone/>
            </a:pPr>
            <a:r>
              <a:rPr lang="en-US" sz="1800" dirty="0" smtClean="0"/>
              <a:t>A sales agent employed by a VSP Broker (i.e., First-Tier or Downstream Entity) submitted an application for processing and requested two things: 1) to back-date the enrollment date by one month, and 2) to waive all monthly premiums for the enrollee. What should you do?</a:t>
            </a:r>
            <a:endParaRPr lang="en-US" sz="1800" dirty="0"/>
          </a:p>
          <a:p>
            <a:pPr marL="457200" indent="-457200">
              <a:buAutoNum type="alphaUcPeriod"/>
            </a:pPr>
            <a:r>
              <a:rPr lang="en-US" sz="1800" dirty="0" smtClean="0"/>
              <a:t>Refuse to change the date or waive the premiums, but decide not to mention the request to a supervisor or the compliance department.</a:t>
            </a:r>
          </a:p>
          <a:p>
            <a:pPr marL="457200" indent="-457200">
              <a:buAutoNum type="alphaUcPeriod"/>
            </a:pPr>
            <a:r>
              <a:rPr lang="en-US" sz="1800" dirty="0" smtClean="0"/>
              <a:t>Make the requested changes because the sales agent determines the enrollee’s start date and monthly premiums. </a:t>
            </a:r>
          </a:p>
          <a:p>
            <a:pPr marL="457200" indent="-457200">
              <a:buAutoNum type="alphaUcPeriod"/>
            </a:pPr>
            <a:r>
              <a:rPr lang="en-US" sz="1800" dirty="0" smtClean="0"/>
              <a:t>Tell the sales agent you will take care of it, but then process the application properly (without the requested revisions) – you will not file a report because you don’t want the sales agent to retaliate against you.</a:t>
            </a:r>
          </a:p>
          <a:p>
            <a:pPr marL="457200" indent="-457200">
              <a:buAutoNum type="alphaUcPeriod"/>
            </a:pPr>
            <a:r>
              <a:rPr lang="en-US" sz="1800" dirty="0" smtClean="0"/>
              <a:t>Process the application properly (without the requested revisions) – inform your supervisor and the compliance officer about the sales agent’s request.</a:t>
            </a:r>
          </a:p>
          <a:p>
            <a:pPr marL="457200" indent="-457200">
              <a:buAutoNum type="alphaUcPeriod"/>
            </a:pPr>
            <a:r>
              <a:rPr lang="en-US" sz="1800" dirty="0" smtClean="0"/>
              <a:t>Contact law enforcement and the Centers for Medicare &amp; Medicaid Services (CMS) to report the sales agent’s behavior.</a:t>
            </a:r>
          </a:p>
          <a:p>
            <a:pPr marL="0" indent="0">
              <a:buNone/>
            </a:pPr>
            <a:r>
              <a:rPr lang="en-US" sz="1800" dirty="0" smtClean="0"/>
              <a:t>	</a:t>
            </a:r>
            <a:r>
              <a:rPr lang="en-US" sz="1100" dirty="0" smtClean="0">
                <a:solidFill>
                  <a:schemeClr val="tx1">
                    <a:lumMod val="50000"/>
                  </a:schemeClr>
                </a:solidFill>
              </a:rPr>
              <a:t>Answer: D</a:t>
            </a:r>
            <a:endParaRPr lang="en-US" sz="1100" dirty="0">
              <a:solidFill>
                <a:schemeClr val="tx1">
                  <a:lumMod val="50000"/>
                </a:schemeClr>
              </a:solidFill>
            </a:endParaRPr>
          </a:p>
        </p:txBody>
      </p:sp>
    </p:spTree>
    <p:extLst>
      <p:ext uri="{BB962C8B-B14F-4D97-AF65-F5344CB8AC3E}">
        <p14:creationId xmlns:p14="http://schemas.microsoft.com/office/powerpoint/2010/main" val="36984639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You’ve Completed the Lesson!	</a:t>
            </a:r>
            <a:endParaRPr lang="en-US" dirty="0"/>
          </a:p>
        </p:txBody>
      </p:sp>
      <p:sp>
        <p:nvSpPr>
          <p:cNvPr id="3" name="Content Placeholder 2"/>
          <p:cNvSpPr>
            <a:spLocks noGrp="1"/>
          </p:cNvSpPr>
          <p:nvPr>
            <p:ph type="body" sz="quarter" idx="11"/>
          </p:nvPr>
        </p:nvSpPr>
        <p:spPr/>
        <p:txBody>
          <a:bodyPr>
            <a:normAutofit/>
          </a:bodyPr>
          <a:lstStyle/>
          <a:p>
            <a:r>
              <a:rPr lang="en-US" sz="2800" dirty="0" smtClean="0"/>
              <a:t>Now that you have learned about compliance programs, let’s take a post-assessment to see how much you’ve learned!</a:t>
            </a:r>
          </a:p>
          <a:p>
            <a:pPr marL="0" indent="0">
              <a:buNone/>
            </a:pPr>
            <a:endParaRPr lang="en-US" sz="2800" dirty="0"/>
          </a:p>
        </p:txBody>
      </p:sp>
    </p:spTree>
    <p:extLst>
      <p:ext uri="{BB962C8B-B14F-4D97-AF65-F5344CB8AC3E}">
        <p14:creationId xmlns:p14="http://schemas.microsoft.com/office/powerpoint/2010/main" val="351605864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Post-Assessment</a:t>
            </a:r>
            <a:endParaRPr lang="en-US" dirty="0"/>
          </a:p>
        </p:txBody>
      </p:sp>
      <p:sp>
        <p:nvSpPr>
          <p:cNvPr id="3" name="Content Placeholder 2"/>
          <p:cNvSpPr>
            <a:spLocks noGrp="1"/>
          </p:cNvSpPr>
          <p:nvPr>
            <p:ph type="body" sz="quarter" idx="11"/>
          </p:nvPr>
        </p:nvSpPr>
        <p:spPr/>
        <p:txBody>
          <a:bodyPr>
            <a:normAutofit/>
          </a:bodyPr>
          <a:lstStyle/>
          <a:p>
            <a:pPr marL="0" indent="0">
              <a:buNone/>
            </a:pPr>
            <a:r>
              <a:rPr lang="en-US" sz="2000" dirty="0" smtClean="0"/>
              <a:t>This assessment asks you 10 questions about VSP’s compliance program. It should take about 5 minutes to complete. </a:t>
            </a:r>
          </a:p>
          <a:p>
            <a:pPr marL="0" indent="0">
              <a:buNone/>
            </a:pPr>
            <a:endParaRPr lang="en-US" sz="2000" dirty="0" smtClean="0"/>
          </a:p>
          <a:p>
            <a:pPr marL="0" indent="0">
              <a:buNone/>
            </a:pPr>
            <a:r>
              <a:rPr lang="en-US" sz="2000" dirty="0" smtClean="0"/>
              <a:t>Please choose the answer for each question by highlighting your answer. </a:t>
            </a:r>
            <a:endParaRPr lang="en-US" sz="2000" dirty="0"/>
          </a:p>
          <a:p>
            <a:pPr marL="0" indent="0">
              <a:buNone/>
            </a:pPr>
            <a:endParaRPr lang="en-US" sz="2000" dirty="0" smtClean="0"/>
          </a:p>
          <a:p>
            <a:pPr marL="0" indent="0">
              <a:buNone/>
            </a:pPr>
            <a:r>
              <a:rPr lang="en-US" sz="2000" dirty="0" smtClean="0"/>
              <a:t> </a:t>
            </a:r>
            <a:endParaRPr lang="en-US" sz="2000" dirty="0"/>
          </a:p>
        </p:txBody>
      </p:sp>
    </p:spTree>
    <p:extLst>
      <p:ext uri="{BB962C8B-B14F-4D97-AF65-F5344CB8AC3E}">
        <p14:creationId xmlns:p14="http://schemas.microsoft.com/office/powerpoint/2010/main" val="352691371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 of 10	</a:t>
            </a:r>
            <a:endParaRPr lang="en-US" dirty="0"/>
          </a:p>
        </p:txBody>
      </p:sp>
      <p:sp>
        <p:nvSpPr>
          <p:cNvPr id="3" name="Content Placeholder 2"/>
          <p:cNvSpPr>
            <a:spLocks noGrp="1"/>
          </p:cNvSpPr>
          <p:nvPr>
            <p:ph type="body" sz="quarter" idx="11"/>
          </p:nvPr>
        </p:nvSpPr>
        <p:spPr/>
        <p:txBody>
          <a:bodyPr>
            <a:normAutofit/>
          </a:bodyPr>
          <a:lstStyle/>
          <a:p>
            <a:pPr marL="0" indent="0">
              <a:buNone/>
            </a:pPr>
            <a:r>
              <a:rPr lang="en-US" sz="1800" dirty="0" smtClean="0"/>
              <a:t>Compliance is the responsibility of VSP’s Compliance Officer, Compliance Committee, and VSP’s Upper Management only. </a:t>
            </a:r>
          </a:p>
          <a:p>
            <a:pPr marL="0" indent="0">
              <a:buNone/>
            </a:pPr>
            <a:endParaRPr lang="en-US" sz="1800" dirty="0"/>
          </a:p>
          <a:p>
            <a:pPr marL="0" indent="0">
              <a:buNone/>
            </a:pPr>
            <a:endParaRPr lang="en-US" sz="1800" dirty="0"/>
          </a:p>
          <a:p>
            <a:pPr marL="0" indent="0">
              <a:buNone/>
            </a:pPr>
            <a:r>
              <a:rPr lang="en-US" sz="1800" dirty="0" smtClean="0"/>
              <a:t>	A. True</a:t>
            </a:r>
          </a:p>
          <a:p>
            <a:pPr marL="0" indent="0">
              <a:buNone/>
            </a:pPr>
            <a:r>
              <a:rPr lang="en-US" sz="1800" dirty="0" smtClean="0"/>
              <a:t>	B. False</a:t>
            </a: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100" dirty="0" smtClean="0">
                <a:solidFill>
                  <a:schemeClr val="tx1">
                    <a:lumMod val="50000"/>
                  </a:schemeClr>
                </a:solidFill>
              </a:rPr>
              <a:t>Answer: False </a:t>
            </a:r>
            <a:endParaRPr lang="en-US" sz="1100" dirty="0">
              <a:solidFill>
                <a:schemeClr val="tx1">
                  <a:lumMod val="50000"/>
                </a:schemeClr>
              </a:solidFill>
            </a:endParaRPr>
          </a:p>
        </p:txBody>
      </p:sp>
    </p:spTree>
    <p:extLst>
      <p:ext uri="{BB962C8B-B14F-4D97-AF65-F5344CB8AC3E}">
        <p14:creationId xmlns:p14="http://schemas.microsoft.com/office/powerpoint/2010/main" val="4437055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2 of 10</a:t>
            </a:r>
            <a:endParaRPr lang="en-US" dirty="0"/>
          </a:p>
        </p:txBody>
      </p:sp>
      <p:sp>
        <p:nvSpPr>
          <p:cNvPr id="3" name="Content Placeholder 2"/>
          <p:cNvSpPr>
            <a:spLocks noGrp="1"/>
          </p:cNvSpPr>
          <p:nvPr>
            <p:ph type="body" sz="quarter" idx="11"/>
          </p:nvPr>
        </p:nvSpPr>
        <p:spPr/>
        <p:txBody>
          <a:bodyPr>
            <a:normAutofit/>
          </a:bodyPr>
          <a:lstStyle/>
          <a:p>
            <a:pPr marL="0" indent="0">
              <a:buNone/>
            </a:pPr>
            <a:r>
              <a:rPr lang="en-US" sz="1800" dirty="0" smtClean="0"/>
              <a:t>Ways to report a compliance issue include:</a:t>
            </a:r>
          </a:p>
          <a:p>
            <a:pPr marL="0" indent="0">
              <a:buNone/>
            </a:pPr>
            <a:endParaRPr lang="en-US" sz="1800" b="1" dirty="0" smtClean="0"/>
          </a:p>
          <a:p>
            <a:pPr marL="971550" lvl="1" indent="-514350">
              <a:buAutoNum type="alphaUcPeriod"/>
            </a:pPr>
            <a:r>
              <a:rPr lang="en-US" sz="1400" dirty="0" smtClean="0"/>
              <a:t>Telephone hotlines</a:t>
            </a:r>
          </a:p>
          <a:p>
            <a:pPr marL="971550" lvl="1" indent="-514350">
              <a:buAutoNum type="alphaUcPeriod"/>
            </a:pPr>
            <a:r>
              <a:rPr lang="en-US" sz="1400" dirty="0" smtClean="0"/>
              <a:t>Report on VSP’s website</a:t>
            </a:r>
          </a:p>
          <a:p>
            <a:pPr marL="971550" lvl="1" indent="-514350">
              <a:buAutoNum type="alphaUcPeriod"/>
            </a:pPr>
            <a:r>
              <a:rPr lang="en-US" sz="1400" dirty="0" smtClean="0"/>
              <a:t>In-person reporting to the compliance department/supervisor</a:t>
            </a:r>
          </a:p>
          <a:p>
            <a:pPr marL="971550" lvl="1" indent="-514350">
              <a:buAutoNum type="alphaUcPeriod"/>
            </a:pPr>
            <a:r>
              <a:rPr lang="en-US" sz="1400" dirty="0" smtClean="0"/>
              <a:t>All of the above</a:t>
            </a:r>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0" indent="0">
              <a:buNone/>
            </a:pPr>
            <a:endParaRPr lang="en-US" sz="1800" dirty="0" smtClean="0"/>
          </a:p>
          <a:p>
            <a:pPr marL="0" indent="0">
              <a:buNone/>
            </a:pPr>
            <a:endParaRPr lang="en-US" sz="1800" dirty="0"/>
          </a:p>
          <a:p>
            <a:pPr marL="0" indent="0">
              <a:buNone/>
            </a:pPr>
            <a:endParaRPr lang="en-US" sz="1100" dirty="0" smtClean="0">
              <a:solidFill>
                <a:schemeClr val="tx1">
                  <a:lumMod val="50000"/>
                </a:schemeClr>
              </a:solidFill>
            </a:endParaRPr>
          </a:p>
          <a:p>
            <a:pPr marL="0" indent="0">
              <a:buNone/>
            </a:pPr>
            <a:endParaRPr lang="en-US" sz="1100" dirty="0">
              <a:solidFill>
                <a:schemeClr val="tx1">
                  <a:lumMod val="50000"/>
                </a:schemeClr>
              </a:solidFill>
            </a:endParaRPr>
          </a:p>
          <a:p>
            <a:pPr marL="0" indent="0">
              <a:buNone/>
            </a:pPr>
            <a:r>
              <a:rPr lang="en-US" sz="1100" dirty="0" smtClean="0">
                <a:solidFill>
                  <a:schemeClr val="tx1">
                    <a:lumMod val="50000"/>
                  </a:schemeClr>
                </a:solidFill>
              </a:rPr>
              <a:t>	</a:t>
            </a:r>
          </a:p>
          <a:p>
            <a:pPr marL="0" indent="0">
              <a:buNone/>
            </a:pPr>
            <a:endParaRPr lang="en-US" sz="1100" dirty="0">
              <a:solidFill>
                <a:schemeClr val="tx1">
                  <a:lumMod val="50000"/>
                </a:schemeClr>
              </a:solidFill>
            </a:endParaRPr>
          </a:p>
          <a:p>
            <a:pPr marL="0" indent="0">
              <a:buNone/>
            </a:pPr>
            <a:endParaRPr lang="en-US" sz="1100" dirty="0" smtClean="0">
              <a:solidFill>
                <a:schemeClr val="tx1">
                  <a:lumMod val="50000"/>
                </a:schemeClr>
              </a:solidFill>
            </a:endParaRPr>
          </a:p>
          <a:p>
            <a:pPr marL="0" indent="0">
              <a:buNone/>
            </a:pPr>
            <a:r>
              <a:rPr lang="en-US" sz="1100" dirty="0">
                <a:solidFill>
                  <a:schemeClr val="tx1">
                    <a:lumMod val="50000"/>
                  </a:schemeClr>
                </a:solidFill>
              </a:rPr>
              <a:t>	</a:t>
            </a:r>
            <a:r>
              <a:rPr lang="en-US" sz="1100" dirty="0" smtClean="0">
                <a:solidFill>
                  <a:schemeClr val="tx1">
                    <a:lumMod val="50000"/>
                  </a:schemeClr>
                </a:solidFill>
              </a:rPr>
              <a:t>Answer: D</a:t>
            </a:r>
            <a:endParaRPr lang="en-US" sz="1100" dirty="0">
              <a:solidFill>
                <a:schemeClr val="tx1">
                  <a:lumMod val="50000"/>
                </a:schemeClr>
              </a:solidFill>
            </a:endParaRPr>
          </a:p>
        </p:txBody>
      </p:sp>
    </p:spTree>
    <p:extLst>
      <p:ext uri="{BB962C8B-B14F-4D97-AF65-F5344CB8AC3E}">
        <p14:creationId xmlns:p14="http://schemas.microsoft.com/office/powerpoint/2010/main" val="19175143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3 of 10</a:t>
            </a:r>
            <a:endParaRPr lang="en-US" dirty="0"/>
          </a:p>
        </p:txBody>
      </p:sp>
      <p:sp>
        <p:nvSpPr>
          <p:cNvPr id="3" name="Content Placeholder 2"/>
          <p:cNvSpPr>
            <a:spLocks noGrp="1"/>
          </p:cNvSpPr>
          <p:nvPr>
            <p:ph type="body" sz="quarter" idx="11"/>
          </p:nvPr>
        </p:nvSpPr>
        <p:spPr/>
        <p:txBody>
          <a:bodyPr>
            <a:normAutofit lnSpcReduction="10000"/>
          </a:bodyPr>
          <a:lstStyle/>
          <a:p>
            <a:pPr marL="0" indent="0">
              <a:buNone/>
            </a:pPr>
            <a:r>
              <a:rPr lang="en-US" sz="1800" dirty="0" smtClean="0"/>
              <a:t>What is the policy of non-retaliation?</a:t>
            </a:r>
          </a:p>
          <a:p>
            <a:pPr marL="0" indent="0">
              <a:buNone/>
            </a:pPr>
            <a:endParaRPr lang="en-US" sz="1800" dirty="0" smtClean="0"/>
          </a:p>
          <a:p>
            <a:pPr marL="514350" indent="-514350">
              <a:buAutoNum type="alphaUcPeriod"/>
            </a:pPr>
            <a:r>
              <a:rPr lang="en-US" sz="1800" dirty="0" smtClean="0"/>
              <a:t>Allows VSP to discipline employees who violate the Code of Conduct</a:t>
            </a:r>
          </a:p>
          <a:p>
            <a:pPr marL="514350" indent="-514350">
              <a:buAutoNum type="alphaUcPeriod"/>
            </a:pPr>
            <a:r>
              <a:rPr lang="en-US" sz="1800" dirty="0" smtClean="0"/>
              <a:t>Prohibits management and supervisor from harassing employees for misconduct</a:t>
            </a:r>
          </a:p>
          <a:p>
            <a:pPr marL="514350" indent="-514350">
              <a:buAutoNum type="alphaUcPeriod"/>
            </a:pPr>
            <a:r>
              <a:rPr lang="en-US" sz="1800" dirty="0" smtClean="0"/>
              <a:t>Protects employees who, in good faith, report suspected non-compliance</a:t>
            </a:r>
          </a:p>
          <a:p>
            <a:pPr marL="514350" indent="-514350">
              <a:buAutoNum type="alphaUcPeriod"/>
            </a:pPr>
            <a:r>
              <a:rPr lang="en-US" sz="1800" dirty="0" smtClean="0"/>
              <a:t>Prevents fights between employees</a:t>
            </a:r>
          </a:p>
          <a:p>
            <a:pPr marL="514350" indent="-514350">
              <a:buAutoNum type="alphaUcPeriod"/>
            </a:pPr>
            <a:endParaRPr lang="en-US" sz="1800" dirty="0"/>
          </a:p>
          <a:p>
            <a:pPr marL="514350" indent="-514350">
              <a:buAutoNum type="alphaUcPeriod"/>
            </a:pPr>
            <a:endParaRPr lang="en-US" sz="1800" dirty="0" smtClean="0"/>
          </a:p>
          <a:p>
            <a:pPr marL="0" indent="0">
              <a:buNone/>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0" indent="0">
              <a:buNone/>
            </a:pPr>
            <a:endParaRPr lang="en-US" sz="1800" dirty="0"/>
          </a:p>
          <a:p>
            <a:pPr marL="0" indent="0">
              <a:buNone/>
            </a:pPr>
            <a:r>
              <a:rPr lang="en-US" sz="1100" dirty="0" smtClean="0">
                <a:solidFill>
                  <a:schemeClr val="tx1">
                    <a:lumMod val="50000"/>
                  </a:schemeClr>
                </a:solidFill>
              </a:rPr>
              <a:t>Answer: C</a:t>
            </a:r>
          </a:p>
          <a:p>
            <a:pPr marL="514350" indent="-514350">
              <a:buAutoNum type="alphaUcPeriod"/>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p:txBody>
      </p:sp>
    </p:spTree>
    <p:extLst>
      <p:ext uri="{BB962C8B-B14F-4D97-AF65-F5344CB8AC3E}">
        <p14:creationId xmlns:p14="http://schemas.microsoft.com/office/powerpoint/2010/main" val="31460205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4 of 10</a:t>
            </a:r>
            <a:endParaRPr lang="en-US" dirty="0"/>
          </a:p>
        </p:txBody>
      </p:sp>
      <p:sp>
        <p:nvSpPr>
          <p:cNvPr id="3" name="Content Placeholder 2"/>
          <p:cNvSpPr>
            <a:spLocks noGrp="1"/>
          </p:cNvSpPr>
          <p:nvPr>
            <p:ph type="body" sz="quarter" idx="11"/>
          </p:nvPr>
        </p:nvSpPr>
        <p:spPr/>
        <p:txBody>
          <a:bodyPr>
            <a:normAutofit/>
          </a:bodyPr>
          <a:lstStyle/>
          <a:p>
            <a:pPr marL="0" indent="0">
              <a:buNone/>
            </a:pPr>
            <a:r>
              <a:rPr lang="en-US" sz="1800" dirty="0" smtClean="0"/>
              <a:t>These are examples of issues that can be reported to a Compliance Department: suspected Fraud, Waste, and Abuse (FWA); potential health privacy violation, and unethical behavior/employee misconduct. </a:t>
            </a:r>
          </a:p>
          <a:p>
            <a:pPr marL="0" indent="0">
              <a:buNone/>
            </a:pPr>
            <a:endParaRPr lang="en-US" sz="1800" dirty="0"/>
          </a:p>
          <a:p>
            <a:pPr marL="0" indent="0">
              <a:buNone/>
            </a:pPr>
            <a:endParaRPr lang="en-US" sz="1800" dirty="0" smtClean="0"/>
          </a:p>
          <a:p>
            <a:pPr marL="971550" lvl="1" indent="-514350">
              <a:buAutoNum type="alphaUcPeriod"/>
            </a:pPr>
            <a:r>
              <a:rPr lang="en-US" sz="1800" dirty="0" smtClean="0"/>
              <a:t>True</a:t>
            </a:r>
          </a:p>
          <a:p>
            <a:pPr marL="971550" lvl="1" indent="-514350">
              <a:buAutoNum type="alphaUcPeriod"/>
            </a:pPr>
            <a:r>
              <a:rPr lang="en-US" sz="1800" dirty="0" smtClean="0"/>
              <a:t>False</a:t>
            </a:r>
          </a:p>
          <a:p>
            <a:pPr marL="971550" lvl="1" indent="-514350">
              <a:buAutoNum type="alphaUcPeriod"/>
            </a:pPr>
            <a:endParaRPr lang="en-US" sz="1400" dirty="0"/>
          </a:p>
          <a:p>
            <a:pPr marL="457200" lvl="1" indent="0">
              <a:buNone/>
            </a:pPr>
            <a:endParaRPr lang="en-US" sz="1400" b="1" dirty="0" smtClean="0"/>
          </a:p>
          <a:p>
            <a:pPr marL="971550" lvl="1" indent="-514350">
              <a:buAutoNum type="alphaUcPeriod"/>
            </a:pPr>
            <a:endParaRPr lang="en-US" sz="1400" dirty="0"/>
          </a:p>
          <a:p>
            <a:pPr marL="971550" lvl="1" indent="-514350">
              <a:buAutoNum type="alphaUcPeriod"/>
            </a:pPr>
            <a:endParaRPr lang="en-US" sz="1400" dirty="0" smtClean="0"/>
          </a:p>
          <a:p>
            <a:pPr marL="971550" lvl="1" indent="-514350">
              <a:buAutoNum type="alphaUcPeriod"/>
            </a:pPr>
            <a:endParaRPr lang="en-US" sz="1400" dirty="0"/>
          </a:p>
          <a:p>
            <a:pPr marL="971550" lvl="1" indent="-514350">
              <a:buAutoNum type="alphaUcPeriod"/>
            </a:pPr>
            <a:endParaRPr lang="en-US" sz="1400" dirty="0" smtClean="0"/>
          </a:p>
          <a:p>
            <a:pPr marL="971550" lvl="1" indent="-514350">
              <a:buAutoNum type="alphaUcPeriod"/>
            </a:pPr>
            <a:endParaRPr lang="en-US" sz="1400" dirty="0"/>
          </a:p>
          <a:p>
            <a:pPr marL="457200" lvl="1" indent="0">
              <a:buNone/>
            </a:pPr>
            <a:endParaRPr lang="en-US" sz="1400" dirty="0" smtClean="0"/>
          </a:p>
          <a:p>
            <a:pPr marL="457200" lvl="1" indent="0">
              <a:buNone/>
            </a:pPr>
            <a:endParaRPr lang="en-US" sz="1100" dirty="0" smtClean="0">
              <a:solidFill>
                <a:schemeClr val="tx1">
                  <a:lumMod val="50000"/>
                </a:schemeClr>
              </a:solidFill>
            </a:endParaRPr>
          </a:p>
          <a:p>
            <a:pPr marL="457200" lvl="1" indent="0">
              <a:buNone/>
            </a:pPr>
            <a:r>
              <a:rPr lang="en-US" sz="1100" dirty="0" smtClean="0">
                <a:solidFill>
                  <a:schemeClr val="tx1">
                    <a:lumMod val="50000"/>
                  </a:schemeClr>
                </a:solidFill>
              </a:rPr>
              <a:t>Answer: True</a:t>
            </a:r>
            <a:endParaRPr lang="en-US" sz="1100" dirty="0">
              <a:solidFill>
                <a:schemeClr val="tx1">
                  <a:lumMod val="50000"/>
                </a:schemeClr>
              </a:solidFill>
            </a:endParaRPr>
          </a:p>
        </p:txBody>
      </p:sp>
    </p:spTree>
    <p:extLst>
      <p:ext uri="{BB962C8B-B14F-4D97-AF65-F5344CB8AC3E}">
        <p14:creationId xmlns:p14="http://schemas.microsoft.com/office/powerpoint/2010/main" val="2972338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algn="ctr" eaLnBrk="1" hangingPunct="1"/>
            <a:r>
              <a:rPr lang="en-US" altLang="en-US" dirty="0" smtClean="0"/>
              <a:t>Why Do I Need Training?</a:t>
            </a:r>
          </a:p>
        </p:txBody>
      </p:sp>
      <p:sp>
        <p:nvSpPr>
          <p:cNvPr id="5123" name="Content Placeholder 2"/>
          <p:cNvSpPr>
            <a:spLocks noGrp="1"/>
          </p:cNvSpPr>
          <p:nvPr>
            <p:ph type="body" sz="quarter" idx="11"/>
          </p:nvPr>
        </p:nvSpPr>
        <p:spPr/>
        <p:txBody>
          <a:bodyPr/>
          <a:lstStyle/>
          <a:p>
            <a:pPr marL="0" indent="0" algn="ctr" eaLnBrk="1" hangingPunct="1">
              <a:buFont typeface="Arial" charset="0"/>
              <a:buNone/>
              <a:defRPr/>
            </a:pPr>
            <a:r>
              <a:rPr lang="en-US" altLang="en-US" dirty="0" smtClean="0">
                <a:solidFill>
                  <a:schemeClr val="accent1"/>
                </a:solidFill>
                <a:latin typeface="+mj-lt"/>
              </a:rPr>
              <a:t>Compliance is EVERYONE’s responsibility</a:t>
            </a:r>
          </a:p>
          <a:p>
            <a:pPr marL="0" indent="0" algn="ctr" eaLnBrk="1" hangingPunct="1">
              <a:buFont typeface="Arial" charset="0"/>
              <a:buNone/>
              <a:defRPr/>
            </a:pPr>
            <a:endParaRPr lang="en-US" altLang="en-US" dirty="0" smtClean="0">
              <a:solidFill>
                <a:srgbClr val="FFFFFF"/>
              </a:solidFill>
            </a:endParaRPr>
          </a:p>
          <a:p>
            <a:pPr marL="0" indent="0" eaLnBrk="1" hangingPunct="1">
              <a:buFont typeface="Arial" charset="0"/>
              <a:buNone/>
              <a:defRPr/>
            </a:pPr>
            <a:r>
              <a:rPr lang="en-US" altLang="en-US" sz="2000" dirty="0" smtClean="0">
                <a:solidFill>
                  <a:srgbClr val="FFFFFF"/>
                </a:solidFill>
                <a:latin typeface="+mj-lt"/>
              </a:rPr>
              <a:t>As an employee of VSP, your every action potentially affects our enrollees.</a:t>
            </a:r>
          </a:p>
          <a:p>
            <a:pPr marL="0" indent="0" eaLnBrk="1" hangingPunct="1">
              <a:buFont typeface="Arial" charset="0"/>
              <a:buNone/>
              <a:defRPr/>
            </a:pPr>
            <a:endParaRPr lang="en-US" altLang="en-US" sz="2000" dirty="0" smtClean="0">
              <a:solidFill>
                <a:srgbClr val="FFFFFF"/>
              </a:solidFill>
            </a:endParaRPr>
          </a:p>
          <a:p>
            <a:pPr>
              <a:defRPr/>
            </a:pPr>
            <a:r>
              <a:rPr lang="en-US" altLang="en-US" sz="2000" dirty="0" smtClean="0">
                <a:solidFill>
                  <a:srgbClr val="FFFFFF"/>
                </a:solidFill>
              </a:rPr>
              <a:t>The Corporate Ethics and Compliance Program is intended to demonstrate in the clearest possible terms the absolute commitment of VSP to the highest standards of ethics and compliance. </a:t>
            </a:r>
          </a:p>
          <a:p>
            <a:pPr>
              <a:defRPr/>
            </a:pPr>
            <a:r>
              <a:rPr lang="en-US" altLang="en-US" sz="2000" dirty="0" smtClean="0">
                <a:solidFill>
                  <a:srgbClr val="FFFFFF"/>
                </a:solidFill>
              </a:rPr>
              <a:t>The program implements federal and state laws and regulations that govern company business.</a:t>
            </a:r>
          </a:p>
        </p:txBody>
      </p:sp>
    </p:spTree>
    <p:extLst>
      <p:ext uri="{BB962C8B-B14F-4D97-AF65-F5344CB8AC3E}">
        <p14:creationId xmlns:p14="http://schemas.microsoft.com/office/powerpoint/2010/main" val="404853897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5 of 10</a:t>
            </a:r>
            <a:endParaRPr lang="en-US" dirty="0"/>
          </a:p>
        </p:txBody>
      </p:sp>
      <p:sp>
        <p:nvSpPr>
          <p:cNvPr id="3" name="Content Placeholder 2"/>
          <p:cNvSpPr>
            <a:spLocks noGrp="1"/>
          </p:cNvSpPr>
          <p:nvPr>
            <p:ph type="body" sz="quarter" idx="11"/>
          </p:nvPr>
        </p:nvSpPr>
        <p:spPr/>
        <p:txBody>
          <a:bodyPr>
            <a:normAutofit/>
          </a:bodyPr>
          <a:lstStyle/>
          <a:p>
            <a:pPr marL="0" indent="0">
              <a:buNone/>
            </a:pPr>
            <a:r>
              <a:rPr lang="en-US" sz="1800" dirty="0" smtClean="0"/>
              <a:t>Once a corrective action plan begins addressing non-compliance or Fraud, Waste, and Abuse (FWA) committed by VSP’s employees or VSP’s First-Tier, Downstream, or Related Entity’s (i.e., a VSP provider) employee, ongoing monitoring of the corrective action is not necessary. </a:t>
            </a:r>
            <a:br>
              <a:rPr lang="en-US" sz="1800" dirty="0" smtClean="0"/>
            </a:br>
            <a:endParaRPr lang="en-US" sz="1800" dirty="0" smtClean="0"/>
          </a:p>
          <a:p>
            <a:pPr marL="0" indent="0">
              <a:buNone/>
            </a:pPr>
            <a:r>
              <a:rPr lang="en-US" sz="1800" dirty="0" smtClean="0"/>
              <a:t>	A. True</a:t>
            </a:r>
          </a:p>
          <a:p>
            <a:pPr marL="0" indent="0">
              <a:buNone/>
            </a:pPr>
            <a:r>
              <a:rPr lang="en-US" sz="1800" dirty="0" smtClean="0"/>
              <a:t>	B. False</a:t>
            </a:r>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endParaRPr lang="en-US" sz="1800" dirty="0"/>
          </a:p>
          <a:p>
            <a:pPr marL="0" indent="0">
              <a:buNone/>
            </a:pPr>
            <a:endParaRPr lang="en-US" sz="1800" dirty="0" smtClean="0"/>
          </a:p>
          <a:p>
            <a:pPr marL="0" indent="0">
              <a:buNone/>
            </a:pPr>
            <a:r>
              <a:rPr lang="en-US" sz="1800" dirty="0"/>
              <a:t>	</a:t>
            </a:r>
            <a:endParaRPr lang="en-US" sz="1800" dirty="0" smtClean="0"/>
          </a:p>
          <a:p>
            <a:pPr marL="0" indent="0">
              <a:buNone/>
            </a:pPr>
            <a:r>
              <a:rPr lang="en-US" sz="1800" dirty="0">
                <a:solidFill>
                  <a:schemeClr val="tx1">
                    <a:lumMod val="50000"/>
                  </a:schemeClr>
                </a:solidFill>
              </a:rPr>
              <a:t>	</a:t>
            </a:r>
            <a:r>
              <a:rPr lang="en-US" sz="1100" dirty="0" smtClean="0">
                <a:solidFill>
                  <a:schemeClr val="tx1">
                    <a:lumMod val="50000"/>
                  </a:schemeClr>
                </a:solidFill>
              </a:rPr>
              <a:t>Answer: False </a:t>
            </a:r>
            <a:endParaRPr lang="en-US" sz="1100" dirty="0">
              <a:solidFill>
                <a:schemeClr val="tx1">
                  <a:lumMod val="50000"/>
                </a:schemeClr>
              </a:solidFill>
            </a:endParaRPr>
          </a:p>
        </p:txBody>
      </p:sp>
    </p:spTree>
    <p:extLst>
      <p:ext uri="{BB962C8B-B14F-4D97-AF65-F5344CB8AC3E}">
        <p14:creationId xmlns:p14="http://schemas.microsoft.com/office/powerpoint/2010/main" val="127431098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6 of 10</a:t>
            </a:r>
            <a:endParaRPr lang="en-US" dirty="0"/>
          </a:p>
        </p:txBody>
      </p:sp>
      <p:sp>
        <p:nvSpPr>
          <p:cNvPr id="3" name="Content Placeholder 2"/>
          <p:cNvSpPr>
            <a:spLocks noGrp="1"/>
          </p:cNvSpPr>
          <p:nvPr>
            <p:ph type="body" sz="quarter" idx="11"/>
          </p:nvPr>
        </p:nvSpPr>
        <p:spPr/>
        <p:txBody>
          <a:bodyPr>
            <a:normAutofit/>
          </a:bodyPr>
          <a:lstStyle/>
          <a:p>
            <a:pPr marL="0" indent="0">
              <a:buNone/>
            </a:pPr>
            <a:r>
              <a:rPr lang="en-US" sz="1800" dirty="0" smtClean="0"/>
              <a:t>VSP as an FDR is not required to have a compliance program. </a:t>
            </a:r>
          </a:p>
          <a:p>
            <a:pPr marL="0" indent="0">
              <a:buNone/>
            </a:pPr>
            <a:endParaRPr lang="en-US" sz="1800" dirty="0"/>
          </a:p>
          <a:p>
            <a:pPr marL="514350" indent="-514350">
              <a:buAutoNum type="alphaUcPeriod"/>
            </a:pPr>
            <a:r>
              <a:rPr lang="en-US" sz="1800" dirty="0" smtClean="0"/>
              <a:t>True</a:t>
            </a:r>
          </a:p>
          <a:p>
            <a:pPr marL="514350" indent="-514350">
              <a:buAutoNum type="alphaUcPeriod"/>
            </a:pPr>
            <a:r>
              <a:rPr lang="en-US" sz="1800" dirty="0" smtClean="0"/>
              <a:t>False</a:t>
            </a:r>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0" indent="0">
              <a:buNone/>
            </a:pPr>
            <a:endParaRPr lang="en-US" sz="1800" dirty="0"/>
          </a:p>
          <a:p>
            <a:pPr marL="0" indent="0">
              <a:buNone/>
            </a:pPr>
            <a:r>
              <a:rPr lang="en-US" sz="1100" dirty="0" smtClean="0">
                <a:solidFill>
                  <a:schemeClr val="tx1">
                    <a:lumMod val="50000"/>
                  </a:schemeClr>
                </a:solidFill>
              </a:rPr>
              <a:t>Answer:  False</a:t>
            </a:r>
            <a:endParaRPr lang="en-US" sz="1100" dirty="0">
              <a:solidFill>
                <a:schemeClr val="tx1">
                  <a:lumMod val="50000"/>
                </a:schemeClr>
              </a:solidFill>
            </a:endParaRPr>
          </a:p>
        </p:txBody>
      </p:sp>
    </p:spTree>
    <p:extLst>
      <p:ext uri="{BB962C8B-B14F-4D97-AF65-F5344CB8AC3E}">
        <p14:creationId xmlns:p14="http://schemas.microsoft.com/office/powerpoint/2010/main" val="18580051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7 of 10</a:t>
            </a:r>
            <a:endParaRPr lang="en-US" dirty="0"/>
          </a:p>
        </p:txBody>
      </p:sp>
      <p:sp>
        <p:nvSpPr>
          <p:cNvPr id="3" name="Content Placeholder 2"/>
          <p:cNvSpPr>
            <a:spLocks noGrp="1"/>
          </p:cNvSpPr>
          <p:nvPr>
            <p:ph type="body" sz="quarter" idx="11"/>
          </p:nvPr>
        </p:nvSpPr>
        <p:spPr/>
        <p:txBody>
          <a:bodyPr>
            <a:normAutofit/>
          </a:bodyPr>
          <a:lstStyle/>
          <a:p>
            <a:pPr marL="0" indent="0">
              <a:buNone/>
            </a:pPr>
            <a:r>
              <a:rPr lang="en-US" sz="1800" dirty="0" smtClean="0"/>
              <a:t>At a minimum, an effective compliance program includes four core requirements. </a:t>
            </a:r>
          </a:p>
          <a:p>
            <a:pPr marL="0" indent="0">
              <a:buNone/>
            </a:pPr>
            <a:endParaRPr lang="en-US" sz="1800" dirty="0"/>
          </a:p>
          <a:p>
            <a:pPr marL="514350" indent="-514350">
              <a:buAutoNum type="alphaUcPeriod"/>
            </a:pPr>
            <a:r>
              <a:rPr lang="en-US" sz="1800" dirty="0" smtClean="0"/>
              <a:t>True</a:t>
            </a:r>
          </a:p>
          <a:p>
            <a:pPr marL="514350" indent="-514350">
              <a:buAutoNum type="alphaUcPeriod"/>
            </a:pPr>
            <a:r>
              <a:rPr lang="en-US" sz="1800" dirty="0" smtClean="0"/>
              <a:t>False</a:t>
            </a:r>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0" indent="0">
              <a:buNone/>
            </a:pPr>
            <a:r>
              <a:rPr lang="en-US" sz="1100" dirty="0" smtClean="0">
                <a:solidFill>
                  <a:schemeClr val="tx1">
                    <a:lumMod val="50000"/>
                  </a:schemeClr>
                </a:solidFill>
              </a:rPr>
              <a:t>Answer: False </a:t>
            </a:r>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p:txBody>
      </p:sp>
    </p:spTree>
    <p:extLst>
      <p:ext uri="{BB962C8B-B14F-4D97-AF65-F5344CB8AC3E}">
        <p14:creationId xmlns:p14="http://schemas.microsoft.com/office/powerpoint/2010/main" val="34734696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8 of 10</a:t>
            </a:r>
            <a:endParaRPr lang="en-US" dirty="0"/>
          </a:p>
        </p:txBody>
      </p:sp>
      <p:sp>
        <p:nvSpPr>
          <p:cNvPr id="3" name="Content Placeholder 2"/>
          <p:cNvSpPr>
            <a:spLocks noGrp="1"/>
          </p:cNvSpPr>
          <p:nvPr>
            <p:ph type="body" sz="quarter" idx="11"/>
          </p:nvPr>
        </p:nvSpPr>
        <p:spPr/>
        <p:txBody>
          <a:bodyPr>
            <a:normAutofit/>
          </a:bodyPr>
          <a:lstStyle/>
          <a:p>
            <a:pPr marL="0" indent="0">
              <a:buNone/>
            </a:pPr>
            <a:r>
              <a:rPr lang="en-US" sz="1800" dirty="0" smtClean="0"/>
              <a:t>Who is VSP’s Chief Corporate Compliance Officer?</a:t>
            </a:r>
          </a:p>
          <a:p>
            <a:pPr marL="0" indent="0">
              <a:buNone/>
            </a:pPr>
            <a:endParaRPr lang="en-US" sz="1800" dirty="0"/>
          </a:p>
          <a:p>
            <a:pPr marL="514350" indent="-514350">
              <a:buAutoNum type="alphaUcPeriod"/>
            </a:pPr>
            <a:r>
              <a:rPr lang="en-US" sz="1800" dirty="0" smtClean="0"/>
              <a:t>Kate Renwick-Espinosa </a:t>
            </a:r>
          </a:p>
          <a:p>
            <a:pPr marL="514350" indent="-514350">
              <a:buAutoNum type="alphaUcPeriod"/>
            </a:pPr>
            <a:r>
              <a:rPr lang="en-US" sz="1800" dirty="0" smtClean="0"/>
              <a:t>Kathy Rodine</a:t>
            </a:r>
          </a:p>
          <a:p>
            <a:pPr marL="514350" indent="-514350">
              <a:buAutoNum type="alphaUcPeriod"/>
            </a:pPr>
            <a:r>
              <a:rPr lang="en-US" sz="1800" dirty="0" smtClean="0"/>
              <a:t>Jim McGrann</a:t>
            </a:r>
          </a:p>
          <a:p>
            <a:pPr marL="514350" indent="-514350">
              <a:buAutoNum type="alphaUcPeriod"/>
            </a:pPr>
            <a:r>
              <a:rPr lang="en-US" sz="1800" dirty="0" smtClean="0"/>
              <a:t>Dan Schauer</a:t>
            </a:r>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0" indent="0">
              <a:buNone/>
            </a:pPr>
            <a:r>
              <a:rPr lang="en-US" sz="1100" dirty="0" smtClean="0">
                <a:solidFill>
                  <a:schemeClr val="tx1">
                    <a:lumMod val="50000"/>
                  </a:schemeClr>
                </a:solidFill>
              </a:rPr>
              <a:t>Answer: D</a:t>
            </a:r>
            <a:endParaRPr lang="en-US" sz="1100" dirty="0">
              <a:solidFill>
                <a:schemeClr val="tx1">
                  <a:lumMod val="50000"/>
                </a:schemeClr>
              </a:solidFill>
            </a:endParaRPr>
          </a:p>
        </p:txBody>
      </p:sp>
    </p:spTree>
    <p:extLst>
      <p:ext uri="{BB962C8B-B14F-4D97-AF65-F5344CB8AC3E}">
        <p14:creationId xmlns:p14="http://schemas.microsoft.com/office/powerpoint/2010/main" val="245958894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9 of 10</a:t>
            </a:r>
            <a:endParaRPr lang="en-US" dirty="0"/>
          </a:p>
        </p:txBody>
      </p:sp>
      <p:sp>
        <p:nvSpPr>
          <p:cNvPr id="3" name="Content Placeholder 2"/>
          <p:cNvSpPr>
            <a:spLocks noGrp="1"/>
          </p:cNvSpPr>
          <p:nvPr>
            <p:ph type="body" sz="quarter" idx="11"/>
          </p:nvPr>
        </p:nvSpPr>
        <p:spPr/>
        <p:txBody>
          <a:bodyPr>
            <a:normAutofit/>
          </a:bodyPr>
          <a:lstStyle/>
          <a:p>
            <a:pPr marL="0" indent="0">
              <a:buNone/>
            </a:pPr>
            <a:r>
              <a:rPr lang="en-US" sz="1800" dirty="0" smtClean="0"/>
              <a:t>Correcting non-compliance ______________.</a:t>
            </a:r>
          </a:p>
          <a:p>
            <a:pPr marL="0" indent="0">
              <a:buNone/>
            </a:pPr>
            <a:endParaRPr lang="en-US" sz="1800" b="1" dirty="0" smtClean="0"/>
          </a:p>
          <a:p>
            <a:pPr marL="0" indent="0">
              <a:buNone/>
            </a:pPr>
            <a:r>
              <a:rPr lang="en-US" sz="1800" b="1" dirty="0" smtClean="0"/>
              <a:t>Select the correct answer to fill in the blank.</a:t>
            </a:r>
            <a:br>
              <a:rPr lang="en-US" sz="1800" b="1" dirty="0" smtClean="0"/>
            </a:br>
            <a:endParaRPr lang="en-US" sz="1800" b="1" dirty="0" smtClean="0"/>
          </a:p>
          <a:p>
            <a:pPr marL="514350" indent="-514350">
              <a:buAutoNum type="alphaUcPeriod"/>
            </a:pPr>
            <a:r>
              <a:rPr lang="en-US" sz="1800" dirty="0" smtClean="0"/>
              <a:t>Protects enrollees, avoids recurrence of the same non-compliance, and promotes efficiency</a:t>
            </a:r>
          </a:p>
          <a:p>
            <a:pPr marL="514350" indent="-514350">
              <a:buAutoNum type="alphaUcPeriod"/>
            </a:pPr>
            <a:r>
              <a:rPr lang="en-US" sz="1800" dirty="0" smtClean="0"/>
              <a:t>Ensures bonuses for all employees</a:t>
            </a:r>
          </a:p>
          <a:p>
            <a:pPr marL="514350" indent="-514350">
              <a:buAutoNum type="alphaUcPeriod"/>
            </a:pPr>
            <a:r>
              <a:rPr lang="en-US" sz="1800" dirty="0" smtClean="0"/>
              <a:t>Both A and B </a:t>
            </a:r>
          </a:p>
          <a:p>
            <a:pPr marL="514350" indent="-514350">
              <a:buAutoNum type="alphaUcPeriod"/>
            </a:pPr>
            <a:endParaRPr lang="en-US" sz="1800" dirty="0"/>
          </a:p>
          <a:p>
            <a:pPr marL="514350" indent="-514350">
              <a:buAutoNum type="alphaUcPeriod"/>
            </a:pPr>
            <a:endParaRPr lang="en-US" sz="1800" dirty="0" smtClean="0"/>
          </a:p>
          <a:p>
            <a:pPr marL="514350" indent="-514350">
              <a:buAutoNum type="alphaUcPeriod"/>
            </a:pPr>
            <a:endParaRPr lang="en-US" sz="1800" dirty="0"/>
          </a:p>
          <a:p>
            <a:pPr marL="514350" indent="-514350">
              <a:buAutoNum type="alphaUcPeriod"/>
            </a:pPr>
            <a:endParaRPr lang="en-US" sz="1800" dirty="0" smtClean="0"/>
          </a:p>
          <a:p>
            <a:pPr marL="0" indent="0">
              <a:buNone/>
            </a:pPr>
            <a:endParaRPr lang="en-US" sz="1800" dirty="0"/>
          </a:p>
          <a:p>
            <a:pPr marL="0" indent="0">
              <a:buNone/>
            </a:pPr>
            <a:r>
              <a:rPr lang="en-US" sz="1100" dirty="0" smtClean="0">
                <a:solidFill>
                  <a:schemeClr val="tx1">
                    <a:lumMod val="50000"/>
                  </a:schemeClr>
                </a:solidFill>
              </a:rPr>
              <a:t>Answer: A</a:t>
            </a:r>
            <a:endParaRPr lang="en-US" sz="1800" dirty="0"/>
          </a:p>
        </p:txBody>
      </p:sp>
    </p:spTree>
    <p:extLst>
      <p:ext uri="{BB962C8B-B14F-4D97-AF65-F5344CB8AC3E}">
        <p14:creationId xmlns:p14="http://schemas.microsoft.com/office/powerpoint/2010/main" val="268763988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 10 of 10</a:t>
            </a:r>
            <a:endParaRPr lang="en-US" dirty="0"/>
          </a:p>
        </p:txBody>
      </p:sp>
      <p:sp>
        <p:nvSpPr>
          <p:cNvPr id="3" name="Content Placeholder 2"/>
          <p:cNvSpPr>
            <a:spLocks noGrp="1"/>
          </p:cNvSpPr>
          <p:nvPr>
            <p:ph type="body" sz="quarter" idx="11"/>
          </p:nvPr>
        </p:nvSpPr>
        <p:spPr/>
        <p:txBody>
          <a:bodyPr>
            <a:normAutofit/>
          </a:bodyPr>
          <a:lstStyle/>
          <a:p>
            <a:pPr marL="0" indent="0">
              <a:buNone/>
            </a:pPr>
            <a:r>
              <a:rPr lang="en-US" sz="2000" dirty="0" smtClean="0"/>
              <a:t>What are some of the consequences for non-compliance, fraudulent, or unethical behavior?</a:t>
            </a:r>
          </a:p>
          <a:p>
            <a:pPr marL="0" indent="0">
              <a:buNone/>
            </a:pPr>
            <a:endParaRPr lang="en-US" sz="2000" dirty="0"/>
          </a:p>
          <a:p>
            <a:pPr marL="514350" indent="-514350">
              <a:buAutoNum type="alphaUcPeriod"/>
            </a:pPr>
            <a:r>
              <a:rPr lang="en-US" sz="2000" dirty="0" smtClean="0"/>
              <a:t>Disciplinary Action</a:t>
            </a:r>
          </a:p>
          <a:p>
            <a:pPr marL="514350" indent="-514350">
              <a:buAutoNum type="alphaUcPeriod"/>
            </a:pPr>
            <a:r>
              <a:rPr lang="en-US" sz="2000" dirty="0" smtClean="0"/>
              <a:t>Termination of employment</a:t>
            </a:r>
          </a:p>
          <a:p>
            <a:pPr marL="514350" indent="-514350">
              <a:buAutoNum type="alphaUcPeriod"/>
            </a:pPr>
            <a:r>
              <a:rPr lang="en-US" sz="2000" dirty="0" smtClean="0"/>
              <a:t>Exclusion from participation in all Federal health care programs</a:t>
            </a:r>
          </a:p>
          <a:p>
            <a:pPr marL="514350" indent="-514350">
              <a:buAutoNum type="alphaUcPeriod"/>
            </a:pPr>
            <a:r>
              <a:rPr lang="en-US" sz="2000" dirty="0" smtClean="0"/>
              <a:t>All of the above</a:t>
            </a:r>
          </a:p>
          <a:p>
            <a:pPr marL="514350" indent="-514350">
              <a:buAutoNum type="alphaUcPeriod"/>
            </a:pPr>
            <a:endParaRPr lang="en-US" sz="2000" dirty="0"/>
          </a:p>
          <a:p>
            <a:pPr marL="514350" indent="-514350">
              <a:buAutoNum type="alphaUcPeriod"/>
            </a:pPr>
            <a:endParaRPr lang="en-US" sz="2000" dirty="0" smtClean="0"/>
          </a:p>
          <a:p>
            <a:pPr marL="514350" indent="-514350">
              <a:buAutoNum type="alphaUcPeriod"/>
            </a:pPr>
            <a:endParaRPr lang="en-US" sz="2000" dirty="0"/>
          </a:p>
          <a:p>
            <a:pPr marL="514350" indent="-514350">
              <a:buAutoNum type="alphaUcPeriod"/>
            </a:pPr>
            <a:endParaRPr lang="en-US" sz="2000" dirty="0" smtClean="0"/>
          </a:p>
          <a:p>
            <a:pPr marL="0" indent="0">
              <a:buNone/>
            </a:pPr>
            <a:endParaRPr lang="en-US" sz="2000" dirty="0"/>
          </a:p>
          <a:p>
            <a:pPr marL="0" indent="0">
              <a:buNone/>
            </a:pPr>
            <a:r>
              <a:rPr lang="en-US" sz="1100" dirty="0" smtClean="0">
                <a:solidFill>
                  <a:schemeClr val="tx1">
                    <a:lumMod val="50000"/>
                  </a:schemeClr>
                </a:solidFill>
              </a:rPr>
              <a:t>Answer: D</a:t>
            </a:r>
            <a:endParaRPr lang="en-US" sz="1100" dirty="0">
              <a:solidFill>
                <a:schemeClr val="tx1">
                  <a:lumMod val="50000"/>
                </a:schemeClr>
              </a:solidFill>
            </a:endParaRPr>
          </a:p>
        </p:txBody>
      </p:sp>
    </p:spTree>
    <p:extLst>
      <p:ext uri="{BB962C8B-B14F-4D97-AF65-F5344CB8AC3E}">
        <p14:creationId xmlns:p14="http://schemas.microsoft.com/office/powerpoint/2010/main" val="39954895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Congratulations!	</a:t>
            </a:r>
            <a:endParaRPr lang="en-US" dirty="0"/>
          </a:p>
        </p:txBody>
      </p:sp>
      <p:sp>
        <p:nvSpPr>
          <p:cNvPr id="3" name="Content Placeholder 2"/>
          <p:cNvSpPr>
            <a:spLocks noGrp="1"/>
          </p:cNvSpPr>
          <p:nvPr>
            <p:ph type="body" sz="quarter" idx="11"/>
          </p:nvPr>
        </p:nvSpPr>
        <p:spPr>
          <a:ln>
            <a:noFill/>
          </a:ln>
        </p:spPr>
        <p:txBody>
          <a:bodyPr>
            <a:normAutofit/>
          </a:bodyPr>
          <a:lstStyle/>
          <a:p>
            <a:pPr marL="0" indent="0" algn="ctr">
              <a:buNone/>
            </a:pPr>
            <a:endParaRPr lang="en-US" sz="2800" dirty="0" smtClean="0">
              <a:solidFill>
                <a:schemeClr val="accent4"/>
              </a:solidFill>
            </a:endParaRPr>
          </a:p>
          <a:p>
            <a:pPr marL="0" indent="0" algn="ctr">
              <a:buNone/>
            </a:pPr>
            <a:endParaRPr lang="en-US" sz="2800" dirty="0">
              <a:solidFill>
                <a:schemeClr val="accent4"/>
              </a:solidFill>
            </a:endParaRPr>
          </a:p>
          <a:p>
            <a:pPr marL="0" indent="0" algn="ctr">
              <a:buNone/>
            </a:pPr>
            <a:r>
              <a:rPr lang="en-US" sz="2800" dirty="0" smtClean="0">
                <a:solidFill>
                  <a:schemeClr val="accent4"/>
                </a:solidFill>
              </a:rPr>
              <a:t>You may add this Compliance Training to your attestation for 2016. </a:t>
            </a:r>
            <a:endParaRPr lang="en-US" sz="2800" dirty="0">
              <a:solidFill>
                <a:schemeClr val="accent4"/>
              </a:solidFill>
            </a:endParaRPr>
          </a:p>
          <a:p>
            <a:pPr marL="0" indent="0">
              <a:buNone/>
            </a:pPr>
            <a:endParaRPr lang="en-US" sz="2800" dirty="0"/>
          </a:p>
        </p:txBody>
      </p:sp>
    </p:spTree>
    <p:extLst>
      <p:ext uri="{BB962C8B-B14F-4D97-AF65-F5344CB8AC3E}">
        <p14:creationId xmlns:p14="http://schemas.microsoft.com/office/powerpoint/2010/main" val="2905923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Training Requirements:</a:t>
            </a:r>
            <a:r>
              <a:rPr lang="en-US" sz="2800" dirty="0" smtClean="0">
                <a:solidFill>
                  <a:srgbClr val="FFFFFF"/>
                </a:solidFill>
              </a:rPr>
              <a:t> </a:t>
            </a:r>
            <a:br>
              <a:rPr lang="en-US" sz="2800" dirty="0" smtClean="0">
                <a:solidFill>
                  <a:srgbClr val="FFFFFF"/>
                </a:solidFill>
              </a:rPr>
            </a:br>
            <a:r>
              <a:rPr lang="en-US" sz="1400" dirty="0" smtClean="0">
                <a:solidFill>
                  <a:srgbClr val="FFFFFF"/>
                </a:solidFill>
              </a:rPr>
              <a:t>VSP Employees, Board Members, and First-Tier, Downstream, or Related Entity</a:t>
            </a:r>
            <a:endParaRPr lang="en-US" sz="1400" dirty="0">
              <a:solidFill>
                <a:srgbClr val="FFFFFF"/>
              </a:solidFill>
            </a:endParaRPr>
          </a:p>
        </p:txBody>
      </p:sp>
      <p:sp>
        <p:nvSpPr>
          <p:cNvPr id="3" name="Content Placeholder 2"/>
          <p:cNvSpPr>
            <a:spLocks noGrp="1"/>
          </p:cNvSpPr>
          <p:nvPr>
            <p:ph type="body" sz="quarter" idx="11"/>
          </p:nvPr>
        </p:nvSpPr>
        <p:spPr/>
        <p:txBody>
          <a:bodyPr>
            <a:normAutofit/>
          </a:bodyPr>
          <a:lstStyle/>
          <a:p>
            <a:r>
              <a:rPr lang="en-US" sz="2000" dirty="0" smtClean="0">
                <a:solidFill>
                  <a:srgbClr val="FFFFFF"/>
                </a:solidFill>
              </a:rPr>
              <a:t>Certain training requirements apply to people involved in performing or delivering the Medicare Parts C and D benefits and other Plans. All employees of Medicare Advantage Organizations (MAOs) and the entities with which they contract to provide administrative or health care services for enrollees on behalf of the sponsor (referred to as “FDRs”), which is VSP must receive training about compliance with CMS program rules. </a:t>
            </a:r>
          </a:p>
          <a:p>
            <a:r>
              <a:rPr lang="en-US" sz="2000" dirty="0" smtClean="0">
                <a:solidFill>
                  <a:srgbClr val="FFFFFF"/>
                </a:solidFill>
              </a:rPr>
              <a:t>You are also required to complete FWA training within 5 days of initial hire. Please contact your supervisor for more information. </a:t>
            </a:r>
            <a:endParaRPr lang="en-US" sz="2000" dirty="0">
              <a:solidFill>
                <a:srgbClr val="FFFFFF"/>
              </a:solidFill>
            </a:endParaRPr>
          </a:p>
        </p:txBody>
      </p:sp>
    </p:spTree>
    <p:extLst>
      <p:ext uri="{BB962C8B-B14F-4D97-AF65-F5344CB8AC3E}">
        <p14:creationId xmlns:p14="http://schemas.microsoft.com/office/powerpoint/2010/main" val="32973871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FF"/>
                </a:solidFill>
              </a:rPr>
              <a:t>Training Course Content	</a:t>
            </a:r>
            <a:endParaRPr lang="en-US" dirty="0">
              <a:solidFill>
                <a:srgbClr val="FFFFFF"/>
              </a:solidFill>
            </a:endParaRPr>
          </a:p>
        </p:txBody>
      </p:sp>
      <p:sp>
        <p:nvSpPr>
          <p:cNvPr id="3" name="Content Placeholder 2"/>
          <p:cNvSpPr>
            <a:spLocks noGrp="1"/>
          </p:cNvSpPr>
          <p:nvPr>
            <p:ph type="body" sz="quarter" idx="13"/>
          </p:nvPr>
        </p:nvSpPr>
        <p:spPr/>
        <p:txBody>
          <a:bodyPr>
            <a:normAutofit/>
          </a:bodyPr>
          <a:lstStyle/>
          <a:p>
            <a:r>
              <a:rPr lang="en-US" sz="2000" dirty="0" smtClean="0">
                <a:solidFill>
                  <a:srgbClr val="FFFFFF"/>
                </a:solidFill>
              </a:rPr>
              <a:t>This course consists of general compliance program training, a post-assessment, and a course evaluation. </a:t>
            </a:r>
          </a:p>
          <a:p>
            <a:r>
              <a:rPr lang="en-US" sz="2000" dirty="0" smtClean="0">
                <a:solidFill>
                  <a:srgbClr val="FFFFFF"/>
                </a:solidFill>
              </a:rPr>
              <a:t>Employees must satisfy general compliance and FWA training requirements. You must use this course to satisfy general compliance training requirements. </a:t>
            </a:r>
            <a:endParaRPr lang="en-US" sz="2000" dirty="0">
              <a:solidFill>
                <a:srgbClr val="FFFFFF"/>
              </a:solidFill>
            </a:endParaRPr>
          </a:p>
          <a:p>
            <a:r>
              <a:rPr lang="en-US" sz="2000" dirty="0" smtClean="0">
                <a:solidFill>
                  <a:srgbClr val="FFFFFF"/>
                </a:solidFill>
              </a:rPr>
              <a:t>This course should take approximately 20 minutes to complete. </a:t>
            </a:r>
          </a:p>
          <a:p>
            <a:r>
              <a:rPr lang="en-US" sz="2000" dirty="0" smtClean="0">
                <a:solidFill>
                  <a:srgbClr val="FFFFFF"/>
                </a:solidFill>
              </a:rPr>
              <a:t>Successfully completing the course requires completing the entire lesson and course evaluation.  </a:t>
            </a:r>
            <a:endParaRPr lang="en-US" sz="2000" dirty="0">
              <a:solidFill>
                <a:srgbClr val="FFFFFF"/>
              </a:solidFill>
            </a:endParaRPr>
          </a:p>
        </p:txBody>
      </p:sp>
    </p:spTree>
    <p:extLst>
      <p:ext uri="{BB962C8B-B14F-4D97-AF65-F5344CB8AC3E}">
        <p14:creationId xmlns:p14="http://schemas.microsoft.com/office/powerpoint/2010/main" val="41756043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algn="ctr" eaLnBrk="1" hangingPunct="1"/>
            <a:r>
              <a:rPr lang="en-US" altLang="en-US" dirty="0" smtClean="0">
                <a:solidFill>
                  <a:srgbClr val="FFFFFF"/>
                </a:solidFill>
              </a:rPr>
              <a:t>Introduction and </a:t>
            </a:r>
            <a:br>
              <a:rPr lang="en-US" altLang="en-US" dirty="0" smtClean="0">
                <a:solidFill>
                  <a:srgbClr val="FFFFFF"/>
                </a:solidFill>
              </a:rPr>
            </a:br>
            <a:r>
              <a:rPr lang="en-US" altLang="en-US" dirty="0" smtClean="0">
                <a:solidFill>
                  <a:srgbClr val="FFFFFF"/>
                </a:solidFill>
              </a:rPr>
              <a:t>Learning Objectives</a:t>
            </a: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262413199"/>
              </p:ext>
            </p:extLst>
          </p:nvPr>
        </p:nvGraphicFramePr>
        <p:xfrm>
          <a:off x="1177925" y="2588861"/>
          <a:ext cx="6788150" cy="3879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1398895" y="1661434"/>
            <a:ext cx="6346209" cy="707886"/>
          </a:xfrm>
          <a:prstGeom prst="rect">
            <a:avLst/>
          </a:prstGeom>
          <a:noFill/>
        </p:spPr>
        <p:txBody>
          <a:bodyPr wrap="square" rtlCol="0">
            <a:spAutoFit/>
          </a:bodyPr>
          <a:lstStyle/>
          <a:p>
            <a:pPr algn="ctr"/>
            <a:r>
              <a:rPr lang="en-US" sz="2000" dirty="0" smtClean="0">
                <a:solidFill>
                  <a:srgbClr val="FFFFFF"/>
                </a:solidFill>
              </a:rPr>
              <a:t>This lesson outlines effective compliance programs. </a:t>
            </a:r>
            <a:br>
              <a:rPr lang="en-US" sz="2000" dirty="0" smtClean="0">
                <a:solidFill>
                  <a:srgbClr val="FFFFFF"/>
                </a:solidFill>
              </a:rPr>
            </a:br>
            <a:r>
              <a:rPr lang="en-US" sz="2000" dirty="0" smtClean="0">
                <a:solidFill>
                  <a:srgbClr val="FFFFFF"/>
                </a:solidFill>
              </a:rPr>
              <a:t>Upon completing the lesson, you should be able:</a:t>
            </a:r>
            <a:endParaRPr lang="en-US" sz="2000" dirty="0">
              <a:solidFill>
                <a:srgbClr val="FFFFFF"/>
              </a:solidFill>
            </a:endParaRPr>
          </a:p>
        </p:txBody>
      </p:sp>
    </p:spTree>
    <p:extLst>
      <p:ext uri="{BB962C8B-B14F-4D97-AF65-F5344CB8AC3E}">
        <p14:creationId xmlns:p14="http://schemas.microsoft.com/office/powerpoint/2010/main" val="5975715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ctr" eaLnBrk="1" hangingPunct="1"/>
            <a:r>
              <a:rPr lang="en-US" altLang="en-US" dirty="0" smtClean="0">
                <a:solidFill>
                  <a:srgbClr val="FFFFFF"/>
                </a:solidFill>
              </a:rPr>
              <a:t>Compliance Program Requirement</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3580880189"/>
              </p:ext>
            </p:extLst>
          </p:nvPr>
        </p:nvGraphicFramePr>
        <p:xfrm>
          <a:off x="2843213" y="1662113"/>
          <a:ext cx="6300787"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extBox 1"/>
          <p:cNvSpPr txBox="1"/>
          <p:nvPr/>
        </p:nvSpPr>
        <p:spPr>
          <a:xfrm>
            <a:off x="300229" y="1780822"/>
            <a:ext cx="4003660" cy="2646879"/>
          </a:xfrm>
          <a:prstGeom prst="rect">
            <a:avLst/>
          </a:prstGeom>
          <a:noFill/>
        </p:spPr>
        <p:txBody>
          <a:bodyPr wrap="square" rtlCol="0">
            <a:spAutoFit/>
          </a:bodyPr>
          <a:lstStyle/>
          <a:p>
            <a:r>
              <a:rPr lang="en-US" altLang="en-US" dirty="0">
                <a:solidFill>
                  <a:schemeClr val="accent1"/>
                </a:solidFill>
                <a:latin typeface="+mj-lt"/>
              </a:rPr>
              <a:t>Compliance Program Requirement</a:t>
            </a:r>
            <a:endParaRPr lang="en-US" dirty="0" smtClean="0">
              <a:solidFill>
                <a:schemeClr val="accent1"/>
              </a:solidFill>
              <a:latin typeface="+mj-lt"/>
            </a:endParaRPr>
          </a:p>
          <a:p>
            <a:r>
              <a:rPr lang="en-US" sz="1600" dirty="0" smtClean="0">
                <a:solidFill>
                  <a:srgbClr val="FFFFFF"/>
                </a:solidFill>
              </a:rPr>
              <a:t>The Centers for Medicare &amp; Medicaid Services (CMS) requires VSP to implement and maintain an effective compliance program for its Government Programs such as Medicare/Medicaid.</a:t>
            </a:r>
          </a:p>
          <a:p>
            <a:endParaRPr lang="en-US" sz="1600" dirty="0">
              <a:solidFill>
                <a:srgbClr val="FFFFFF"/>
              </a:solidFill>
            </a:endParaRPr>
          </a:p>
          <a:p>
            <a:r>
              <a:rPr lang="en-US" sz="1600" dirty="0" smtClean="0">
                <a:solidFill>
                  <a:srgbClr val="FFFFFF"/>
                </a:solidFill>
              </a:rPr>
              <a:t>An effective Compliance Program should :</a:t>
            </a:r>
          </a:p>
          <a:p>
            <a:endParaRPr lang="en-US" dirty="0">
              <a:solidFill>
                <a:srgbClr val="FFFFFF"/>
              </a:solidFill>
            </a:endParaRPr>
          </a:p>
          <a:p>
            <a:endParaRPr lang="en-US" dirty="0">
              <a:solidFill>
                <a:srgbClr val="FFFFFF"/>
              </a:solidFill>
            </a:endParaRPr>
          </a:p>
        </p:txBody>
      </p:sp>
    </p:spTree>
    <p:extLst>
      <p:ext uri="{BB962C8B-B14F-4D97-AF65-F5344CB8AC3E}">
        <p14:creationId xmlns:p14="http://schemas.microsoft.com/office/powerpoint/2010/main" val="2305678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Compliance Program</a:t>
            </a:r>
            <a:endParaRPr lang="en-US" dirty="0"/>
          </a:p>
        </p:txBody>
      </p:sp>
      <p:sp>
        <p:nvSpPr>
          <p:cNvPr id="3" name="Content Placeholder 2"/>
          <p:cNvSpPr>
            <a:spLocks noGrp="1"/>
          </p:cNvSpPr>
          <p:nvPr>
            <p:ph type="body" sz="quarter" idx="11"/>
          </p:nvPr>
        </p:nvSpPr>
        <p:spPr/>
        <p:txBody>
          <a:bodyPr/>
          <a:lstStyle/>
          <a:p>
            <a:pPr marL="0" indent="0">
              <a:buNone/>
            </a:pPr>
            <a:r>
              <a:rPr lang="en-US" sz="2800" dirty="0">
                <a:solidFill>
                  <a:srgbClr val="00B6F1"/>
                </a:solidFill>
                <a:latin typeface="+mj-lt"/>
              </a:rPr>
              <a:t>At a </a:t>
            </a:r>
            <a:r>
              <a:rPr lang="en-US" sz="2800" dirty="0" smtClean="0">
                <a:solidFill>
                  <a:srgbClr val="00B6F1"/>
                </a:solidFill>
                <a:latin typeface="+mj-lt"/>
              </a:rPr>
              <a:t>minimum a </a:t>
            </a:r>
            <a:r>
              <a:rPr lang="en-US" sz="2800" dirty="0">
                <a:solidFill>
                  <a:srgbClr val="00B6F1"/>
                </a:solidFill>
                <a:latin typeface="+mj-lt"/>
              </a:rPr>
              <a:t>Compliance Program:</a:t>
            </a:r>
          </a:p>
          <a:p>
            <a:r>
              <a:rPr lang="en-US" sz="2400" dirty="0" smtClean="0">
                <a:latin typeface="+mn-lt"/>
              </a:rPr>
              <a:t>Prevents, detects, and corrects non-compliance;</a:t>
            </a:r>
          </a:p>
          <a:p>
            <a:r>
              <a:rPr lang="en-US" sz="2400" dirty="0" smtClean="0">
                <a:latin typeface="+mn-lt"/>
              </a:rPr>
              <a:t>Is fully implemented and is tailored to an organization’s unique operations and circumstances;</a:t>
            </a:r>
          </a:p>
          <a:p>
            <a:r>
              <a:rPr lang="en-US" sz="2400" dirty="0" smtClean="0">
                <a:latin typeface="+mn-lt"/>
              </a:rPr>
              <a:t>Has adequate resources; </a:t>
            </a:r>
          </a:p>
          <a:p>
            <a:r>
              <a:rPr lang="en-US" sz="2400" dirty="0" smtClean="0">
                <a:latin typeface="+mn-lt"/>
              </a:rPr>
              <a:t>Promotes the organization’s Standards of Conduct; and </a:t>
            </a:r>
          </a:p>
          <a:p>
            <a:r>
              <a:rPr lang="en-US" sz="2400" dirty="0" smtClean="0">
                <a:latin typeface="+mn-lt"/>
              </a:rPr>
              <a:t>Establishes clear lines of communication for reporting noncompliance. </a:t>
            </a:r>
            <a:endParaRPr lang="en-US" sz="2400" dirty="0">
              <a:latin typeface="+mn-lt"/>
            </a:endParaRPr>
          </a:p>
        </p:txBody>
      </p:sp>
    </p:spTree>
    <p:extLst>
      <p:ext uri="{BB962C8B-B14F-4D97-AF65-F5344CB8AC3E}">
        <p14:creationId xmlns:p14="http://schemas.microsoft.com/office/powerpoint/2010/main" val="4056134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eaLnBrk="1" hangingPunct="1"/>
            <a:r>
              <a:rPr lang="en-US" altLang="en-US" dirty="0" smtClean="0"/>
              <a:t>Compliance  Core Requirements</a:t>
            </a:r>
          </a:p>
        </p:txBody>
      </p:sp>
      <p:sp>
        <p:nvSpPr>
          <p:cNvPr id="9219" name="Content Placeholder 2"/>
          <p:cNvSpPr>
            <a:spLocks noGrp="1"/>
          </p:cNvSpPr>
          <p:nvPr>
            <p:ph type="body" sz="quarter" idx="11"/>
          </p:nvPr>
        </p:nvSpPr>
        <p:spPr>
          <a:xfrm>
            <a:off x="481013" y="1597025"/>
            <a:ext cx="8283574" cy="4973638"/>
          </a:xfrm>
        </p:spPr>
        <p:txBody>
          <a:bodyPr/>
          <a:lstStyle/>
          <a:p>
            <a:pPr marL="0" indent="0" algn="ctr">
              <a:buNone/>
            </a:pPr>
            <a:r>
              <a:rPr lang="en-US" altLang="en-US" dirty="0">
                <a:solidFill>
                  <a:srgbClr val="00B6F1"/>
                </a:solidFill>
                <a:latin typeface="+mj-lt"/>
              </a:rPr>
              <a:t>The Compliance Program Consists of </a:t>
            </a:r>
            <a:r>
              <a:rPr lang="en-US" altLang="en-US" dirty="0" smtClean="0">
                <a:solidFill>
                  <a:srgbClr val="00B6F1"/>
                </a:solidFill>
                <a:latin typeface="+mj-lt"/>
              </a:rPr>
              <a:t/>
            </a:r>
            <a:br>
              <a:rPr lang="en-US" altLang="en-US" dirty="0" smtClean="0">
                <a:solidFill>
                  <a:srgbClr val="00B6F1"/>
                </a:solidFill>
                <a:latin typeface="+mj-lt"/>
              </a:rPr>
            </a:br>
            <a:r>
              <a:rPr lang="en-US" altLang="en-US" dirty="0" smtClean="0">
                <a:solidFill>
                  <a:srgbClr val="00B6F1"/>
                </a:solidFill>
                <a:latin typeface="+mj-lt"/>
              </a:rPr>
              <a:t>7 Core Requirements</a:t>
            </a:r>
          </a:p>
          <a:p>
            <a:pPr marL="0" indent="0" eaLnBrk="1" hangingPunct="1">
              <a:buFont typeface="Arial" charset="0"/>
              <a:buNone/>
            </a:pPr>
            <a:endParaRPr lang="en-US" altLang="en-US" sz="2800" dirty="0" smtClean="0">
              <a:solidFill>
                <a:srgbClr val="FFFFFF"/>
              </a:solidFill>
            </a:endParaRPr>
          </a:p>
          <a:p>
            <a:pPr marL="0" indent="0" eaLnBrk="1" hangingPunct="1">
              <a:buFont typeface="Arial" charset="0"/>
              <a:buNone/>
            </a:pPr>
            <a:r>
              <a:rPr lang="en-US" altLang="en-US" sz="2400" dirty="0" smtClean="0">
                <a:solidFill>
                  <a:srgbClr val="00B6F1"/>
                </a:solidFill>
                <a:latin typeface="+mj-lt"/>
              </a:rPr>
              <a:t>Requirement #1:</a:t>
            </a:r>
          </a:p>
          <a:p>
            <a:pPr marL="0" indent="0" eaLnBrk="1" hangingPunct="1">
              <a:buFont typeface="Arial" charset="0"/>
              <a:buNone/>
            </a:pPr>
            <a:endParaRPr lang="en-US" altLang="en-US" sz="2800" dirty="0" smtClean="0">
              <a:solidFill>
                <a:srgbClr val="FFFFFF"/>
              </a:solidFill>
            </a:endParaRPr>
          </a:p>
          <a:p>
            <a:pPr marL="400050" lvl="1" indent="0" eaLnBrk="1" hangingPunct="1">
              <a:buFont typeface="Arial" charset="0"/>
              <a:buNone/>
            </a:pPr>
            <a:r>
              <a:rPr lang="en-US" altLang="en-US" sz="2400" b="1" i="1" dirty="0" smtClean="0">
                <a:solidFill>
                  <a:srgbClr val="FFFFFF"/>
                </a:solidFill>
              </a:rPr>
              <a:t>Written Policies, Procedures and Standards of Conduct</a:t>
            </a:r>
          </a:p>
          <a:p>
            <a:pPr marL="400050" lvl="1" indent="0" eaLnBrk="1" hangingPunct="1">
              <a:buFont typeface="Arial" charset="0"/>
              <a:buNone/>
            </a:pPr>
            <a:endParaRPr lang="en-US" altLang="en-US" sz="2400" dirty="0" smtClean="0">
              <a:solidFill>
                <a:srgbClr val="FFFFFF"/>
              </a:solidFill>
            </a:endParaRPr>
          </a:p>
          <a:p>
            <a:pPr marL="800100" lvl="2" indent="0" eaLnBrk="1" hangingPunct="1">
              <a:buFont typeface="Arial" charset="0"/>
              <a:buNone/>
            </a:pPr>
            <a:r>
              <a:rPr lang="en-US" altLang="en-US" sz="2000" dirty="0" smtClean="0">
                <a:solidFill>
                  <a:srgbClr val="FFFFFF"/>
                </a:solidFill>
              </a:rPr>
              <a:t>These articulate VSP’s commitment to comply with all applicable Federal and State standards and describe compliance expectations according to the Standards of Conduct. </a:t>
            </a:r>
          </a:p>
        </p:txBody>
      </p:sp>
    </p:spTree>
    <p:extLst>
      <p:ext uri="{BB962C8B-B14F-4D97-AF65-F5344CB8AC3E}">
        <p14:creationId xmlns:p14="http://schemas.microsoft.com/office/powerpoint/2010/main" val="39588802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ne Template to rule them all_4-3">
  <a:themeElements>
    <a:clrScheme name="Custom 1">
      <a:dk1>
        <a:srgbClr val="003046"/>
      </a:dk1>
      <a:lt1>
        <a:srgbClr val="FFFFFF"/>
      </a:lt1>
      <a:dk2>
        <a:srgbClr val="003046"/>
      </a:dk2>
      <a:lt2>
        <a:srgbClr val="DCDEE0"/>
      </a:lt2>
      <a:accent1>
        <a:srgbClr val="00B6F1"/>
      </a:accent1>
      <a:accent2>
        <a:srgbClr val="9FCC3B"/>
      </a:accent2>
      <a:accent3>
        <a:srgbClr val="F47A44"/>
      </a:accent3>
      <a:accent4>
        <a:srgbClr val="006EB3"/>
      </a:accent4>
      <a:accent5>
        <a:srgbClr val="CE202A"/>
      </a:accent5>
      <a:accent6>
        <a:srgbClr val="593160"/>
      </a:accent6>
      <a:hlink>
        <a:srgbClr val="006EB3"/>
      </a:hlink>
      <a:folHlink>
        <a:srgbClr val="006EB3"/>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VSP Light">
  <a:themeElements>
    <a:clrScheme name="VSP Global">
      <a:dk1>
        <a:srgbClr val="003046"/>
      </a:dk1>
      <a:lt1>
        <a:srgbClr val="FFFFFF"/>
      </a:lt1>
      <a:dk2>
        <a:srgbClr val="003046"/>
      </a:dk2>
      <a:lt2>
        <a:srgbClr val="DCDEE0"/>
      </a:lt2>
      <a:accent1>
        <a:srgbClr val="00B6F1"/>
      </a:accent1>
      <a:accent2>
        <a:srgbClr val="9FCC3B"/>
      </a:accent2>
      <a:accent3>
        <a:srgbClr val="F47A44"/>
      </a:accent3>
      <a:accent4>
        <a:srgbClr val="006EB3"/>
      </a:accent4>
      <a:accent5>
        <a:srgbClr val="CE202A"/>
      </a:accent5>
      <a:accent6>
        <a:srgbClr val="593160"/>
      </a:accent6>
      <a:hlink>
        <a:srgbClr val="CE202A"/>
      </a:hlink>
      <a:folHlink>
        <a:srgbClr val="593160"/>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_dlc_DocId xmlns="345f58e8-17bd-49b6-8f60-2d158abd43bb">MPTC5CCF2H3U-84-183</_dlc_DocId>
    <_dlc_DocIdUrl xmlns="345f58e8-17bd-49b6-8f60-2d158abd43bb">
      <Url>https://visionserviceplan.sharepoint.com/en/company/brandsource/_layouts/15/DocIdRedir.aspx?ID=MPTC5CCF2H3U-84-183</Url>
      <Description>MPTC5CCF2H3U-84-183</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8647EA335B924F8567C454B8F2D8A2" ma:contentTypeVersion="4" ma:contentTypeDescription="Create a new document." ma:contentTypeScope="" ma:versionID="506c724635d7727a47b4573662677c3e">
  <xsd:schema xmlns:xsd="http://www.w3.org/2001/XMLSchema" xmlns:xs="http://www.w3.org/2001/XMLSchema" xmlns:p="http://schemas.microsoft.com/office/2006/metadata/properties" xmlns:ns1="http://schemas.microsoft.com/sharepoint/v3" xmlns:ns2="345f58e8-17bd-49b6-8f60-2d158abd43bb" xmlns:ns3="ef8174a7-5204-49fa-be3f-2291a0599744" xmlns:ns4="1a0ed3ed-0d32-42e1-97a8-c8a5559436b8" targetNamespace="http://schemas.microsoft.com/office/2006/metadata/properties" ma:root="true" ma:fieldsID="d36dbb8f9a6b3d4089da825c8ddcf6cd" ns1:_="" ns2:_="" ns3:_="" ns4:_="">
    <xsd:import namespace="http://schemas.microsoft.com/sharepoint/v3"/>
    <xsd:import namespace="345f58e8-17bd-49b6-8f60-2d158abd43bb"/>
    <xsd:import namespace="ef8174a7-5204-49fa-be3f-2291a0599744"/>
    <xsd:import namespace="1a0ed3ed-0d32-42e1-97a8-c8a5559436b8"/>
    <xsd:element name="properties">
      <xsd:complexType>
        <xsd:sequence>
          <xsd:element name="documentManagement">
            <xsd:complexType>
              <xsd:all>
                <xsd:element ref="ns2:_dlc_DocId" minOccurs="0"/>
                <xsd:element ref="ns2:_dlc_DocIdUrl" minOccurs="0"/>
                <xsd:element ref="ns2:_dlc_DocIdPersistId" minOccurs="0"/>
                <xsd:element ref="ns1:PublishingStartDate" minOccurs="0"/>
                <xsd:element ref="ns1:PublishingExpirationDate" minOccurs="0"/>
                <xsd:element ref="ns3:SharedWithUsers" minOccurs="0"/>
                <xsd:element ref="ns4:SharingHintHash" minOccurs="0"/>
                <xsd:element ref="ns4: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1"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2"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5f58e8-17bd-49b6-8f60-2d158abd43b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ef8174a7-5204-49fa-be3f-2291a059974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a0ed3ed-0d32-42e1-97a8-c8a5559436b8" elementFormDefault="qualified">
    <xsd:import namespace="http://schemas.microsoft.com/office/2006/documentManagement/types"/>
    <xsd:import namespace="http://schemas.microsoft.com/office/infopath/2007/PartnerControls"/>
    <xsd:element name="SharingHintHash" ma:index="14" nillable="true" ma:displayName="Sharing Hint Hash" ma:internalName="SharingHintHash" ma:readOnly="true">
      <xsd:simpleType>
        <xsd:restriction base="dms:Text"/>
      </xsd:simple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F165FDA8-A5AC-4A74-9F89-EF200D3DC9FD}">
  <ds:schemaRefs>
    <ds:schemaRef ds:uri="http://schemas.microsoft.com/sharepoint/v3/contenttype/forms"/>
  </ds:schemaRefs>
</ds:datastoreItem>
</file>

<file path=customXml/itemProps2.xml><?xml version="1.0" encoding="utf-8"?>
<ds:datastoreItem xmlns:ds="http://schemas.openxmlformats.org/officeDocument/2006/customXml" ds:itemID="{CEA29447-00F1-45DC-866E-BAD7A8513BF2}">
  <ds:schemaRefs>
    <ds:schemaRef ds:uri="http://purl.org/dc/elements/1.1/"/>
    <ds:schemaRef ds:uri="1a0ed3ed-0d32-42e1-97a8-c8a5559436b8"/>
    <ds:schemaRef ds:uri="http://purl.org/dc/dcmitype/"/>
    <ds:schemaRef ds:uri="http://purl.org/dc/terms/"/>
    <ds:schemaRef ds:uri="http://schemas.microsoft.com/sharepoint/v3"/>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ef8174a7-5204-49fa-be3f-2291a0599744"/>
    <ds:schemaRef ds:uri="345f58e8-17bd-49b6-8f60-2d158abd43bb"/>
    <ds:schemaRef ds:uri="http://schemas.microsoft.com/office/2006/metadata/properties"/>
  </ds:schemaRefs>
</ds:datastoreItem>
</file>

<file path=customXml/itemProps3.xml><?xml version="1.0" encoding="utf-8"?>
<ds:datastoreItem xmlns:ds="http://schemas.openxmlformats.org/officeDocument/2006/customXml" ds:itemID="{96B16BA2-D6AC-4C94-B92A-A7AF7AD23E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45f58e8-17bd-49b6-8f60-2d158abd43bb"/>
    <ds:schemaRef ds:uri="ef8174a7-5204-49fa-be3f-2291a0599744"/>
    <ds:schemaRef ds:uri="1a0ed3ed-0d32-42e1-97a8-c8a5559436b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E6EB7280-AA19-4234-8523-090E71E19B2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NewBrandPPT_Theme.thmx</Template>
  <TotalTime>995</TotalTime>
  <Words>2125</Words>
  <Application>Microsoft Office PowerPoint</Application>
  <PresentationFormat>On-screen Show (4:3)</PresentationFormat>
  <Paragraphs>386</Paragraphs>
  <Slides>36</Slides>
  <Notes>21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36</vt:i4>
      </vt:variant>
    </vt:vector>
  </HeadingPairs>
  <TitlesOfParts>
    <vt:vector size="45" baseType="lpstr">
      <vt:lpstr>ＭＳ Ｐゴシック</vt:lpstr>
      <vt:lpstr>Arial</vt:lpstr>
      <vt:lpstr>Calibri</vt:lpstr>
      <vt:lpstr>Courier New</vt:lpstr>
      <vt:lpstr>Franklin Gothic Book</vt:lpstr>
      <vt:lpstr>Franklin Gothic Medium</vt:lpstr>
      <vt:lpstr>Lucida Grande</vt:lpstr>
      <vt:lpstr>One Template to rule them all_4-3</vt:lpstr>
      <vt:lpstr>VSP Light</vt:lpstr>
      <vt:lpstr>Compliance Training Program</vt:lpstr>
      <vt:lpstr>Important Notice</vt:lpstr>
      <vt:lpstr>Why Do I Need Training?</vt:lpstr>
      <vt:lpstr>Training Requirements:  VSP Employees, Board Members, and First-Tier, Downstream, or Related Entity</vt:lpstr>
      <vt:lpstr>Training Course Content </vt:lpstr>
      <vt:lpstr>Introduction and  Learning Objectives</vt:lpstr>
      <vt:lpstr>Compliance Program Requirement</vt:lpstr>
      <vt:lpstr>Compliance Program</vt:lpstr>
      <vt:lpstr>Compliance  Core Requirements</vt:lpstr>
      <vt:lpstr>Compliance  Core Requirements</vt:lpstr>
      <vt:lpstr>Compliance  Core Requirements</vt:lpstr>
      <vt:lpstr>Ethics – Do the right thing!</vt:lpstr>
      <vt:lpstr>How do I know what is  expected of me?</vt:lpstr>
      <vt:lpstr>What is Non-compliance?</vt:lpstr>
      <vt:lpstr>Non-compliance affects everybody.</vt:lpstr>
      <vt:lpstr>What happens next?</vt:lpstr>
      <vt:lpstr>How can I report potential  non-compliance?</vt:lpstr>
      <vt:lpstr>I am afraid to report  non-compliance</vt:lpstr>
      <vt:lpstr>How do I know the non-compliance won’t happen again?</vt:lpstr>
      <vt:lpstr>Compliance is  Everyone's responsibility!</vt:lpstr>
      <vt:lpstr>Lesson Review</vt:lpstr>
      <vt:lpstr>Knowledge Check </vt:lpstr>
      <vt:lpstr>Knowledge Check </vt:lpstr>
      <vt:lpstr>You’ve Completed the Lesson! </vt:lpstr>
      <vt:lpstr>Post-Assessment</vt:lpstr>
      <vt:lpstr>Question 1 of 10 </vt:lpstr>
      <vt:lpstr>Question 2 of 10</vt:lpstr>
      <vt:lpstr>Question 3 of 10</vt:lpstr>
      <vt:lpstr>Question 4 of 10</vt:lpstr>
      <vt:lpstr>Question 5 of 10</vt:lpstr>
      <vt:lpstr>Question 6 of 10</vt:lpstr>
      <vt:lpstr>Question 7 of 10</vt:lpstr>
      <vt:lpstr>Question 8 of 10</vt:lpstr>
      <vt:lpstr>Question 9 of 10</vt:lpstr>
      <vt:lpstr>Question 10 of 10</vt:lpstr>
      <vt:lpstr>Congratulations! </vt:lpstr>
    </vt:vector>
  </TitlesOfParts>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MPM</cp:lastModifiedBy>
  <cp:revision>84</cp:revision>
  <dcterms:created xsi:type="dcterms:W3CDTF">2015-05-11T18:30:21Z</dcterms:created>
  <dcterms:modified xsi:type="dcterms:W3CDTF">2017-09-19T17:24:10Z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0x0101008D8647EA335B924F8567C454B8F2D8A2</vt:lpwstr>
  </property>
  <property fmtid="{D5CDD505-2E9C-101B-9397-08002B2CF9AE}" pid="3" name="_dlc_DocIdItemGuid">
    <vt:lpwstr>4ec4937c-2b62-4d87-a95d-9792be3c69e3</vt:lpwstr>
  </property>
</Properties>
</file>